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4" r:id="rId1"/>
  </p:sldMasterIdLst>
  <p:sldIdLst>
    <p:sldId id="256" r:id="rId2"/>
    <p:sldId id="281" r:id="rId3"/>
    <p:sldId id="262" r:id="rId4"/>
    <p:sldId id="272" r:id="rId5"/>
    <p:sldId id="263" r:id="rId6"/>
    <p:sldId id="280" r:id="rId7"/>
    <p:sldId id="270" r:id="rId8"/>
    <p:sldId id="278" r:id="rId9"/>
    <p:sldId id="265" r:id="rId10"/>
    <p:sldId id="275" r:id="rId11"/>
    <p:sldId id="264" r:id="rId12"/>
    <p:sldId id="282" r:id="rId13"/>
    <p:sldId id="267" r:id="rId14"/>
    <p:sldId id="273" r:id="rId15"/>
    <p:sldId id="266" r:id="rId16"/>
    <p:sldId id="274" r:id="rId17"/>
    <p:sldId id="269" r:id="rId18"/>
    <p:sldId id="276" r:id="rId19"/>
    <p:sldId id="271" r:id="rId20"/>
    <p:sldId id="277" r:id="rId21"/>
    <p:sldId id="268" r:id="rId22"/>
    <p:sldId id="279" r:id="rId23"/>
    <p:sldId id="285" r:id="rId24"/>
    <p:sldId id="286"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948"/>
    <p:restoredTop sz="94721"/>
  </p:normalViewPr>
  <p:slideViewPr>
    <p:cSldViewPr snapToGrid="0" snapToObjects="1">
      <p:cViewPr varScale="1">
        <p:scale>
          <a:sx n="108" d="100"/>
          <a:sy n="108" d="100"/>
        </p:scale>
        <p:origin x="200"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pPr/>
              <a:t>10/9/17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7DE6118-2437-4B30-8E3C-4D2BE6020583}" type="datetimeFigureOut">
              <a:rPr lang="en-US" smtClean="0"/>
              <a:pPr/>
              <a:t>10/9/17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7DE6118-2437-4B30-8E3C-4D2BE6020583}" type="datetimeFigureOut">
              <a:rPr lang="en-US" smtClean="0"/>
              <a:pPr/>
              <a:t>10/9/17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7DE6118-2437-4B30-8E3C-4D2BE6020583}" type="datetimeFigureOut">
              <a:rPr lang="en-US" smtClean="0"/>
              <a:pPr/>
              <a:t>10/9/17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7DE6118-2437-4B30-8E3C-4D2BE6020583}" type="datetimeFigureOut">
              <a:rPr lang="en-US" smtClean="0"/>
              <a:pPr/>
              <a:t>10/9/17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7DE6118-2437-4B30-8E3C-4D2BE6020583}" type="datetimeFigureOut">
              <a:rPr lang="en-US" smtClean="0"/>
              <a:pPr/>
              <a:t>10/9/17</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7DE6118-2437-4B30-8E3C-4D2BE6020583}" type="datetimeFigureOut">
              <a:rPr lang="en-US" smtClean="0"/>
              <a:pPr/>
              <a:t>10/9/17</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10/9/17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10/9/17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10/9/17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7DE6118-2437-4B30-8E3C-4D2BE6020583}" type="datetimeFigureOut">
              <a:rPr lang="en-US" smtClean="0"/>
              <a:pPr/>
              <a:t>10/9/17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smtClean="0"/>
              <a:t>10/9/17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smtClean="0"/>
              <a:t>10/9/17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87DE6118-2437-4B30-8E3C-4D2BE6020583}" type="datetimeFigureOut">
              <a:rPr lang="en-US" smtClean="0"/>
              <a:t>10/9/17</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69E57DC2-970A-4B3E-BB1C-7A09969E49DF}"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87DE6118-2437-4B30-8E3C-4D2BE6020583}" type="datetimeFigureOut">
              <a:rPr lang="en-US" smtClean="0"/>
              <a:t>10/9/17</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69E57DC2-970A-4B3E-BB1C-7A09969E49DF}"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87DE6118-2437-4B30-8E3C-4D2BE6020583}" type="datetimeFigureOut">
              <a:rPr lang="en-US" smtClean="0"/>
              <a:pPr/>
              <a:t>10/9/17</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7DE6118-2437-4B30-8E3C-4D2BE6020583}" type="datetimeFigureOut">
              <a:rPr lang="en-US" smtClean="0"/>
              <a:pPr/>
              <a:t>10/9/17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image" Target="../media/image3.png"/><Relationship Id="rId21" Type="http://schemas.openxmlformats.org/officeDocument/2006/relationships/image" Target="../media/image4.png"/><Relationship Id="rId22" Type="http://schemas.openxmlformats.org/officeDocument/2006/relationships/image" Target="../media/image5.png"/><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9"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cstate="screen">
            <a:extLst>
              <a:ext uri="{28A0092B-C50C-407E-A947-70E740481C1C}">
                <a14:useLocalDpi xmlns:a14="http://schemas.microsoft.com/office/drawing/2010/main"/>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cstate="screen">
            <a:extLst>
              <a:ext uri="{28A0092B-C50C-407E-A947-70E740481C1C}">
                <a14:useLocalDpi xmlns:a14="http://schemas.microsoft.com/office/drawing/2010/main"/>
              </a:ext>
            </a:extLst>
          </a:blip>
          <a:srcRect/>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cstate="screen">
            <a:extLst>
              <a:ext uri="{28A0092B-C50C-407E-A947-70E740481C1C}">
                <a14:useLocalDpi xmlns:a14="http://schemas.microsoft.com/office/drawing/2010/main"/>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cstate="screen">
            <a:extLst>
              <a:ext uri="{28A0092B-C50C-407E-A947-70E740481C1C}">
                <a14:useLocalDpi xmlns:a14="http://schemas.microsoft.com/office/drawing/2010/main"/>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87DE6118-2437-4B30-8E3C-4D2BE6020583}" type="datetimeFigureOut">
              <a:rPr lang="en-US" smtClean="0"/>
              <a:pPr/>
              <a:t>10/9/17</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449138663"/>
      </p:ext>
    </p:extLst>
  </p:cSld>
  <p:clrMap bg1="dk1" tx1="lt1" bg2="dk2" tx2="lt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1.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2.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3.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4.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5.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7.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6.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7.jpg"/></Relationships>
</file>

<file path=ppt/slides/_rels/slide23.xml.rels><?xml version="1.0" encoding="UTF-8" standalone="yes"?>
<Relationships xmlns="http://schemas.openxmlformats.org/package/2006/relationships"><Relationship Id="rId3" Type="http://schemas.openxmlformats.org/officeDocument/2006/relationships/hyperlink" Target="https://youtu.be/VcWGbOI3lDs" TargetMode="External"/><Relationship Id="rId4" Type="http://schemas.openxmlformats.org/officeDocument/2006/relationships/hyperlink" Target="https://www.instagram.com/aca_schools/" TargetMode="External"/><Relationship Id="rId5" Type="http://schemas.openxmlformats.org/officeDocument/2006/relationships/hyperlink" Target="http://www.aca.edu.kw/" TargetMode="External"/><Relationship Id="rId1" Type="http://schemas.openxmlformats.org/officeDocument/2006/relationships/slideLayout" Target="../slideLayouts/slideLayout2.xml"/><Relationship Id="rId2" Type="http://schemas.openxmlformats.org/officeDocument/2006/relationships/hyperlink" Target="https://www.youtube.com/channel/UC9Xw2LBlv-w-XZNLZnhuQ7A/videos"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8.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9.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0.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30560" y="1329047"/>
            <a:ext cx="11670396" cy="3329581"/>
          </a:xfrm>
        </p:spPr>
        <p:txBody>
          <a:bodyPr>
            <a:normAutofit/>
          </a:bodyPr>
          <a:lstStyle/>
          <a:p>
            <a:r>
              <a:rPr lang="en-US" sz="6000" dirty="0" smtClean="0"/>
              <a:t>American Creativity Academy</a:t>
            </a:r>
            <a:endParaRPr lang="en-US" sz="6000" dirty="0"/>
          </a:p>
        </p:txBody>
      </p:sp>
      <p:sp>
        <p:nvSpPr>
          <p:cNvPr id="3" name="Subtitle 2"/>
          <p:cNvSpPr>
            <a:spLocks noGrp="1"/>
          </p:cNvSpPr>
          <p:nvPr>
            <p:ph type="subTitle" idx="1"/>
          </p:nvPr>
        </p:nvSpPr>
        <p:spPr/>
        <p:txBody>
          <a:bodyPr/>
          <a:lstStyle/>
          <a:p>
            <a:r>
              <a:rPr lang="en-US" dirty="0" smtClean="0"/>
              <a:t>International Student Teaching Opportunity in Kuwait</a:t>
            </a:r>
            <a:endParaRPr lang="en-US" dirty="0"/>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067965" y="605641"/>
            <a:ext cx="2365206" cy="2643188"/>
          </a:xfrm>
          <a:prstGeom prst="rect">
            <a:avLst/>
          </a:prstGeom>
        </p:spPr>
      </p:pic>
    </p:spTree>
    <p:extLst>
      <p:ext uri="{BB962C8B-B14F-4D97-AF65-F5344CB8AC3E}">
        <p14:creationId xmlns:p14="http://schemas.microsoft.com/office/powerpoint/2010/main" val="15664128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Hawally</a:t>
            </a:r>
            <a:r>
              <a:rPr lang="en-US" dirty="0" smtClean="0"/>
              <a:t> Boys’ High School Student</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4784725" y="2000484"/>
            <a:ext cx="5195888" cy="3466631"/>
          </a:xfrm>
        </p:spPr>
      </p:pic>
      <p:sp>
        <p:nvSpPr>
          <p:cNvPr id="5" name="Text Placeholder 4"/>
          <p:cNvSpPr>
            <a:spLocks noGrp="1"/>
          </p:cNvSpPr>
          <p:nvPr>
            <p:ph type="body" sz="half" idx="2"/>
          </p:nvPr>
        </p:nvSpPr>
        <p:spPr/>
        <p:txBody>
          <a:bodyPr/>
          <a:lstStyle/>
          <a:p>
            <a:r>
              <a:rPr lang="en-US" dirty="0" smtClean="0"/>
              <a:t>ACA’s curriculum is based upon Minnesota’s standards. </a:t>
            </a:r>
            <a:endParaRPr lang="en-US" dirty="0"/>
          </a:p>
        </p:txBody>
      </p:sp>
    </p:spTree>
    <p:extLst>
      <p:ext uri="{BB962C8B-B14F-4D97-AF65-F5344CB8AC3E}">
        <p14:creationId xmlns:p14="http://schemas.microsoft.com/office/powerpoint/2010/main" val="92360523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Daily Schedule</a:t>
            </a:r>
            <a:endParaRPr lang="en-US" dirty="0"/>
          </a:p>
        </p:txBody>
      </p:sp>
      <p:sp>
        <p:nvSpPr>
          <p:cNvPr id="3" name="Content Placeholder 2"/>
          <p:cNvSpPr>
            <a:spLocks noGrp="1"/>
          </p:cNvSpPr>
          <p:nvPr>
            <p:ph idx="1"/>
          </p:nvPr>
        </p:nvSpPr>
        <p:spPr/>
        <p:txBody>
          <a:bodyPr/>
          <a:lstStyle/>
          <a:p>
            <a:r>
              <a:rPr lang="en-US" dirty="0"/>
              <a:t>Staff hours are 6:45am-2:45pm, students are </a:t>
            </a:r>
            <a:r>
              <a:rPr lang="en-US" dirty="0" smtClean="0"/>
              <a:t>7:15am-2:15pm</a:t>
            </a:r>
          </a:p>
          <a:p>
            <a:pPr lvl="1"/>
            <a:r>
              <a:rPr lang="en-US" i="1" dirty="0" smtClean="0"/>
              <a:t>Girls’ Campus has a staggered start 15 minutes later</a:t>
            </a:r>
          </a:p>
          <a:p>
            <a:r>
              <a:rPr lang="en-US" dirty="0" smtClean="0"/>
              <a:t>School week runs Sunday to Thursday</a:t>
            </a:r>
          </a:p>
          <a:p>
            <a:pPr lvl="1"/>
            <a:r>
              <a:rPr lang="en-US" dirty="0" smtClean="0"/>
              <a:t>Weekend is Friday-Saturday</a:t>
            </a:r>
          </a:p>
          <a:p>
            <a:r>
              <a:rPr lang="en-US" dirty="0" smtClean="0"/>
              <a:t>Seven 50-minute periods per day </a:t>
            </a:r>
          </a:p>
          <a:p>
            <a:pPr lvl="1"/>
            <a:r>
              <a:rPr lang="en-US" dirty="0" smtClean="0"/>
              <a:t>Contracted teacher load is 26 periods per week, averaging two preparation periods per teaching day</a:t>
            </a:r>
            <a:endParaRPr lang="en-US" dirty="0"/>
          </a:p>
        </p:txBody>
      </p:sp>
    </p:spTree>
    <p:extLst>
      <p:ext uri="{BB962C8B-B14F-4D97-AF65-F5344CB8AC3E}">
        <p14:creationId xmlns:p14="http://schemas.microsoft.com/office/powerpoint/2010/main" val="1031284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Salmiya</a:t>
            </a:r>
            <a:r>
              <a:rPr lang="en-US" dirty="0" smtClean="0"/>
              <a:t> Middle School Students</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4784725" y="2000484"/>
            <a:ext cx="5195888" cy="3466631"/>
          </a:xfrm>
        </p:spPr>
      </p:pic>
      <p:sp>
        <p:nvSpPr>
          <p:cNvPr id="5" name="Text Placeholder 4"/>
          <p:cNvSpPr>
            <a:spLocks noGrp="1"/>
          </p:cNvSpPr>
          <p:nvPr>
            <p:ph type="body" sz="half" idx="2"/>
          </p:nvPr>
        </p:nvSpPr>
        <p:spPr/>
        <p:txBody>
          <a:bodyPr/>
          <a:lstStyle/>
          <a:p>
            <a:r>
              <a:rPr lang="en-US" dirty="0" smtClean="0"/>
              <a:t>Students wear a casual and comfortable uniform to school each day, while staff have requirements for dress code.</a:t>
            </a:r>
            <a:endParaRPr lang="en-US" dirty="0"/>
          </a:p>
        </p:txBody>
      </p:sp>
    </p:spTree>
    <p:extLst>
      <p:ext uri="{BB962C8B-B14F-4D97-AF65-F5344CB8AC3E}">
        <p14:creationId xmlns:p14="http://schemas.microsoft.com/office/powerpoint/2010/main" val="129977466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Dressing for School</a:t>
            </a:r>
            <a:endParaRPr lang="en-US" dirty="0"/>
          </a:p>
        </p:txBody>
      </p:sp>
      <p:sp>
        <p:nvSpPr>
          <p:cNvPr id="3" name="Content Placeholder 2"/>
          <p:cNvSpPr>
            <a:spLocks noGrp="1"/>
          </p:cNvSpPr>
          <p:nvPr>
            <p:ph idx="1"/>
          </p:nvPr>
        </p:nvSpPr>
        <p:spPr/>
        <p:txBody>
          <a:bodyPr>
            <a:normAutofit/>
          </a:bodyPr>
          <a:lstStyle/>
          <a:p>
            <a:r>
              <a:rPr lang="en-US" dirty="0" smtClean="0"/>
              <a:t>Students wear a school uniform</a:t>
            </a:r>
          </a:p>
          <a:p>
            <a:r>
              <a:rPr lang="en-US" dirty="0" smtClean="0"/>
              <a:t>Staff must abide by the school dress code</a:t>
            </a:r>
          </a:p>
          <a:p>
            <a:pPr lvl="1"/>
            <a:r>
              <a:rPr lang="en-US" dirty="0" smtClean="0"/>
              <a:t>Men – long pants/slacks, collared shirts, tie recommended</a:t>
            </a:r>
          </a:p>
          <a:p>
            <a:pPr lvl="1"/>
            <a:r>
              <a:rPr lang="en-US" dirty="0" smtClean="0"/>
              <a:t>Women – long skirts/dresses, long pants/slacks, loose-fitting blouses that cover the hips, modest necklines, sleeves to mid-arm</a:t>
            </a:r>
          </a:p>
          <a:p>
            <a:pPr lvl="1"/>
            <a:r>
              <a:rPr lang="en-US" dirty="0" smtClean="0"/>
              <a:t>No visible tattoos or religious jewelry</a:t>
            </a:r>
          </a:p>
          <a:p>
            <a:pPr lvl="1"/>
            <a:r>
              <a:rPr lang="en-US" dirty="0" smtClean="0"/>
              <a:t>Closed-toe shoes or dress sandals</a:t>
            </a:r>
          </a:p>
          <a:p>
            <a:pPr lvl="1"/>
            <a:r>
              <a:rPr lang="en-US" dirty="0" smtClean="0"/>
              <a:t>No jeans, shorts, or capris</a:t>
            </a:r>
          </a:p>
          <a:p>
            <a:pPr lvl="1"/>
            <a:r>
              <a:rPr lang="en-US" dirty="0" smtClean="0"/>
              <a:t>PE teachers can wear track suits or sweats</a:t>
            </a:r>
          </a:p>
        </p:txBody>
      </p:sp>
    </p:spTree>
    <p:extLst>
      <p:ext uri="{BB962C8B-B14F-4D97-AF65-F5344CB8AC3E}">
        <p14:creationId xmlns:p14="http://schemas.microsoft.com/office/powerpoint/2010/main" val="1501179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Salmiya</a:t>
            </a:r>
            <a:r>
              <a:rPr lang="en-US" dirty="0" smtClean="0"/>
              <a:t> Elementary Boys’ Teacher</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4784725" y="1785342"/>
            <a:ext cx="5195888" cy="3896916"/>
          </a:xfrm>
        </p:spPr>
      </p:pic>
      <p:sp>
        <p:nvSpPr>
          <p:cNvPr id="5" name="Text Placeholder 4"/>
          <p:cNvSpPr>
            <a:spLocks noGrp="1"/>
          </p:cNvSpPr>
          <p:nvPr>
            <p:ph type="body" sz="half" idx="2"/>
          </p:nvPr>
        </p:nvSpPr>
        <p:spPr/>
        <p:txBody>
          <a:bodyPr/>
          <a:lstStyle/>
          <a:p>
            <a:r>
              <a:rPr lang="en-US" dirty="0" smtClean="0"/>
              <a:t>Our overseas teachers are primarily from USA and Canada, but we also have teachers from the UK, Australia, New Zealand, and South Africa.</a:t>
            </a:r>
            <a:endParaRPr lang="en-US" dirty="0"/>
          </a:p>
        </p:txBody>
      </p:sp>
    </p:spTree>
    <p:extLst>
      <p:ext uri="{BB962C8B-B14F-4D97-AF65-F5344CB8AC3E}">
        <p14:creationId xmlns:p14="http://schemas.microsoft.com/office/powerpoint/2010/main" val="8190513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About Kuwait...</a:t>
            </a:r>
            <a:endParaRPr lang="en-US" dirty="0"/>
          </a:p>
        </p:txBody>
      </p:sp>
      <p:sp>
        <p:nvSpPr>
          <p:cNvPr id="3" name="Content Placeholder 2"/>
          <p:cNvSpPr>
            <a:spLocks noGrp="1"/>
          </p:cNvSpPr>
          <p:nvPr>
            <p:ph idx="1"/>
          </p:nvPr>
        </p:nvSpPr>
        <p:spPr/>
        <p:txBody>
          <a:bodyPr>
            <a:normAutofit lnSpcReduction="10000"/>
          </a:bodyPr>
          <a:lstStyle/>
          <a:p>
            <a:r>
              <a:rPr lang="en-US" dirty="0" smtClean="0"/>
              <a:t>Kuwait is located in the Middle East on the Arabian Gulf</a:t>
            </a:r>
          </a:p>
          <a:p>
            <a:r>
              <a:rPr lang="en-US" dirty="0" smtClean="0"/>
              <a:t>Hot and dry climate – temperatures range from +5°C in December/January to +50°C in July/August</a:t>
            </a:r>
          </a:p>
          <a:p>
            <a:r>
              <a:rPr lang="en-US" dirty="0" smtClean="0"/>
              <a:t>The country is a Muslim country and highly westernized</a:t>
            </a:r>
          </a:p>
          <a:p>
            <a:pPr lvl="1"/>
            <a:r>
              <a:rPr lang="en-US" dirty="0" smtClean="0"/>
              <a:t>Alcohol and pork are prohibited</a:t>
            </a:r>
          </a:p>
          <a:p>
            <a:pPr lvl="1"/>
            <a:r>
              <a:rPr lang="en-US" dirty="0" smtClean="0"/>
              <a:t>Modest dress is recommended, but women are </a:t>
            </a:r>
            <a:r>
              <a:rPr lang="en-US" u="sng" dirty="0" smtClean="0"/>
              <a:t>not</a:t>
            </a:r>
            <a:r>
              <a:rPr lang="en-US" dirty="0" smtClean="0"/>
              <a:t> required to cover their hair in school or out in public</a:t>
            </a:r>
          </a:p>
          <a:p>
            <a:pPr lvl="1"/>
            <a:r>
              <a:rPr lang="en-US" dirty="0" smtClean="0"/>
              <a:t>Public displays of affection are rare</a:t>
            </a:r>
          </a:p>
          <a:p>
            <a:r>
              <a:rPr lang="en-US" dirty="0" smtClean="0"/>
              <a:t>Kuwait is a very safe country with citizens who are content and satisfied</a:t>
            </a:r>
            <a:r>
              <a:rPr lang="en-US" dirty="0"/>
              <a:t>. There is an active embassy </a:t>
            </a:r>
            <a:r>
              <a:rPr lang="en-US" dirty="0" smtClean="0"/>
              <a:t>community and many American military bases. Common sense in everyday situations and regular “big city” vigilance is recommended. </a:t>
            </a:r>
          </a:p>
        </p:txBody>
      </p:sp>
    </p:spTree>
    <p:extLst>
      <p:ext uri="{BB962C8B-B14F-4D97-AF65-F5344CB8AC3E}">
        <p14:creationId xmlns:p14="http://schemas.microsoft.com/office/powerpoint/2010/main" val="1669198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Salmiya</a:t>
            </a:r>
            <a:r>
              <a:rPr lang="en-US" dirty="0" smtClean="0"/>
              <a:t> Elementary Girls’ Teacher</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4784725" y="1785342"/>
            <a:ext cx="5195888" cy="3896916"/>
          </a:xfrm>
        </p:spPr>
      </p:pic>
      <p:sp>
        <p:nvSpPr>
          <p:cNvPr id="5" name="Text Placeholder 4"/>
          <p:cNvSpPr>
            <a:spLocks noGrp="1"/>
          </p:cNvSpPr>
          <p:nvPr>
            <p:ph type="body" sz="half" idx="2"/>
          </p:nvPr>
        </p:nvSpPr>
        <p:spPr/>
        <p:txBody>
          <a:bodyPr/>
          <a:lstStyle/>
          <a:p>
            <a:r>
              <a:rPr lang="en-US" dirty="0" smtClean="0"/>
              <a:t>We have almost 500 staff, including over 175 overseas teachers, 100 local teachers, 75 teacher assistants, plus administrative staff.</a:t>
            </a:r>
            <a:endParaRPr lang="en-US" dirty="0"/>
          </a:p>
        </p:txBody>
      </p:sp>
    </p:spTree>
    <p:extLst>
      <p:ext uri="{BB962C8B-B14F-4D97-AF65-F5344CB8AC3E}">
        <p14:creationId xmlns:p14="http://schemas.microsoft.com/office/powerpoint/2010/main" val="42515628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Student Teaching at ACA</a:t>
            </a:r>
            <a:endParaRPr lang="en-US" dirty="0"/>
          </a:p>
        </p:txBody>
      </p:sp>
      <p:sp>
        <p:nvSpPr>
          <p:cNvPr id="3" name="Content Placeholder 2"/>
          <p:cNvSpPr>
            <a:spLocks noGrp="1"/>
          </p:cNvSpPr>
          <p:nvPr>
            <p:ph idx="1"/>
          </p:nvPr>
        </p:nvSpPr>
        <p:spPr/>
        <p:txBody>
          <a:bodyPr/>
          <a:lstStyle/>
          <a:p>
            <a:r>
              <a:rPr lang="en-US" dirty="0" smtClean="0"/>
              <a:t>ACA provides</a:t>
            </a:r>
          </a:p>
          <a:p>
            <a:pPr lvl="1"/>
            <a:r>
              <a:rPr lang="en-US" dirty="0" smtClean="0"/>
              <a:t>Roundtrip flight with transportation to and from the airport</a:t>
            </a:r>
          </a:p>
          <a:p>
            <a:pPr lvl="1"/>
            <a:r>
              <a:rPr lang="en-US" dirty="0" smtClean="0"/>
              <a:t>Shared-accommodation in our teacher housing</a:t>
            </a:r>
          </a:p>
          <a:p>
            <a:pPr lvl="1"/>
            <a:r>
              <a:rPr lang="en-US" dirty="0" smtClean="0"/>
              <a:t>Transportation to and from school daily</a:t>
            </a:r>
          </a:p>
          <a:p>
            <a:pPr lvl="1"/>
            <a:r>
              <a:rPr lang="en-US" dirty="0" smtClean="0"/>
              <a:t>Scheduled cultural activities and events</a:t>
            </a:r>
          </a:p>
          <a:p>
            <a:pPr lvl="1"/>
            <a:r>
              <a:rPr lang="en-US" dirty="0" smtClean="0"/>
              <a:t>Certified cooperating/mentor teachers</a:t>
            </a:r>
          </a:p>
          <a:p>
            <a:r>
              <a:rPr lang="en-US" dirty="0" smtClean="0"/>
              <a:t>ACA strongly recommends student teachers arrange health care coverage for the duration of their time spent in Kuwait</a:t>
            </a:r>
            <a:endParaRPr lang="en-US" dirty="0"/>
          </a:p>
        </p:txBody>
      </p:sp>
    </p:spTree>
    <p:extLst>
      <p:ext uri="{BB962C8B-B14F-4D97-AF65-F5344CB8AC3E}">
        <p14:creationId xmlns:p14="http://schemas.microsoft.com/office/powerpoint/2010/main" val="346946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Hawally</a:t>
            </a:r>
            <a:r>
              <a:rPr lang="en-US" dirty="0" smtClean="0"/>
              <a:t> Boys’ Elementary Student</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4784725" y="1976129"/>
            <a:ext cx="5195888" cy="3515342"/>
          </a:xfrm>
        </p:spPr>
      </p:pic>
      <p:sp>
        <p:nvSpPr>
          <p:cNvPr id="5" name="Text Placeholder 4"/>
          <p:cNvSpPr>
            <a:spLocks noGrp="1"/>
          </p:cNvSpPr>
          <p:nvPr>
            <p:ph type="body" sz="half" idx="2"/>
          </p:nvPr>
        </p:nvSpPr>
        <p:spPr/>
        <p:txBody>
          <a:bodyPr/>
          <a:lstStyle/>
          <a:p>
            <a:r>
              <a:rPr lang="en-US" dirty="0" smtClean="0"/>
              <a:t>Class sizes are typically 20-25 students per class.</a:t>
            </a:r>
            <a:endParaRPr lang="en-US" dirty="0"/>
          </a:p>
        </p:txBody>
      </p:sp>
    </p:spTree>
    <p:extLst>
      <p:ext uri="{BB962C8B-B14F-4D97-AF65-F5344CB8AC3E}">
        <p14:creationId xmlns:p14="http://schemas.microsoft.com/office/powerpoint/2010/main" val="102135051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Living in Kuwait</a:t>
            </a:r>
            <a:endParaRPr lang="en-US" dirty="0"/>
          </a:p>
        </p:txBody>
      </p:sp>
      <p:sp>
        <p:nvSpPr>
          <p:cNvPr id="3" name="Content Placeholder 2"/>
          <p:cNvSpPr>
            <a:spLocks noGrp="1"/>
          </p:cNvSpPr>
          <p:nvPr>
            <p:ph idx="1"/>
          </p:nvPr>
        </p:nvSpPr>
        <p:spPr/>
        <p:txBody>
          <a:bodyPr/>
          <a:lstStyle/>
          <a:p>
            <a:r>
              <a:rPr lang="en-US" dirty="0" smtClean="0"/>
              <a:t>Large expat community</a:t>
            </a:r>
          </a:p>
          <a:p>
            <a:r>
              <a:rPr lang="en-US" dirty="0" smtClean="0"/>
              <a:t>Many comforts of home – groceries, restaurants, retail stores, community groups</a:t>
            </a:r>
          </a:p>
          <a:p>
            <a:r>
              <a:rPr lang="en-US" dirty="0" smtClean="0"/>
              <a:t>Numerous travel opportunities during school breaks</a:t>
            </a:r>
          </a:p>
          <a:p>
            <a:pPr lvl="1"/>
            <a:r>
              <a:rPr lang="en-US" dirty="0" smtClean="0"/>
              <a:t>UAE, Egypt, Jordan, Sri Lanka, Thailand, Europe, Africa</a:t>
            </a:r>
          </a:p>
          <a:p>
            <a:r>
              <a:rPr lang="en-US" dirty="0" smtClean="0"/>
              <a:t>Many sporting/fitness opportunities</a:t>
            </a:r>
          </a:p>
          <a:p>
            <a:pPr lvl="1"/>
            <a:r>
              <a:rPr lang="en-US" dirty="0" smtClean="0"/>
              <a:t>Private health clubs, cycling, rugby, hockey, soccer</a:t>
            </a:r>
          </a:p>
        </p:txBody>
      </p:sp>
    </p:spTree>
    <p:extLst>
      <p:ext uri="{BB962C8B-B14F-4D97-AF65-F5344CB8AC3E}">
        <p14:creationId xmlns:p14="http://schemas.microsoft.com/office/powerpoint/2010/main" val="449012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ACA Superintendent and Principals</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4784725" y="2272456"/>
            <a:ext cx="5195888" cy="2922687"/>
          </a:xfrm>
        </p:spPr>
      </p:pic>
      <p:sp>
        <p:nvSpPr>
          <p:cNvPr id="5" name="Text Placeholder 4"/>
          <p:cNvSpPr>
            <a:spLocks noGrp="1"/>
          </p:cNvSpPr>
          <p:nvPr>
            <p:ph type="body" sz="half" idx="2"/>
          </p:nvPr>
        </p:nvSpPr>
        <p:spPr/>
        <p:txBody>
          <a:bodyPr/>
          <a:lstStyle/>
          <a:p>
            <a:r>
              <a:rPr lang="en-US" dirty="0" smtClean="0"/>
              <a:t>The ACA system of schools encompasses nine different schools, each with its own administration. All schools have use the same guidelines, regulations, and curriculum, and staff from all campuses frequently collaborate.</a:t>
            </a:r>
            <a:endParaRPr lang="en-US" dirty="0"/>
          </a:p>
        </p:txBody>
      </p:sp>
    </p:spTree>
    <p:extLst>
      <p:ext uri="{BB962C8B-B14F-4D97-AF65-F5344CB8AC3E}">
        <p14:creationId xmlns:p14="http://schemas.microsoft.com/office/powerpoint/2010/main" val="28209171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Hawally</a:t>
            </a:r>
            <a:r>
              <a:rPr lang="en-US" dirty="0" smtClean="0"/>
              <a:t> Girls’ Elementary Student</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4784725" y="2004544"/>
            <a:ext cx="5195888" cy="3458512"/>
          </a:xfrm>
        </p:spPr>
      </p:pic>
      <p:sp>
        <p:nvSpPr>
          <p:cNvPr id="5" name="Text Placeholder 4"/>
          <p:cNvSpPr>
            <a:spLocks noGrp="1"/>
          </p:cNvSpPr>
          <p:nvPr>
            <p:ph type="body" sz="half" idx="2"/>
          </p:nvPr>
        </p:nvSpPr>
        <p:spPr/>
        <p:txBody>
          <a:bodyPr/>
          <a:lstStyle/>
          <a:p>
            <a:r>
              <a:rPr lang="en-US" dirty="0" smtClean="0"/>
              <a:t>KG-Grade 2 classrooms each have a dedicated Teacher Assistant. </a:t>
            </a:r>
            <a:endParaRPr lang="en-US" dirty="0"/>
          </a:p>
        </p:txBody>
      </p:sp>
    </p:spTree>
    <p:extLst>
      <p:ext uri="{BB962C8B-B14F-4D97-AF65-F5344CB8AC3E}">
        <p14:creationId xmlns:p14="http://schemas.microsoft.com/office/powerpoint/2010/main" val="100131513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Working at ACA</a:t>
            </a:r>
            <a:endParaRPr lang="en-US" dirty="0"/>
          </a:p>
        </p:txBody>
      </p:sp>
      <p:sp>
        <p:nvSpPr>
          <p:cNvPr id="3" name="Content Placeholder 2"/>
          <p:cNvSpPr>
            <a:spLocks noGrp="1"/>
          </p:cNvSpPr>
          <p:nvPr>
            <p:ph idx="1"/>
          </p:nvPr>
        </p:nvSpPr>
        <p:spPr/>
        <p:txBody>
          <a:bodyPr>
            <a:normAutofit/>
          </a:bodyPr>
          <a:lstStyle/>
          <a:p>
            <a:r>
              <a:rPr lang="en-US" dirty="0" smtClean="0"/>
              <a:t>Initial contract period – 2  years</a:t>
            </a:r>
          </a:p>
          <a:p>
            <a:r>
              <a:rPr lang="en-US" dirty="0" smtClean="0"/>
              <a:t>Tax-free salary, no deductions</a:t>
            </a:r>
          </a:p>
          <a:p>
            <a:r>
              <a:rPr lang="en-US" dirty="0" smtClean="0"/>
              <a:t>Fully-furnished one-bedroom apartment, all utilities included</a:t>
            </a:r>
          </a:p>
          <a:p>
            <a:r>
              <a:rPr lang="en-US" dirty="0" smtClean="0"/>
              <a:t>Daily transportation to and from school from the housing</a:t>
            </a:r>
          </a:p>
          <a:p>
            <a:r>
              <a:rPr lang="en-US" dirty="0" smtClean="0"/>
              <a:t>Medical insurance</a:t>
            </a:r>
          </a:p>
          <a:p>
            <a:r>
              <a:rPr lang="en-US" dirty="0" smtClean="0"/>
              <a:t>Yearly roundtrip flight home for the summer</a:t>
            </a:r>
          </a:p>
          <a:p>
            <a:r>
              <a:rPr lang="en-US" dirty="0"/>
              <a:t>Settling-in allowance, excess baggage allowance, work visa allowance, PD </a:t>
            </a:r>
            <a:r>
              <a:rPr lang="en-US" dirty="0" smtClean="0"/>
              <a:t>allowance</a:t>
            </a:r>
          </a:p>
          <a:p>
            <a:r>
              <a:rPr lang="en-US" dirty="0" smtClean="0"/>
              <a:t>Western-friendly school calendar (Christmas break)</a:t>
            </a:r>
          </a:p>
          <a:p>
            <a:r>
              <a:rPr lang="en-US" dirty="0"/>
              <a:t>Good opportunity to save money if you are not a “spender</a:t>
            </a:r>
            <a:r>
              <a:rPr lang="en-US" dirty="0" smtClean="0"/>
              <a:t>”</a:t>
            </a:r>
            <a:endParaRPr lang="en-US" dirty="0"/>
          </a:p>
        </p:txBody>
      </p:sp>
    </p:spTree>
    <p:extLst>
      <p:ext uri="{BB962C8B-B14F-4D97-AF65-F5344CB8AC3E}">
        <p14:creationId xmlns:p14="http://schemas.microsoft.com/office/powerpoint/2010/main" val="868695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Salmiya</a:t>
            </a:r>
            <a:r>
              <a:rPr lang="en-US" dirty="0" smtClean="0"/>
              <a:t> Girls’ Elementary Student</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4784725" y="2000484"/>
            <a:ext cx="5195888" cy="3466631"/>
          </a:xfrm>
        </p:spPr>
      </p:pic>
      <p:sp>
        <p:nvSpPr>
          <p:cNvPr id="5" name="Text Placeholder 4"/>
          <p:cNvSpPr>
            <a:spLocks noGrp="1"/>
          </p:cNvSpPr>
          <p:nvPr>
            <p:ph type="body" sz="half" idx="2"/>
          </p:nvPr>
        </p:nvSpPr>
        <p:spPr/>
        <p:txBody>
          <a:bodyPr/>
          <a:lstStyle/>
          <a:p>
            <a:r>
              <a:rPr lang="en-US" dirty="0"/>
              <a:t>ACA uses major textbook </a:t>
            </a:r>
            <a:r>
              <a:rPr lang="en-US" dirty="0" smtClean="0"/>
              <a:t>series to support our curriculum, including Harcourt, Houghton Mifflin, and McGraw Hill. </a:t>
            </a:r>
            <a:endParaRPr lang="en-US" dirty="0"/>
          </a:p>
          <a:p>
            <a:endParaRPr lang="en-US" dirty="0"/>
          </a:p>
        </p:txBody>
      </p:sp>
    </p:spTree>
    <p:extLst>
      <p:ext uri="{BB962C8B-B14F-4D97-AF65-F5344CB8AC3E}">
        <p14:creationId xmlns:p14="http://schemas.microsoft.com/office/powerpoint/2010/main" val="206295464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Links to learn more about ACA: </a:t>
            </a:r>
            <a:br>
              <a:rPr lang="en-US" dirty="0"/>
            </a:br>
            <a:endParaRPr lang="en-US" dirty="0"/>
          </a:p>
        </p:txBody>
      </p:sp>
      <p:sp>
        <p:nvSpPr>
          <p:cNvPr id="3" name="Content Placeholder 2"/>
          <p:cNvSpPr>
            <a:spLocks noGrp="1"/>
          </p:cNvSpPr>
          <p:nvPr>
            <p:ph idx="1"/>
          </p:nvPr>
        </p:nvSpPr>
        <p:spPr/>
        <p:txBody>
          <a:bodyPr/>
          <a:lstStyle/>
          <a:p>
            <a:pPr lvl="1"/>
            <a:r>
              <a:rPr lang="en-US" dirty="0" smtClean="0">
                <a:hlinkClick r:id="rId2"/>
              </a:rPr>
              <a:t>ACA </a:t>
            </a:r>
            <a:r>
              <a:rPr lang="en-US" dirty="0">
                <a:hlinkClick r:id="rId2"/>
              </a:rPr>
              <a:t>YouTube Channel </a:t>
            </a:r>
            <a:endParaRPr lang="en-US" dirty="0"/>
          </a:p>
          <a:p>
            <a:pPr lvl="1"/>
            <a:r>
              <a:rPr lang="en-US" dirty="0">
                <a:hlinkClick r:id="rId3"/>
              </a:rPr>
              <a:t>ACA Recruitment Video</a:t>
            </a:r>
            <a:endParaRPr lang="en-US" dirty="0"/>
          </a:p>
          <a:p>
            <a:pPr lvl="1"/>
            <a:r>
              <a:rPr lang="en-US" dirty="0">
                <a:hlinkClick r:id="rId4"/>
              </a:rPr>
              <a:t>ACA Instagram</a:t>
            </a:r>
            <a:endParaRPr lang="en-US" dirty="0"/>
          </a:p>
          <a:p>
            <a:pPr lvl="1"/>
            <a:r>
              <a:rPr lang="en-US" dirty="0">
                <a:hlinkClick r:id="rId5"/>
              </a:rPr>
              <a:t>ACA School Website</a:t>
            </a:r>
            <a:endParaRPr lang="en-US" dirty="0"/>
          </a:p>
          <a:p>
            <a:endParaRPr lang="en-US" dirty="0"/>
          </a:p>
          <a:p>
            <a:endParaRPr lang="en-US" dirty="0"/>
          </a:p>
        </p:txBody>
      </p:sp>
    </p:spTree>
    <p:extLst>
      <p:ext uri="{BB962C8B-B14F-4D97-AF65-F5344CB8AC3E}">
        <p14:creationId xmlns:p14="http://schemas.microsoft.com/office/powerpoint/2010/main" val="13892735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 further information about ACA:</a:t>
            </a:r>
            <a:endParaRPr lang="en-US" dirty="0"/>
          </a:p>
        </p:txBody>
      </p:sp>
      <p:sp>
        <p:nvSpPr>
          <p:cNvPr id="3" name="Text Placeholder 2"/>
          <p:cNvSpPr>
            <a:spLocks noGrp="1"/>
          </p:cNvSpPr>
          <p:nvPr>
            <p:ph type="body" idx="1"/>
          </p:nvPr>
        </p:nvSpPr>
        <p:spPr>
          <a:xfrm>
            <a:off x="1103312" y="2813210"/>
            <a:ext cx="4396338" cy="576262"/>
          </a:xfrm>
        </p:spPr>
        <p:txBody>
          <a:bodyPr/>
          <a:lstStyle/>
          <a:p>
            <a:r>
              <a:rPr lang="en-US" dirty="0" smtClean="0"/>
              <a:t>Student Teaching Opportunities</a:t>
            </a:r>
            <a:endParaRPr lang="en-US" dirty="0"/>
          </a:p>
        </p:txBody>
      </p:sp>
      <p:sp>
        <p:nvSpPr>
          <p:cNvPr id="4" name="Content Placeholder 3"/>
          <p:cNvSpPr>
            <a:spLocks noGrp="1"/>
          </p:cNvSpPr>
          <p:nvPr>
            <p:ph sz="half" idx="2"/>
          </p:nvPr>
        </p:nvSpPr>
        <p:spPr>
          <a:xfrm>
            <a:off x="1103312" y="3843338"/>
            <a:ext cx="4396339" cy="2413000"/>
          </a:xfrm>
        </p:spPr>
        <p:txBody>
          <a:bodyPr/>
          <a:lstStyle/>
          <a:p>
            <a:r>
              <a:rPr lang="en-US" dirty="0" smtClean="0"/>
              <a:t>Contact your University’s Student Teacher/Field Experience Coordinator</a:t>
            </a:r>
            <a:endParaRPr lang="en-US" dirty="0"/>
          </a:p>
        </p:txBody>
      </p:sp>
      <p:sp>
        <p:nvSpPr>
          <p:cNvPr id="5" name="Text Placeholder 4"/>
          <p:cNvSpPr>
            <a:spLocks noGrp="1"/>
          </p:cNvSpPr>
          <p:nvPr>
            <p:ph type="body" sz="quarter" idx="3"/>
          </p:nvPr>
        </p:nvSpPr>
        <p:spPr>
          <a:xfrm>
            <a:off x="5654494" y="2845912"/>
            <a:ext cx="4396339" cy="576262"/>
          </a:xfrm>
        </p:spPr>
        <p:txBody>
          <a:bodyPr/>
          <a:lstStyle/>
          <a:p>
            <a:r>
              <a:rPr lang="en-US" dirty="0" smtClean="0"/>
              <a:t>Employment Opportunities after Graduation</a:t>
            </a:r>
            <a:endParaRPr lang="en-US" dirty="0"/>
          </a:p>
        </p:txBody>
      </p:sp>
      <p:sp>
        <p:nvSpPr>
          <p:cNvPr id="6" name="Content Placeholder 5"/>
          <p:cNvSpPr>
            <a:spLocks noGrp="1"/>
          </p:cNvSpPr>
          <p:nvPr>
            <p:ph sz="quarter" idx="4"/>
          </p:nvPr>
        </p:nvSpPr>
        <p:spPr>
          <a:xfrm>
            <a:off x="5654495" y="3843338"/>
            <a:ext cx="4396339" cy="2413000"/>
          </a:xfrm>
        </p:spPr>
        <p:txBody>
          <a:bodyPr/>
          <a:lstStyle/>
          <a:p>
            <a:r>
              <a:rPr lang="en-US" dirty="0" smtClean="0"/>
              <a:t>Contact ACA’s Director of Teacher Recruitment</a:t>
            </a:r>
          </a:p>
          <a:p>
            <a:r>
              <a:rPr lang="en-US" dirty="0" err="1" smtClean="0"/>
              <a:t>Gillian.barton@aca.edu.kw</a:t>
            </a:r>
            <a:endParaRPr lang="en-US" dirty="0"/>
          </a:p>
        </p:txBody>
      </p:sp>
    </p:spTree>
    <p:extLst>
      <p:ext uri="{BB962C8B-B14F-4D97-AF65-F5344CB8AC3E}">
        <p14:creationId xmlns:p14="http://schemas.microsoft.com/office/powerpoint/2010/main" val="18459197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ACA’s Mission Statement</a:t>
            </a:r>
            <a:endParaRPr lang="en-US" dirty="0"/>
          </a:p>
        </p:txBody>
      </p:sp>
      <p:sp>
        <p:nvSpPr>
          <p:cNvPr id="3" name="Content Placeholder 2"/>
          <p:cNvSpPr>
            <a:spLocks noGrp="1"/>
          </p:cNvSpPr>
          <p:nvPr>
            <p:ph idx="1"/>
          </p:nvPr>
        </p:nvSpPr>
        <p:spPr/>
        <p:txBody>
          <a:bodyPr/>
          <a:lstStyle/>
          <a:p>
            <a:r>
              <a:rPr lang="en-US" dirty="0" smtClean="0"/>
              <a:t>The American Creativity Academy is a private school that delivers a standards-based American curriculum within an environment in which Islamic values are respected and practiced. The school is dedicated to preparing students for university success.</a:t>
            </a:r>
          </a:p>
        </p:txBody>
      </p:sp>
    </p:spTree>
    <p:extLst>
      <p:ext uri="{BB962C8B-B14F-4D97-AF65-F5344CB8AC3E}">
        <p14:creationId xmlns:p14="http://schemas.microsoft.com/office/powerpoint/2010/main" val="144448145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Hawally</a:t>
            </a:r>
            <a:r>
              <a:rPr lang="en-US" dirty="0" smtClean="0"/>
              <a:t> Girls’ Campus High School</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4784725" y="2138500"/>
            <a:ext cx="5195888" cy="3190599"/>
          </a:xfrm>
        </p:spPr>
      </p:pic>
      <p:sp>
        <p:nvSpPr>
          <p:cNvPr id="5" name="Text Placeholder 4"/>
          <p:cNvSpPr>
            <a:spLocks noGrp="1"/>
          </p:cNvSpPr>
          <p:nvPr>
            <p:ph type="body" sz="half" idx="2"/>
          </p:nvPr>
        </p:nvSpPr>
        <p:spPr/>
        <p:txBody>
          <a:bodyPr/>
          <a:lstStyle/>
          <a:p>
            <a:r>
              <a:rPr lang="en-US" dirty="0" smtClean="0"/>
              <a:t>Grade 12 students with their principal</a:t>
            </a:r>
            <a:endParaRPr lang="en-US" dirty="0"/>
          </a:p>
        </p:txBody>
      </p:sp>
    </p:spTree>
    <p:extLst>
      <p:ext uri="{BB962C8B-B14F-4D97-AF65-F5344CB8AC3E}">
        <p14:creationId xmlns:p14="http://schemas.microsoft.com/office/powerpoint/2010/main" val="17622962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School Profile</a:t>
            </a:r>
            <a:endParaRPr lang="en-US" dirty="0"/>
          </a:p>
        </p:txBody>
      </p:sp>
      <p:sp>
        <p:nvSpPr>
          <p:cNvPr id="3" name="Content Placeholder 2"/>
          <p:cNvSpPr>
            <a:spLocks noGrp="1"/>
          </p:cNvSpPr>
          <p:nvPr>
            <p:ph idx="1"/>
          </p:nvPr>
        </p:nvSpPr>
        <p:spPr/>
        <p:txBody>
          <a:bodyPr>
            <a:normAutofit/>
          </a:bodyPr>
          <a:lstStyle/>
          <a:p>
            <a:r>
              <a:rPr lang="en-US" dirty="0" smtClean="0"/>
              <a:t>4500+ students, 400+ staff members</a:t>
            </a:r>
          </a:p>
          <a:p>
            <a:r>
              <a:rPr lang="en-US" dirty="0" smtClean="0"/>
              <a:t>99% Kuwaiti student population, all ESL learners</a:t>
            </a:r>
          </a:p>
          <a:p>
            <a:r>
              <a:rPr lang="en-US" dirty="0" smtClean="0"/>
              <a:t>Overseas teachers teach core subjects, local native-Arabic speakers teach Arabic and Islam classes</a:t>
            </a:r>
          </a:p>
          <a:p>
            <a:r>
              <a:rPr lang="en-US" dirty="0" smtClean="0"/>
              <a:t>ACA does not offer music</a:t>
            </a:r>
          </a:p>
          <a:p>
            <a:r>
              <a:rPr lang="en-US" dirty="0" smtClean="0"/>
              <a:t>ACA is internationally accredited by IB, CIS, and MSA</a:t>
            </a:r>
          </a:p>
          <a:p>
            <a:r>
              <a:rPr lang="en-US" dirty="0" smtClean="0"/>
              <a:t>School year runs from September – mid-June</a:t>
            </a:r>
          </a:p>
        </p:txBody>
      </p:sp>
    </p:spTree>
    <p:extLst>
      <p:ext uri="{BB962C8B-B14F-4D97-AF65-F5344CB8AC3E}">
        <p14:creationId xmlns:p14="http://schemas.microsoft.com/office/powerpoint/2010/main" val="987028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ACA Football Field</a:t>
            </a:r>
            <a:endParaRPr lang="en-US" dirty="0"/>
          </a:p>
        </p:txBody>
      </p:sp>
      <p:pic>
        <p:nvPicPr>
          <p:cNvPr id="4" name="Content Placeholder 3"/>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4784725" y="2685013"/>
            <a:ext cx="5195888" cy="2097574"/>
          </a:xfrm>
        </p:spPr>
      </p:pic>
      <p:sp>
        <p:nvSpPr>
          <p:cNvPr id="5" name="Text Placeholder 4"/>
          <p:cNvSpPr>
            <a:spLocks noGrp="1"/>
          </p:cNvSpPr>
          <p:nvPr>
            <p:ph type="body" sz="half" idx="2"/>
          </p:nvPr>
        </p:nvSpPr>
        <p:spPr/>
        <p:txBody>
          <a:bodyPr/>
          <a:lstStyle/>
          <a:p>
            <a:r>
              <a:rPr lang="en-US" dirty="0" smtClean="0"/>
              <a:t>ACA sits on three separate campus locations – two in </a:t>
            </a:r>
            <a:r>
              <a:rPr lang="en-US" dirty="0" err="1" smtClean="0"/>
              <a:t>Hawally</a:t>
            </a:r>
            <a:r>
              <a:rPr lang="en-US" dirty="0" smtClean="0"/>
              <a:t> and one in  </a:t>
            </a:r>
            <a:r>
              <a:rPr lang="en-US" dirty="0" err="1" smtClean="0"/>
              <a:t>neighbouring</a:t>
            </a:r>
            <a:r>
              <a:rPr lang="en-US" dirty="0" smtClean="0"/>
              <a:t> </a:t>
            </a:r>
            <a:r>
              <a:rPr lang="en-US" dirty="0" err="1" smtClean="0"/>
              <a:t>Salmiya</a:t>
            </a:r>
            <a:r>
              <a:rPr lang="en-US" dirty="0" smtClean="0"/>
              <a:t>.</a:t>
            </a:r>
            <a:endParaRPr lang="en-US" dirty="0"/>
          </a:p>
        </p:txBody>
      </p:sp>
    </p:spTree>
    <p:extLst>
      <p:ext uri="{BB962C8B-B14F-4D97-AF65-F5344CB8AC3E}">
        <p14:creationId xmlns:p14="http://schemas.microsoft.com/office/powerpoint/2010/main" val="9552713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Three Campus Locations</a:t>
            </a:r>
            <a:endParaRPr lang="en-US" dirty="0"/>
          </a:p>
        </p:txBody>
      </p:sp>
      <p:sp>
        <p:nvSpPr>
          <p:cNvPr id="3" name="Text Placeholder 2"/>
          <p:cNvSpPr>
            <a:spLocks noGrp="1"/>
          </p:cNvSpPr>
          <p:nvPr>
            <p:ph type="body" idx="1"/>
          </p:nvPr>
        </p:nvSpPr>
        <p:spPr>
          <a:xfrm>
            <a:off x="332509" y="1679746"/>
            <a:ext cx="3526969" cy="713818"/>
          </a:xfrm>
        </p:spPr>
        <p:txBody>
          <a:bodyPr/>
          <a:lstStyle/>
          <a:p>
            <a:endParaRPr lang="en-US" dirty="0"/>
          </a:p>
          <a:p>
            <a:r>
              <a:rPr lang="en-US" dirty="0" err="1" smtClean="0"/>
              <a:t>Hawally</a:t>
            </a:r>
            <a:r>
              <a:rPr lang="en-US" dirty="0" smtClean="0"/>
              <a:t> Girls’ Campus</a:t>
            </a:r>
            <a:endParaRPr lang="en-US" dirty="0"/>
          </a:p>
        </p:txBody>
      </p:sp>
      <p:sp>
        <p:nvSpPr>
          <p:cNvPr id="4" name="Content Placeholder 3"/>
          <p:cNvSpPr>
            <a:spLocks noGrp="1"/>
          </p:cNvSpPr>
          <p:nvPr>
            <p:ph sz="half" idx="2"/>
          </p:nvPr>
        </p:nvSpPr>
        <p:spPr>
          <a:xfrm>
            <a:off x="498763" y="2637674"/>
            <a:ext cx="2963618" cy="2835180"/>
          </a:xfrm>
        </p:spPr>
        <p:txBody>
          <a:bodyPr>
            <a:normAutofit/>
          </a:bodyPr>
          <a:lstStyle/>
          <a:p>
            <a:r>
              <a:rPr lang="en-US" sz="1400" dirty="0" smtClean="0"/>
              <a:t>Girls’ Elementary</a:t>
            </a:r>
          </a:p>
          <a:p>
            <a:pPr lvl="1"/>
            <a:r>
              <a:rPr lang="en-US" sz="1400" dirty="0" smtClean="0"/>
              <a:t>Grades 1-5 </a:t>
            </a:r>
            <a:r>
              <a:rPr lang="en-US" sz="1200" dirty="0" smtClean="0"/>
              <a:t>(female teachers only)</a:t>
            </a:r>
          </a:p>
          <a:p>
            <a:r>
              <a:rPr lang="en-US" sz="1400" dirty="0" smtClean="0"/>
              <a:t>Girls’ Middle/High School</a:t>
            </a:r>
          </a:p>
          <a:p>
            <a:pPr lvl="1"/>
            <a:r>
              <a:rPr lang="en-US" sz="1400" dirty="0" smtClean="0"/>
              <a:t>Grades 6-12 (female teachers only)</a:t>
            </a:r>
            <a:endParaRPr lang="en-US" sz="1400" dirty="0"/>
          </a:p>
        </p:txBody>
      </p:sp>
      <p:sp>
        <p:nvSpPr>
          <p:cNvPr id="5" name="Text Placeholder 4"/>
          <p:cNvSpPr>
            <a:spLocks noGrp="1"/>
          </p:cNvSpPr>
          <p:nvPr>
            <p:ph type="body" sz="quarter" idx="3"/>
          </p:nvPr>
        </p:nvSpPr>
        <p:spPr>
          <a:xfrm>
            <a:off x="4108861" y="1679746"/>
            <a:ext cx="3538848" cy="713818"/>
          </a:xfrm>
        </p:spPr>
        <p:txBody>
          <a:bodyPr/>
          <a:lstStyle/>
          <a:p>
            <a:r>
              <a:rPr lang="en-US" dirty="0" err="1" smtClean="0"/>
              <a:t>Hawally</a:t>
            </a:r>
            <a:r>
              <a:rPr lang="en-US" dirty="0" smtClean="0"/>
              <a:t> Boys’ Campus</a:t>
            </a:r>
            <a:endParaRPr lang="en-US" dirty="0"/>
          </a:p>
        </p:txBody>
      </p:sp>
      <p:sp>
        <p:nvSpPr>
          <p:cNvPr id="6" name="Content Placeholder 5"/>
          <p:cNvSpPr>
            <a:spLocks noGrp="1"/>
          </p:cNvSpPr>
          <p:nvPr>
            <p:ph sz="quarter" idx="4"/>
          </p:nvPr>
        </p:nvSpPr>
        <p:spPr>
          <a:xfrm>
            <a:off x="7897092" y="2641565"/>
            <a:ext cx="3899798" cy="3170036"/>
          </a:xfrm>
        </p:spPr>
        <p:txBody>
          <a:bodyPr>
            <a:noAutofit/>
          </a:bodyPr>
          <a:lstStyle/>
          <a:p>
            <a:r>
              <a:rPr lang="en-US" sz="1400" dirty="0"/>
              <a:t>Co-Ed KG (Kindergarten)</a:t>
            </a:r>
          </a:p>
          <a:p>
            <a:pPr lvl="1"/>
            <a:r>
              <a:rPr lang="en-US" sz="1400" dirty="0"/>
              <a:t>PreK-KG2 (female teachers only)</a:t>
            </a:r>
          </a:p>
          <a:p>
            <a:r>
              <a:rPr lang="en-US" sz="1400" dirty="0"/>
              <a:t>Girls’ Elementary</a:t>
            </a:r>
          </a:p>
          <a:p>
            <a:pPr lvl="1"/>
            <a:r>
              <a:rPr lang="en-US" sz="1400" dirty="0"/>
              <a:t>Grades 1-5 (female teachers only)</a:t>
            </a:r>
          </a:p>
          <a:p>
            <a:r>
              <a:rPr lang="en-US" sz="1400" dirty="0"/>
              <a:t>Boys’ Elementary</a:t>
            </a:r>
          </a:p>
          <a:p>
            <a:pPr lvl="1"/>
            <a:r>
              <a:rPr lang="en-US" sz="1400" dirty="0"/>
              <a:t>Grades 1-5 </a:t>
            </a:r>
          </a:p>
          <a:p>
            <a:r>
              <a:rPr lang="en-US" sz="1400" dirty="0"/>
              <a:t>Middle School</a:t>
            </a:r>
          </a:p>
          <a:p>
            <a:pPr lvl="1"/>
            <a:r>
              <a:rPr lang="en-US" sz="1400" dirty="0"/>
              <a:t>Girls’ Grades 6-8 (female teachers only)</a:t>
            </a:r>
          </a:p>
          <a:p>
            <a:pPr lvl="1"/>
            <a:r>
              <a:rPr lang="en-US" sz="1400" dirty="0"/>
              <a:t>Boys’ Grades </a:t>
            </a:r>
            <a:r>
              <a:rPr lang="en-US" sz="1400" dirty="0" smtClean="0"/>
              <a:t>6-8</a:t>
            </a:r>
            <a:endParaRPr lang="en-US" sz="1400" dirty="0"/>
          </a:p>
        </p:txBody>
      </p:sp>
      <p:sp>
        <p:nvSpPr>
          <p:cNvPr id="8" name="Text Placeholder 4"/>
          <p:cNvSpPr txBox="1">
            <a:spLocks/>
          </p:cNvSpPr>
          <p:nvPr/>
        </p:nvSpPr>
        <p:spPr>
          <a:xfrm>
            <a:off x="7897092" y="1679746"/>
            <a:ext cx="3899798" cy="713818"/>
          </a:xfrm>
          <a:prstGeom prst="rect">
            <a:avLst/>
          </a:prstGeom>
        </p:spPr>
        <p:txBody>
          <a:bodyPr vert="horz" lIns="91440" tIns="45720" rIns="91440" bIns="45720" rtlCol="0" anchor="b">
            <a:noAutofit/>
          </a:bodyPr>
          <a:lstStyle>
            <a:lvl1pPr marL="0" indent="0" algn="l" defTabSz="914400" rtl="0" eaLnBrk="1" latinLnBrk="0" hangingPunct="1">
              <a:lnSpc>
                <a:spcPct val="100000"/>
              </a:lnSpc>
              <a:spcBef>
                <a:spcPts val="500"/>
              </a:spcBef>
              <a:spcAft>
                <a:spcPts val="600"/>
              </a:spcAft>
              <a:buClr>
                <a:schemeClr val="accent6"/>
              </a:buClr>
              <a:buSzPct val="90000"/>
              <a:buFont typeface="Wingdings" panose="05000000000000000000" pitchFamily="2" charset="2"/>
              <a:buNone/>
              <a:defRPr sz="2200" b="0" kern="1200" cap="none" baseline="0">
                <a:solidFill>
                  <a:schemeClr val="accent6"/>
                </a:solidFill>
                <a:effectLst/>
                <a:latin typeface="+mn-lt"/>
                <a:ea typeface="+mn-ea"/>
                <a:cs typeface="+mn-cs"/>
              </a:defRPr>
            </a:lvl1pPr>
            <a:lvl2pPr marL="457200" indent="0"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None/>
              <a:defRPr sz="2000" b="1" kern="1200">
                <a:solidFill>
                  <a:schemeClr val="tx1"/>
                </a:solidFill>
                <a:effectLst/>
                <a:latin typeface="+mn-lt"/>
                <a:ea typeface="+mn-ea"/>
                <a:cs typeface="+mn-cs"/>
              </a:defRPr>
            </a:lvl2pPr>
            <a:lvl3pPr marL="914400" indent="0"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None/>
              <a:defRPr sz="1800" b="1" kern="1200">
                <a:solidFill>
                  <a:schemeClr val="tx1"/>
                </a:solidFill>
                <a:effectLst/>
                <a:latin typeface="+mn-lt"/>
                <a:ea typeface="+mn-ea"/>
                <a:cs typeface="+mn-cs"/>
              </a:defRPr>
            </a:lvl3pPr>
            <a:lvl4pPr marL="1371600" indent="0"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None/>
              <a:defRPr sz="1600" b="1" kern="1200">
                <a:solidFill>
                  <a:schemeClr val="tx1"/>
                </a:solidFill>
                <a:effectLst/>
                <a:latin typeface="+mn-lt"/>
                <a:ea typeface="+mn-ea"/>
                <a:cs typeface="+mn-cs"/>
              </a:defRPr>
            </a:lvl4pPr>
            <a:lvl5pPr marL="1828800" indent="0"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None/>
              <a:defRPr sz="1600" b="1" kern="1200">
                <a:solidFill>
                  <a:schemeClr val="tx1"/>
                </a:solidFill>
                <a:effectLst/>
                <a:latin typeface="+mn-lt"/>
                <a:ea typeface="+mn-ea"/>
                <a:cs typeface="+mn-cs"/>
              </a:defRPr>
            </a:lvl5pPr>
            <a:lvl6pPr marL="2286000" indent="0"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None/>
              <a:defRPr sz="1600" b="1" kern="1200">
                <a:solidFill>
                  <a:schemeClr val="tx1"/>
                </a:solidFill>
                <a:effectLst/>
                <a:latin typeface="+mn-lt"/>
                <a:ea typeface="+mn-ea"/>
                <a:cs typeface="+mn-cs"/>
              </a:defRPr>
            </a:lvl6pPr>
            <a:lvl7pPr marL="2743200" indent="0"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None/>
              <a:defRPr sz="1600" b="1" kern="1200">
                <a:solidFill>
                  <a:schemeClr val="tx1"/>
                </a:solidFill>
                <a:effectLst/>
                <a:latin typeface="+mn-lt"/>
                <a:ea typeface="+mn-ea"/>
                <a:cs typeface="+mn-cs"/>
              </a:defRPr>
            </a:lvl7pPr>
            <a:lvl8pPr marL="3200400" indent="0"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None/>
              <a:defRPr sz="1600" b="1" kern="1200">
                <a:solidFill>
                  <a:schemeClr val="tx1"/>
                </a:solidFill>
                <a:effectLst/>
                <a:latin typeface="+mn-lt"/>
                <a:ea typeface="+mn-ea"/>
                <a:cs typeface="+mn-cs"/>
              </a:defRPr>
            </a:lvl8pPr>
            <a:lvl9pPr marL="3657600" indent="0"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None/>
              <a:defRPr sz="1600" b="1" kern="1200">
                <a:solidFill>
                  <a:schemeClr val="tx1"/>
                </a:solidFill>
                <a:effectLst/>
                <a:latin typeface="+mn-lt"/>
                <a:ea typeface="+mn-ea"/>
                <a:cs typeface="+mn-cs"/>
              </a:defRPr>
            </a:lvl9pPr>
          </a:lstStyle>
          <a:p>
            <a:r>
              <a:rPr lang="en-US" dirty="0" err="1" smtClean="0">
                <a:solidFill>
                  <a:schemeClr val="accent1"/>
                </a:solidFill>
              </a:rPr>
              <a:t>Salmiya</a:t>
            </a:r>
            <a:r>
              <a:rPr lang="en-US" dirty="0" smtClean="0">
                <a:solidFill>
                  <a:schemeClr val="accent1"/>
                </a:solidFill>
              </a:rPr>
              <a:t> Campus</a:t>
            </a:r>
            <a:endParaRPr lang="en-US" dirty="0">
              <a:solidFill>
                <a:schemeClr val="accent1"/>
              </a:solidFill>
            </a:endParaRPr>
          </a:p>
        </p:txBody>
      </p:sp>
      <p:sp>
        <p:nvSpPr>
          <p:cNvPr id="10" name="Content Placeholder 3"/>
          <p:cNvSpPr txBox="1">
            <a:spLocks/>
          </p:cNvSpPr>
          <p:nvPr/>
        </p:nvSpPr>
        <p:spPr>
          <a:xfrm>
            <a:off x="4271601" y="2636998"/>
            <a:ext cx="2963618" cy="283518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solidFill>
                <a:latin typeface="+mj-lt"/>
                <a:ea typeface="+mj-ea"/>
                <a:cs typeface="+mj-cs"/>
              </a:defRPr>
            </a:lvl9pPr>
          </a:lstStyle>
          <a:p>
            <a:r>
              <a:rPr lang="en-US" sz="1400" dirty="0" smtClean="0"/>
              <a:t>Co-Ed KG (Kindergarten)</a:t>
            </a:r>
          </a:p>
          <a:p>
            <a:pPr lvl="1"/>
            <a:r>
              <a:rPr lang="en-US" sz="1400" dirty="0" smtClean="0"/>
              <a:t>PreK-KG2 (female teachers only)</a:t>
            </a:r>
          </a:p>
          <a:p>
            <a:r>
              <a:rPr lang="en-US" sz="1400" dirty="0" smtClean="0"/>
              <a:t>Boys’ Elementary</a:t>
            </a:r>
          </a:p>
          <a:p>
            <a:pPr lvl="1"/>
            <a:r>
              <a:rPr lang="en-US" sz="1400" dirty="0" smtClean="0"/>
              <a:t>Grades 1-5 </a:t>
            </a:r>
          </a:p>
          <a:p>
            <a:r>
              <a:rPr lang="en-US" sz="1400" dirty="0" smtClean="0"/>
              <a:t>Boys’ Middle/High School</a:t>
            </a:r>
          </a:p>
          <a:p>
            <a:pPr lvl="1"/>
            <a:r>
              <a:rPr lang="en-US" sz="1400" dirty="0" smtClean="0"/>
              <a:t>Grades 6-12</a:t>
            </a:r>
            <a:endParaRPr lang="en-US" sz="1400" dirty="0"/>
          </a:p>
        </p:txBody>
      </p:sp>
    </p:spTree>
    <p:extLst>
      <p:ext uri="{BB962C8B-B14F-4D97-AF65-F5344CB8AC3E}">
        <p14:creationId xmlns:p14="http://schemas.microsoft.com/office/powerpoint/2010/main" val="704259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xEl>
                                              <p:pRg st="1" end="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xEl>
                                              <p:pRg st="2" end="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
                                            <p:txEl>
                                              <p:pRg st="3" end="3"/>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
                                            <p:txEl>
                                              <p:pRg st="4" end="4"/>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0" end="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
                                            <p:txEl>
                                              <p:pRg st="1" end="1"/>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6">
                                            <p:txEl>
                                              <p:pRg st="2" end="2"/>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6">
                                            <p:txEl>
                                              <p:pRg st="3" end="3"/>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6">
                                            <p:txEl>
                                              <p:pRg st="4" end="4"/>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6">
                                            <p:txEl>
                                              <p:pRg st="5" end="5"/>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6">
                                            <p:txEl>
                                              <p:pRg st="6" end="6"/>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6">
                                            <p:txEl>
                                              <p:pRg st="7" end="7"/>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MAP Testing</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4784725" y="2000484"/>
            <a:ext cx="5195888" cy="3466631"/>
          </a:xfrm>
        </p:spPr>
      </p:pic>
      <p:sp>
        <p:nvSpPr>
          <p:cNvPr id="5" name="Text Placeholder 4"/>
          <p:cNvSpPr>
            <a:spLocks noGrp="1"/>
          </p:cNvSpPr>
          <p:nvPr>
            <p:ph type="body" sz="half" idx="2"/>
          </p:nvPr>
        </p:nvSpPr>
        <p:spPr/>
        <p:txBody>
          <a:bodyPr/>
          <a:lstStyle/>
          <a:p>
            <a:r>
              <a:rPr lang="en-US" dirty="0" smtClean="0"/>
              <a:t>Measure of Academic Progress (MAP) tests are administered three times a year, allowing us to gauge our students learning and understanding compared to the rest of the country and the world. </a:t>
            </a:r>
            <a:endParaRPr lang="en-US" dirty="0"/>
          </a:p>
        </p:txBody>
      </p:sp>
    </p:spTree>
    <p:extLst>
      <p:ext uri="{BB962C8B-B14F-4D97-AF65-F5344CB8AC3E}">
        <p14:creationId xmlns:p14="http://schemas.microsoft.com/office/powerpoint/2010/main" val="142159924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Core Subjects</a:t>
            </a:r>
            <a:endParaRPr lang="en-US" dirty="0"/>
          </a:p>
        </p:txBody>
      </p:sp>
      <p:sp>
        <p:nvSpPr>
          <p:cNvPr id="5" name="Text Placeholder 4"/>
          <p:cNvSpPr>
            <a:spLocks noGrp="1"/>
          </p:cNvSpPr>
          <p:nvPr>
            <p:ph type="body" idx="1"/>
          </p:nvPr>
        </p:nvSpPr>
        <p:spPr/>
        <p:txBody>
          <a:bodyPr/>
          <a:lstStyle/>
          <a:p>
            <a:r>
              <a:rPr lang="en-US" dirty="0" smtClean="0"/>
              <a:t>Overseas Teachers</a:t>
            </a:r>
            <a:endParaRPr lang="en-US" dirty="0"/>
          </a:p>
        </p:txBody>
      </p:sp>
      <p:sp>
        <p:nvSpPr>
          <p:cNvPr id="3" name="Content Placeholder 2"/>
          <p:cNvSpPr>
            <a:spLocks noGrp="1"/>
          </p:cNvSpPr>
          <p:nvPr>
            <p:ph sz="half" idx="2"/>
          </p:nvPr>
        </p:nvSpPr>
        <p:spPr/>
        <p:txBody>
          <a:bodyPr/>
          <a:lstStyle/>
          <a:p>
            <a:r>
              <a:rPr lang="en-US" dirty="0" smtClean="0"/>
              <a:t>English/Language Arts</a:t>
            </a:r>
          </a:p>
          <a:p>
            <a:r>
              <a:rPr lang="en-US" dirty="0" smtClean="0"/>
              <a:t>Math</a:t>
            </a:r>
          </a:p>
          <a:p>
            <a:r>
              <a:rPr lang="en-US" dirty="0" smtClean="0"/>
              <a:t>Science</a:t>
            </a:r>
          </a:p>
          <a:p>
            <a:r>
              <a:rPr lang="en-US" dirty="0" smtClean="0"/>
              <a:t>Social Studies</a:t>
            </a:r>
          </a:p>
          <a:p>
            <a:r>
              <a:rPr lang="en-US" dirty="0" smtClean="0"/>
              <a:t>Art</a:t>
            </a:r>
          </a:p>
          <a:p>
            <a:r>
              <a:rPr lang="en-US" dirty="0" smtClean="0"/>
              <a:t>Physical Education</a:t>
            </a:r>
          </a:p>
        </p:txBody>
      </p:sp>
      <p:sp>
        <p:nvSpPr>
          <p:cNvPr id="6" name="Text Placeholder 5"/>
          <p:cNvSpPr>
            <a:spLocks noGrp="1"/>
          </p:cNvSpPr>
          <p:nvPr>
            <p:ph type="body" sz="quarter" idx="3"/>
          </p:nvPr>
        </p:nvSpPr>
        <p:spPr/>
        <p:txBody>
          <a:bodyPr/>
          <a:lstStyle/>
          <a:p>
            <a:r>
              <a:rPr lang="en-US" dirty="0" smtClean="0"/>
              <a:t>Local Teachers</a:t>
            </a:r>
            <a:endParaRPr lang="en-US" dirty="0"/>
          </a:p>
        </p:txBody>
      </p:sp>
      <p:sp>
        <p:nvSpPr>
          <p:cNvPr id="7" name="Content Placeholder 6"/>
          <p:cNvSpPr>
            <a:spLocks noGrp="1"/>
          </p:cNvSpPr>
          <p:nvPr>
            <p:ph sz="quarter" idx="4"/>
          </p:nvPr>
        </p:nvSpPr>
        <p:spPr/>
        <p:txBody>
          <a:bodyPr/>
          <a:lstStyle/>
          <a:p>
            <a:r>
              <a:rPr lang="en-US" dirty="0" smtClean="0"/>
              <a:t>Arabic</a:t>
            </a:r>
          </a:p>
          <a:p>
            <a:r>
              <a:rPr lang="en-US" dirty="0" smtClean="0"/>
              <a:t>Islam</a:t>
            </a:r>
            <a:endParaRPr lang="en-US" dirty="0"/>
          </a:p>
        </p:txBody>
      </p:sp>
    </p:spTree>
    <p:extLst>
      <p:ext uri="{BB962C8B-B14F-4D97-AF65-F5344CB8AC3E}">
        <p14:creationId xmlns:p14="http://schemas.microsoft.com/office/powerpoint/2010/main" val="1999383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
                                            <p:txEl>
                                              <p:pRg st="0" end="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Custom 5">
      <a:dk1>
        <a:srgbClr val="000000"/>
      </a:dk1>
      <a:lt1>
        <a:srgbClr val="FFFFFF"/>
      </a:lt1>
      <a:dk2>
        <a:srgbClr val="17406D"/>
      </a:dk2>
      <a:lt2>
        <a:srgbClr val="DBEFF9"/>
      </a:lt2>
      <a:accent1>
        <a:srgbClr val="FF9300"/>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docProps/app.xml><?xml version="1.0" encoding="utf-8"?>
<Properties xmlns="http://schemas.openxmlformats.org/officeDocument/2006/extended-properties" xmlns:vt="http://schemas.openxmlformats.org/officeDocument/2006/docPropsVTypes">
  <Template>Ion</Template>
  <TotalTime>19491</TotalTime>
  <Words>941</Words>
  <Application>Microsoft Macintosh PowerPoint</Application>
  <PresentationFormat>Widescreen</PresentationFormat>
  <Paragraphs>128</Paragraphs>
  <Slides>24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Century Gothic</vt:lpstr>
      <vt:lpstr>Wingdings</vt:lpstr>
      <vt:lpstr>Wingdings 3</vt:lpstr>
      <vt:lpstr>Ion</vt:lpstr>
      <vt:lpstr>American Creativity Academy</vt:lpstr>
      <vt:lpstr>ACA Superintendent and Principals</vt:lpstr>
      <vt:lpstr>ACA’s Mission Statement</vt:lpstr>
      <vt:lpstr>Hawally Girls’ Campus High School</vt:lpstr>
      <vt:lpstr>School Profile</vt:lpstr>
      <vt:lpstr>ACA Football Field</vt:lpstr>
      <vt:lpstr>Three Campus Locations</vt:lpstr>
      <vt:lpstr>MAP Testing</vt:lpstr>
      <vt:lpstr>Core Subjects</vt:lpstr>
      <vt:lpstr>Hawally Boys’ High School Student</vt:lpstr>
      <vt:lpstr>Daily Schedule</vt:lpstr>
      <vt:lpstr>Salmiya Middle School Students</vt:lpstr>
      <vt:lpstr>Dressing for School</vt:lpstr>
      <vt:lpstr>Salmiya Elementary Boys’ Teacher</vt:lpstr>
      <vt:lpstr>About Kuwait...</vt:lpstr>
      <vt:lpstr>Salmiya Elementary Girls’ Teacher</vt:lpstr>
      <vt:lpstr>Student Teaching at ACA</vt:lpstr>
      <vt:lpstr>Hawally Boys’ Elementary Student</vt:lpstr>
      <vt:lpstr>Living in Kuwait</vt:lpstr>
      <vt:lpstr>Hawally Girls’ Elementary Student</vt:lpstr>
      <vt:lpstr>Working at ACA</vt:lpstr>
      <vt:lpstr>Salmiya Girls’ Elementary Student</vt:lpstr>
      <vt:lpstr>Links to learn more about ACA:  </vt:lpstr>
      <vt:lpstr>For further information about ACA:</vt:lpstr>
    </vt:vector>
  </TitlesOfParts>
  <Company/>
  <LinksUpToDate>false</LinksUpToDate>
  <SharedDoc>false</SharedDoc>
  <HyperlinksChanged>false</HyperlinksChanged>
  <AppVersion>15.0037</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American Creativity Academy</dc:title>
  <dc:creator>Gillian Barton</dc:creator>
  <cp:lastModifiedBy>Gillian Barton</cp:lastModifiedBy>
  <cp:revision>43</cp:revision>
  <dcterms:created xsi:type="dcterms:W3CDTF">2017-09-25T11:29:21Z</dcterms:created>
  <dcterms:modified xsi:type="dcterms:W3CDTF">2017-10-09T14:50:31Z</dcterms:modified>
</cp:coreProperties>
</file>