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81" r:id="rId6"/>
    <p:sldId id="257" r:id="rId7"/>
    <p:sldId id="262" r:id="rId8"/>
    <p:sldId id="263" r:id="rId9"/>
    <p:sldId id="264" r:id="rId10"/>
    <p:sldId id="282" r:id="rId11"/>
    <p:sldId id="283" r:id="rId12"/>
    <p:sldId id="276" r:id="rId13"/>
    <p:sldId id="284" r:id="rId14"/>
    <p:sldId id="265" r:id="rId15"/>
    <p:sldId id="272" r:id="rId16"/>
    <p:sldId id="268" r:id="rId17"/>
    <p:sldId id="259" r:id="rId18"/>
    <p:sldId id="260" r:id="rId19"/>
    <p:sldId id="278" r:id="rId20"/>
    <p:sldId id="269" r:id="rId21"/>
    <p:sldId id="279" r:id="rId22"/>
    <p:sldId id="270" r:id="rId23"/>
    <p:sldId id="271"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80" autoAdjust="0"/>
    <p:restoredTop sz="77641" autoAdjust="0"/>
  </p:normalViewPr>
  <p:slideViewPr>
    <p:cSldViewPr snapToGrid="0">
      <p:cViewPr varScale="1">
        <p:scale>
          <a:sx n="68" d="100"/>
          <a:sy n="68" d="100"/>
        </p:scale>
        <p:origin x="461" y="58"/>
      </p:cViewPr>
      <p:guideLst/>
    </p:cSldViewPr>
  </p:slideViewPr>
  <p:notesTextViewPr>
    <p:cViewPr>
      <p:scale>
        <a:sx n="1" d="1"/>
        <a:sy n="1" d="1"/>
      </p:scale>
      <p:origin x="0" y="0"/>
    </p:cViewPr>
  </p:notesText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627451" y="820038"/>
            <a:ext cx="4228962" cy="2378790"/>
          </a:xfrm>
          <a:prstGeom prst="rect">
            <a:avLst/>
          </a:prstGeom>
          <a:noFill/>
          <a:ln w="12700">
            <a:solidFill>
              <a:prstClr val="black"/>
            </a:solidFill>
          </a:ln>
        </p:spPr>
        <p:txBody>
          <a:bodyPr vert="horz" lIns="91440" tIns="45720" rIns="91440" bIns="45720" rtlCol="0" anchor="ctr"/>
          <a:lstStyle/>
          <a:p>
            <a:r>
              <a:rPr lang="en-US" dirty="0" smtClean="0"/>
              <a:t>l</a:t>
            </a:r>
            <a:endParaRPr lang="en-US" dirty="0"/>
          </a:p>
        </p:txBody>
      </p:sp>
      <p:sp>
        <p:nvSpPr>
          <p:cNvPr id="5" name="Notes Placeholder 4"/>
          <p:cNvSpPr>
            <a:spLocks noGrp="1"/>
          </p:cNvSpPr>
          <p:nvPr>
            <p:ph type="body" sz="quarter" idx="3"/>
          </p:nvPr>
        </p:nvSpPr>
        <p:spPr>
          <a:xfrm>
            <a:off x="2627451" y="3324385"/>
            <a:ext cx="4228963" cy="5020961"/>
          </a:xfrm>
          <a:prstGeom prst="rect">
            <a:avLst/>
          </a:prstGeom>
        </p:spPr>
        <p:txBody>
          <a:bodyPr vert="horz" lIns="91440" tIns="45720" rIns="91440" bIns="45720" rtlCol="0"/>
          <a:lstStyle/>
          <a:p>
            <a:pPr lvl="0"/>
            <a:r>
              <a:rPr lang="en-US" dirty="0" smtClean="0"/>
              <a:t>Talking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3784922" cy="458787"/>
          </a:xfrm>
          <a:prstGeom prst="rect">
            <a:avLst/>
          </a:prstGeom>
        </p:spPr>
        <p:txBody>
          <a:bodyPr vert="horz" lIns="91440" tIns="45720" rIns="91440" bIns="45720" rtlCol="0" anchor="b"/>
          <a:lstStyle>
            <a:lvl1pPr algn="l">
              <a:defRPr sz="1000"/>
            </a:lvl1pPr>
          </a:lstStyle>
          <a:p>
            <a:r>
              <a:rPr lang="en-US" dirty="0" smtClean="0"/>
              <a:t>Manitoba Foundations Group. (2021). </a:t>
            </a:r>
            <a:r>
              <a:rPr lang="en-US" i="1" dirty="0" smtClean="0"/>
              <a:t>Pulling Together: Manitoba Foundations Guide </a:t>
            </a:r>
            <a:r>
              <a:rPr lang="en-US" dirty="0" smtClean="0"/>
              <a:t>(Brandon Edition). Campus Manitoba. Retrieved from https://pressbooks.openedmb.ca/PullingTogetherManitoba</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8FB48-1A57-4FB4-B96B-D2DFE78F23B9}" type="slidenum">
              <a:rPr lang="en-US" smtClean="0"/>
              <a:t>‹#›</a:t>
            </a:fld>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94" y="144494"/>
            <a:ext cx="1828800" cy="460630"/>
          </a:xfrm>
          <a:prstGeom prst="rect">
            <a:avLst/>
          </a:prstGeom>
        </p:spPr>
      </p:pic>
      <p:sp>
        <p:nvSpPr>
          <p:cNvPr id="12" name="Rectangle 11"/>
          <p:cNvSpPr/>
          <p:nvPr/>
        </p:nvSpPr>
        <p:spPr>
          <a:xfrm>
            <a:off x="2627451" y="108301"/>
            <a:ext cx="4074291" cy="586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i="0" dirty="0" smtClean="0">
                <a:solidFill>
                  <a:schemeClr val="accent5">
                    <a:lumMod val="50000"/>
                  </a:schemeClr>
                </a:solidFill>
                <a:latin typeface="+mj-lt"/>
              </a:rPr>
              <a:t>Pulling Together:</a:t>
            </a:r>
            <a:r>
              <a:rPr lang="en-US" sz="1600" b="1" i="0" baseline="0" dirty="0" smtClean="0">
                <a:solidFill>
                  <a:schemeClr val="accent5">
                    <a:lumMod val="50000"/>
                  </a:schemeClr>
                </a:solidFill>
                <a:latin typeface="+mj-lt"/>
              </a:rPr>
              <a:t> Manitoba Foundations Guide</a:t>
            </a:r>
          </a:p>
          <a:p>
            <a:pPr algn="r"/>
            <a:r>
              <a:rPr lang="en-US" sz="1400" i="0" baseline="0" dirty="0" smtClean="0">
                <a:solidFill>
                  <a:schemeClr val="accent5">
                    <a:lumMod val="50000"/>
                  </a:schemeClr>
                </a:solidFill>
                <a:latin typeface="+mj-lt"/>
              </a:rPr>
              <a:t>Facilitator’s Guide</a:t>
            </a:r>
            <a:endParaRPr lang="en-US" sz="1400" i="0" dirty="0">
              <a:solidFill>
                <a:schemeClr val="accent5">
                  <a:lumMod val="50000"/>
                </a:schemeClr>
              </a:solidFill>
              <a:latin typeface="+mj-lt"/>
            </a:endParaRPr>
          </a:p>
        </p:txBody>
      </p:sp>
      <p:sp>
        <p:nvSpPr>
          <p:cNvPr id="13" name="Rectangle 12"/>
          <p:cNvSpPr/>
          <p:nvPr/>
        </p:nvSpPr>
        <p:spPr>
          <a:xfrm>
            <a:off x="231492" y="909562"/>
            <a:ext cx="2176042" cy="218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dirty="0" smtClean="0">
                <a:solidFill>
                  <a:schemeClr val="accent5">
                    <a:lumMod val="50000"/>
                  </a:schemeClr>
                </a:solidFill>
                <a:latin typeface="+mj-lt"/>
              </a:rPr>
              <a:t>Program</a:t>
            </a:r>
            <a:r>
              <a:rPr lang="en-US" sz="1400" baseline="0" dirty="0" smtClean="0">
                <a:solidFill>
                  <a:schemeClr val="accent5">
                    <a:lumMod val="50000"/>
                  </a:schemeClr>
                </a:solidFill>
                <a:latin typeface="+mj-lt"/>
              </a:rPr>
              <a:t> Outline</a:t>
            </a:r>
          </a:p>
          <a:p>
            <a:pPr algn="l"/>
            <a:endParaRPr lang="en-US" sz="1200" baseline="0" dirty="0" smtClean="0">
              <a:solidFill>
                <a:schemeClr val="accent5">
                  <a:lumMod val="50000"/>
                </a:schemeClr>
              </a:solidFill>
            </a:endParaRPr>
          </a:p>
          <a:p>
            <a:pPr marL="171450" indent="-171450" algn="l">
              <a:lnSpc>
                <a:spcPct val="100000"/>
              </a:lnSpc>
              <a:buFont typeface="Arial" panose="020B0604020202020204" pitchFamily="34" charset="0"/>
              <a:buChar char="•"/>
            </a:pPr>
            <a:r>
              <a:rPr lang="en-US" sz="1200" baseline="0" dirty="0" smtClean="0">
                <a:solidFill>
                  <a:schemeClr val="accent5">
                    <a:lumMod val="75000"/>
                  </a:schemeClr>
                </a:solidFill>
              </a:rPr>
              <a:t>Introduction</a:t>
            </a:r>
          </a:p>
          <a:p>
            <a:pPr marL="171450" indent="-171450" algn="l">
              <a:lnSpc>
                <a:spcPct val="100000"/>
              </a:lnSpc>
              <a:buFont typeface="Arial" panose="020B0604020202020204" pitchFamily="34" charset="0"/>
              <a:buChar char="•"/>
            </a:pPr>
            <a:r>
              <a:rPr lang="en-US" sz="1200" baseline="0" dirty="0" smtClean="0">
                <a:solidFill>
                  <a:schemeClr val="accent5">
                    <a:lumMod val="75000"/>
                  </a:schemeClr>
                </a:solidFill>
              </a:rPr>
              <a:t>Section 1</a:t>
            </a:r>
          </a:p>
          <a:p>
            <a:pPr marL="171450" indent="-171450" algn="l">
              <a:lnSpc>
                <a:spcPct val="100000"/>
              </a:lnSpc>
              <a:buFont typeface="Arial" panose="020B0604020202020204" pitchFamily="34" charset="0"/>
              <a:buChar char="•"/>
            </a:pPr>
            <a:r>
              <a:rPr lang="en-US" sz="1200" baseline="0" dirty="0" smtClean="0">
                <a:solidFill>
                  <a:schemeClr val="accent5">
                    <a:lumMod val="75000"/>
                  </a:schemeClr>
                </a:solidFill>
              </a:rPr>
              <a:t>Section 2</a:t>
            </a:r>
          </a:p>
          <a:p>
            <a:pPr marL="171450" indent="-171450" algn="l">
              <a:lnSpc>
                <a:spcPct val="100000"/>
              </a:lnSpc>
              <a:buFont typeface="Arial" panose="020B0604020202020204" pitchFamily="34" charset="0"/>
              <a:buChar char="•"/>
            </a:pPr>
            <a:r>
              <a:rPr lang="en-US" sz="1200" baseline="0" dirty="0" smtClean="0">
                <a:solidFill>
                  <a:schemeClr val="accent5">
                    <a:lumMod val="75000"/>
                  </a:schemeClr>
                </a:solidFill>
              </a:rPr>
              <a:t>Section 3</a:t>
            </a:r>
          </a:p>
          <a:p>
            <a:pPr marL="171450" indent="-171450" algn="l">
              <a:lnSpc>
                <a:spcPct val="100000"/>
              </a:lnSpc>
              <a:buFont typeface="Arial" panose="020B0604020202020204" pitchFamily="34" charset="0"/>
              <a:buChar char="•"/>
            </a:pPr>
            <a:r>
              <a:rPr lang="en-US" sz="1200" baseline="0" dirty="0" smtClean="0">
                <a:solidFill>
                  <a:schemeClr val="accent5">
                    <a:lumMod val="75000"/>
                  </a:schemeClr>
                </a:solidFill>
              </a:rPr>
              <a:t>Wrap-Up</a:t>
            </a:r>
          </a:p>
        </p:txBody>
      </p:sp>
      <p:sp>
        <p:nvSpPr>
          <p:cNvPr id="15" name="TextBox 14"/>
          <p:cNvSpPr txBox="1"/>
          <p:nvPr/>
        </p:nvSpPr>
        <p:spPr>
          <a:xfrm>
            <a:off x="231492" y="3198828"/>
            <a:ext cx="2280213" cy="1077218"/>
          </a:xfrm>
          <a:prstGeom prst="rect">
            <a:avLst/>
          </a:prstGeom>
          <a:noFill/>
        </p:spPr>
        <p:txBody>
          <a:bodyPr wrap="square" rtlCol="0">
            <a:spAutoFit/>
          </a:bodyPr>
          <a:lstStyle/>
          <a:p>
            <a:r>
              <a:rPr lang="en-US" sz="1400" dirty="0" smtClean="0">
                <a:solidFill>
                  <a:schemeClr val="accent5">
                    <a:lumMod val="50000"/>
                  </a:schemeClr>
                </a:solidFill>
                <a:latin typeface="+mj-lt"/>
              </a:rPr>
              <a:t>Facilitator</a:t>
            </a:r>
            <a:r>
              <a:rPr lang="en-US" sz="1400" baseline="0" dirty="0" smtClean="0">
                <a:solidFill>
                  <a:schemeClr val="accent5">
                    <a:lumMod val="50000"/>
                  </a:schemeClr>
                </a:solidFill>
                <a:latin typeface="+mj-lt"/>
              </a:rPr>
              <a:t> Instructions</a:t>
            </a:r>
          </a:p>
          <a:p>
            <a:endParaRPr lang="en-US" sz="1200" baseline="0" dirty="0" smtClean="0">
              <a:solidFill>
                <a:schemeClr val="accent5">
                  <a:lumMod val="50000"/>
                </a:schemeClr>
              </a:solidFill>
              <a:latin typeface="+mn-lt"/>
            </a:endParaRPr>
          </a:p>
          <a:p>
            <a:endParaRPr lang="en-US" sz="1400" baseline="0" dirty="0" smtClean="0">
              <a:solidFill>
                <a:schemeClr val="accent5">
                  <a:lumMod val="50000"/>
                </a:schemeClr>
              </a:solidFill>
              <a:latin typeface="+mj-lt"/>
            </a:endParaRPr>
          </a:p>
          <a:p>
            <a:endParaRPr lang="en-US" sz="1200" baseline="0" dirty="0" smtClean="0">
              <a:solidFill>
                <a:schemeClr val="accent5">
                  <a:lumMod val="50000"/>
                </a:schemeClr>
              </a:solidFill>
            </a:endParaRPr>
          </a:p>
          <a:p>
            <a:endParaRPr lang="en-US" sz="1200" dirty="0">
              <a:solidFill>
                <a:schemeClr val="accent5">
                  <a:lumMod val="50000"/>
                </a:schemeClr>
              </a:solidFill>
            </a:endParaRPr>
          </a:p>
        </p:txBody>
      </p:sp>
    </p:spTree>
    <p:extLst>
      <p:ext uri="{BB962C8B-B14F-4D97-AF65-F5344CB8AC3E}">
        <p14:creationId xmlns:p14="http://schemas.microsoft.com/office/powerpoint/2010/main" val="128635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ressbooks.openedmb.ca/pullingtogethermanitob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avenspeaks.ca/wp-content/uploads/2012/04/Sharing_Circle_Instructions_SECONDARY.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62043" y="905277"/>
            <a:ext cx="6551273" cy="6259452"/>
          </a:xfrm>
          <a:solidFill>
            <a:schemeClr val="bg1"/>
          </a:solidFill>
        </p:spPr>
        <p:txBody>
          <a:bodyPr/>
          <a:lstStyle/>
          <a:p>
            <a:endParaRPr lang="en-US" dirty="0"/>
          </a:p>
          <a:p>
            <a:pPr algn="ctr"/>
            <a:endParaRPr lang="en-US" sz="2000" b="1" dirty="0" smtClean="0">
              <a:solidFill>
                <a:schemeClr val="accent5">
                  <a:lumMod val="50000"/>
                </a:schemeClr>
              </a:solidFill>
              <a:latin typeface="+mj-lt"/>
            </a:endParaRPr>
          </a:p>
          <a:p>
            <a:pPr algn="ctr"/>
            <a:r>
              <a:rPr lang="en-US" sz="2000" b="1" dirty="0" smtClean="0">
                <a:solidFill>
                  <a:schemeClr val="accent5">
                    <a:lumMod val="50000"/>
                  </a:schemeClr>
                </a:solidFill>
                <a:latin typeface="+mj-lt"/>
              </a:rPr>
              <a:t>Pulling Together: Manitoba Foundations Guide</a:t>
            </a:r>
          </a:p>
          <a:p>
            <a:pPr algn="ctr"/>
            <a:r>
              <a:rPr lang="en-US" sz="2000" b="1" dirty="0" smtClean="0">
                <a:solidFill>
                  <a:schemeClr val="accent5">
                    <a:lumMod val="50000"/>
                  </a:schemeClr>
                </a:solidFill>
                <a:latin typeface="+mj-lt"/>
              </a:rPr>
              <a:t>Facilitator’s Guide </a:t>
            </a:r>
          </a:p>
          <a:p>
            <a:pPr algn="ctr"/>
            <a:endParaRPr lang="en-US" sz="1600" b="1" dirty="0">
              <a:solidFill>
                <a:schemeClr val="accent5">
                  <a:lumMod val="50000"/>
                </a:schemeClr>
              </a:solidFill>
              <a:latin typeface="+mj-lt"/>
            </a:endParaRPr>
          </a:p>
          <a:p>
            <a:pPr algn="ctr"/>
            <a:r>
              <a:rPr lang="en-US" sz="1600" dirty="0" smtClean="0">
                <a:solidFill>
                  <a:schemeClr val="accent5">
                    <a:lumMod val="50000"/>
                  </a:schemeClr>
                </a:solidFill>
                <a:latin typeface="+mj-lt"/>
              </a:rPr>
              <a:t>A resource for facilitator led self and group study</a:t>
            </a:r>
            <a:endParaRPr lang="en-US" sz="1600" dirty="0">
              <a:solidFill>
                <a:schemeClr val="accent5">
                  <a:lumMod val="50000"/>
                </a:schemeClr>
              </a:solidFill>
              <a:latin typeface="+mj-lt"/>
            </a:endParaRPr>
          </a:p>
        </p:txBody>
      </p:sp>
      <p:sp>
        <p:nvSpPr>
          <p:cNvPr id="4" name="Slide Number Placeholder 3"/>
          <p:cNvSpPr>
            <a:spLocks noGrp="1"/>
          </p:cNvSpPr>
          <p:nvPr>
            <p:ph type="sldNum" sz="quarter" idx="10"/>
          </p:nvPr>
        </p:nvSpPr>
        <p:spPr/>
        <p:txBody>
          <a:bodyPr/>
          <a:lstStyle/>
          <a:p>
            <a:fld id="{F438FB48-1A57-4FB4-B96B-D2DFE78F23B9}" type="slidenum">
              <a:rPr lang="en-US" smtClean="0"/>
              <a:t>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613" y="3179491"/>
            <a:ext cx="2882132" cy="3729817"/>
          </a:xfrm>
          <a:prstGeom prst="rect">
            <a:avLst/>
          </a:prstGeom>
        </p:spPr>
      </p:pic>
      <p:sp>
        <p:nvSpPr>
          <p:cNvPr id="7" name="TextBox 6"/>
          <p:cNvSpPr txBox="1"/>
          <p:nvPr/>
        </p:nvSpPr>
        <p:spPr>
          <a:xfrm>
            <a:off x="614901" y="7414129"/>
            <a:ext cx="5645555" cy="1015663"/>
          </a:xfrm>
          <a:prstGeom prst="rect">
            <a:avLst/>
          </a:prstGeom>
          <a:noFill/>
        </p:spPr>
        <p:txBody>
          <a:bodyPr wrap="square" rtlCol="0">
            <a:spAutoFit/>
          </a:bodyPr>
          <a:lstStyle/>
          <a:p>
            <a:pPr algn="ctr"/>
            <a:r>
              <a:rPr lang="en-US" sz="1000" dirty="0"/>
              <a:t>This image was created by Emery Knight </a:t>
            </a:r>
            <a:endParaRPr lang="en-US" sz="1000" dirty="0" smtClean="0"/>
          </a:p>
          <a:p>
            <a:pPr algn="ctr"/>
            <a:r>
              <a:rPr lang="en-US" sz="1000" dirty="0" smtClean="0"/>
              <a:t>and </a:t>
            </a:r>
            <a:r>
              <a:rPr lang="en-US" sz="1000" dirty="0"/>
              <a:t>is licensed under a CC BY-NC-ND (Attribution Non-Commercial-</a:t>
            </a:r>
            <a:r>
              <a:rPr lang="en-US" sz="1000" dirty="0" err="1"/>
              <a:t>NoDerivs</a:t>
            </a:r>
            <a:r>
              <a:rPr lang="en-US" sz="1000" dirty="0"/>
              <a:t>) License</a:t>
            </a:r>
            <a:r>
              <a:rPr lang="en-US" sz="1000" dirty="0" smtClean="0"/>
              <a:t>.</a:t>
            </a:r>
          </a:p>
          <a:p>
            <a:pPr algn="ctr"/>
            <a:endParaRPr lang="en-US" sz="1000" dirty="0"/>
          </a:p>
          <a:p>
            <a:pPr algn="ctr"/>
            <a:r>
              <a:rPr lang="en-US" sz="1000" dirty="0"/>
              <a:t>Manitoba Foundations Group. (2021). </a:t>
            </a:r>
            <a:r>
              <a:rPr lang="en-US" sz="1000" i="1" dirty="0"/>
              <a:t>Pulling Together: Manitoba Foundations Guide </a:t>
            </a:r>
            <a:r>
              <a:rPr lang="en-US" sz="1000" dirty="0"/>
              <a:t>(Brandon Edition). </a:t>
            </a:r>
            <a:endParaRPr lang="en-US" sz="1000" dirty="0" smtClean="0"/>
          </a:p>
          <a:p>
            <a:pPr algn="ctr"/>
            <a:endParaRPr lang="en-US" sz="1000" dirty="0"/>
          </a:p>
          <a:p>
            <a:pPr algn="ctr"/>
            <a:r>
              <a:rPr lang="en-US" sz="1000" dirty="0" smtClean="0"/>
              <a:t>Campus </a:t>
            </a:r>
            <a:r>
              <a:rPr lang="en-US" sz="1000" dirty="0"/>
              <a:t>Manitoba. Retrieved from https://pressbooks.openedmb.ca/PullingTogetherManitoba</a:t>
            </a:r>
          </a:p>
        </p:txBody>
      </p:sp>
      <p:sp>
        <p:nvSpPr>
          <p:cNvPr id="10" name="TextBox 9"/>
          <p:cNvSpPr txBox="1"/>
          <p:nvPr/>
        </p:nvSpPr>
        <p:spPr>
          <a:xfrm>
            <a:off x="2766349" y="0"/>
            <a:ext cx="4091651" cy="9052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0111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360828"/>
          </a:xfrm>
        </p:spPr>
        <p:txBody>
          <a:bodyPr/>
          <a:lstStyle/>
          <a:p>
            <a:r>
              <a:rPr lang="en-US" b="1" dirty="0" smtClean="0"/>
              <a:t>Reflection Activity:</a:t>
            </a:r>
          </a:p>
          <a:p>
            <a:r>
              <a:rPr lang="en-US" dirty="0" smtClean="0"/>
              <a:t>What might you need from one another to help cultivate a supportive space for learning, growth and change?</a:t>
            </a:r>
          </a:p>
          <a:p>
            <a:endParaRPr lang="en-US" dirty="0" smtClean="0"/>
          </a:p>
          <a:p>
            <a:r>
              <a:rPr lang="en-US" dirty="0" smtClean="0"/>
              <a:t>(Reflection &amp; Discussion occurs)</a:t>
            </a:r>
          </a:p>
          <a:p>
            <a:endParaRPr lang="en-US" dirty="0" smtClean="0"/>
          </a:p>
          <a:p>
            <a:r>
              <a:rPr lang="en-US" dirty="0" smtClean="0"/>
              <a:t>----------------------------------</a:t>
            </a:r>
          </a:p>
          <a:p>
            <a:r>
              <a:rPr lang="en-US" dirty="0" smtClean="0"/>
              <a:t>These have been noted and I will share these with our group for reference at each gathering.</a:t>
            </a:r>
          </a:p>
          <a:p>
            <a:pPr fontAlgn="base"/>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10</a:t>
            </a:fld>
            <a:endParaRPr lang="en-US" dirty="0"/>
          </a:p>
        </p:txBody>
      </p:sp>
      <p:sp>
        <p:nvSpPr>
          <p:cNvPr id="5" name="TextBox 4"/>
          <p:cNvSpPr txBox="1"/>
          <p:nvPr/>
        </p:nvSpPr>
        <p:spPr>
          <a:xfrm>
            <a:off x="220717" y="3605048"/>
            <a:ext cx="2049517" cy="3323987"/>
          </a:xfrm>
          <a:prstGeom prst="rect">
            <a:avLst/>
          </a:prstGeom>
          <a:noFill/>
        </p:spPr>
        <p:txBody>
          <a:bodyPr wrap="square" rtlCol="0">
            <a:spAutoFit/>
          </a:bodyPr>
          <a:lstStyle/>
          <a:p>
            <a:r>
              <a:rPr lang="en-US" sz="1200" dirty="0" smtClean="0"/>
              <a:t>Review the 4Rs &amp; invite the group to build on this. </a:t>
            </a:r>
          </a:p>
          <a:p>
            <a:r>
              <a:rPr lang="en-US" sz="1200" dirty="0" smtClean="0"/>
              <a:t> </a:t>
            </a:r>
          </a:p>
          <a:p>
            <a:r>
              <a:rPr lang="en-US" sz="1200" b="1" dirty="0" smtClean="0"/>
              <a:t>Ask: </a:t>
            </a:r>
            <a:r>
              <a:rPr lang="en-US" sz="1200" dirty="0" smtClean="0"/>
              <a:t>What do we need from each other so that we are contributing to a supportive space for learning, growth and change?</a:t>
            </a:r>
          </a:p>
          <a:p>
            <a:endParaRPr lang="en-US" sz="1200" dirty="0" smtClean="0"/>
          </a:p>
          <a:p>
            <a:r>
              <a:rPr lang="en-US" sz="1200" dirty="0" smtClean="0"/>
              <a:t>Invite participants to share (e.g. raise there hand, put into chat)</a:t>
            </a:r>
            <a:endParaRPr lang="en-US" sz="1200" dirty="0"/>
          </a:p>
          <a:p>
            <a:r>
              <a:rPr lang="en-US" sz="1200" dirty="0" smtClean="0"/>
              <a:t> </a:t>
            </a:r>
          </a:p>
          <a:p>
            <a:r>
              <a:rPr lang="en-US" sz="1200" dirty="0" smtClean="0"/>
              <a:t>Record these and refer back to these at the start of each gathering.</a:t>
            </a:r>
          </a:p>
          <a:p>
            <a:endParaRPr lang="en-US" dirty="0"/>
          </a:p>
        </p:txBody>
      </p:sp>
    </p:spTree>
    <p:extLst>
      <p:ext uri="{BB962C8B-B14F-4D97-AF65-F5344CB8AC3E}">
        <p14:creationId xmlns:p14="http://schemas.microsoft.com/office/powerpoint/2010/main" val="425485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p:txBody>
          <a:bodyPr/>
          <a:lstStyle/>
          <a:p>
            <a:r>
              <a:rPr lang="en-US" b="1" dirty="0" smtClean="0"/>
              <a:t>Readings &amp; Reflection for Next Gathering</a:t>
            </a:r>
          </a:p>
          <a:p>
            <a:endParaRPr lang="en-US" dirty="0"/>
          </a:p>
          <a:p>
            <a:r>
              <a:rPr lang="en-US" dirty="0" smtClean="0"/>
              <a:t>Thank you all again for your interest in the </a:t>
            </a:r>
            <a:r>
              <a:rPr lang="en-US" i="1" dirty="0" smtClean="0"/>
              <a:t>Pulling Together: Manitoba Foundations Guide</a:t>
            </a:r>
            <a:r>
              <a:rPr lang="en-US" dirty="0" smtClean="0"/>
              <a:t>. I look forward to learning with you.</a:t>
            </a:r>
          </a:p>
          <a:p>
            <a:endParaRPr lang="en-US" dirty="0"/>
          </a:p>
          <a:p>
            <a:r>
              <a:rPr lang="en-US" dirty="0" smtClean="0"/>
              <a:t>Prior to our next gathering, you are asked to complete the following self-study readings and activities.</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11</a:t>
            </a:fld>
            <a:endParaRPr lang="en-US" dirty="0"/>
          </a:p>
        </p:txBody>
      </p:sp>
      <p:sp>
        <p:nvSpPr>
          <p:cNvPr id="5" name="TextBox 4"/>
          <p:cNvSpPr txBox="1"/>
          <p:nvPr/>
        </p:nvSpPr>
        <p:spPr>
          <a:xfrm>
            <a:off x="245862" y="3636579"/>
            <a:ext cx="2112580" cy="2677656"/>
          </a:xfrm>
          <a:prstGeom prst="rect">
            <a:avLst/>
          </a:prstGeom>
          <a:noFill/>
        </p:spPr>
        <p:txBody>
          <a:bodyPr wrap="square" rtlCol="0">
            <a:spAutoFit/>
          </a:bodyPr>
          <a:lstStyle/>
          <a:p>
            <a:r>
              <a:rPr lang="en-US" sz="1200" dirty="0" smtClean="0"/>
              <a:t>Post the assignment details in a shared space for reference (e.g. OneDrive, Moodle, Teams).</a:t>
            </a:r>
          </a:p>
          <a:p>
            <a:endParaRPr lang="en-US" sz="1200" dirty="0"/>
          </a:p>
          <a:p>
            <a:r>
              <a:rPr lang="en-US" sz="1200" dirty="0" smtClean="0"/>
              <a:t>Provide details for your next gathering (e.g. date, time, location).</a:t>
            </a:r>
          </a:p>
          <a:p>
            <a:endParaRPr lang="en-US" sz="1200" dirty="0"/>
          </a:p>
          <a:p>
            <a:r>
              <a:rPr lang="en-US" sz="1200" b="1" dirty="0" smtClean="0"/>
              <a:t>NOTE: </a:t>
            </a:r>
            <a:r>
              <a:rPr lang="en-US" sz="1200" dirty="0" smtClean="0"/>
              <a:t>How you choose to schedule the time between gatherings will depend on the needs and preferences of group members.</a:t>
            </a:r>
            <a:endParaRPr lang="en-US" sz="1200" dirty="0"/>
          </a:p>
        </p:txBody>
      </p:sp>
    </p:spTree>
    <p:extLst>
      <p:ext uri="{BB962C8B-B14F-4D97-AF65-F5344CB8AC3E}">
        <p14:creationId xmlns:p14="http://schemas.microsoft.com/office/powerpoint/2010/main" val="457139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819615"/>
          </a:xfrm>
        </p:spPr>
        <p:txBody>
          <a:bodyPr/>
          <a:lstStyle/>
          <a:p>
            <a:r>
              <a:rPr lang="en-US" dirty="0" smtClean="0"/>
              <a:t>Welcome everyone to the Learning Circle for Section I.</a:t>
            </a:r>
          </a:p>
          <a:p>
            <a:r>
              <a:rPr lang="en-US" dirty="0" smtClean="0"/>
              <a:t> </a:t>
            </a:r>
          </a:p>
          <a:p>
            <a:r>
              <a:rPr lang="en-US" i="1" dirty="0"/>
              <a:t>&lt;Consider incorporating a warm up or grounding activity.&gt;</a:t>
            </a:r>
            <a:endParaRPr lang="en-US" dirty="0"/>
          </a:p>
          <a:p>
            <a:r>
              <a:rPr lang="en-US" dirty="0" smtClean="0"/>
              <a:t> </a:t>
            </a:r>
          </a:p>
          <a:p>
            <a:r>
              <a:rPr lang="en-US" b="1" dirty="0" smtClean="0"/>
              <a:t>Guidelines for Engagement</a:t>
            </a:r>
            <a:endParaRPr lang="en-US" b="1" dirty="0"/>
          </a:p>
          <a:p>
            <a:endParaRPr lang="en-US" dirty="0" smtClean="0"/>
          </a:p>
          <a:p>
            <a:r>
              <a:rPr lang="en-US" dirty="0" smtClean="0"/>
              <a:t>As we move into today’s gathering, let’s take a moment to think back to the 4Rs and additional guidelines for participating in a good way, as identified by the group at the initial gathering.</a:t>
            </a:r>
          </a:p>
          <a:p>
            <a:endParaRPr lang="en-US" dirty="0"/>
          </a:p>
          <a:p>
            <a:r>
              <a:rPr lang="en-US" dirty="0" smtClean="0"/>
              <a:t>(Refer participants to these.)</a:t>
            </a:r>
          </a:p>
          <a:p>
            <a:endParaRPr lang="en-US" dirty="0" smtClean="0"/>
          </a:p>
          <a:p>
            <a:r>
              <a:rPr lang="en-US" dirty="0" smtClean="0"/>
              <a:t>In Section 1, we were introduced to some of the basic history and culture of Indigenous Peoples on Turtle Island and challenged some common myths or misconceptions. Today we will have the opportunity to reflect on what you learned and to share this with the group. </a:t>
            </a:r>
          </a:p>
          <a:p>
            <a:endParaRPr lang="en-US" dirty="0"/>
          </a:p>
          <a:p>
            <a:r>
              <a:rPr lang="en-US" dirty="0" smtClean="0"/>
              <a:t>Acknowledging that this guide explores many hard truths, you may feel the need to stay back to debrief following the circle. I will be here. If you feel you need additional support, I’ve provided you with contact information of local resources – on and off campus.</a:t>
            </a:r>
          </a:p>
          <a:p>
            <a:endParaRPr lang="en-US" dirty="0"/>
          </a:p>
          <a:p>
            <a:r>
              <a:rPr lang="en-US" b="1" dirty="0" smtClean="0"/>
              <a:t>Learning Circle for Sharing</a:t>
            </a:r>
          </a:p>
          <a:p>
            <a:r>
              <a:rPr lang="en-US" dirty="0" smtClean="0"/>
              <a:t> </a:t>
            </a:r>
          </a:p>
          <a:p>
            <a:r>
              <a:rPr lang="en-US" dirty="0" smtClean="0"/>
              <a:t>As mentioned at the initial gathering, we will be sharing in a format that reflects the importance of the circle – a structure that in Indigenous cultures positions everyone as equal and interconnected.</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12</a:t>
            </a:fld>
            <a:endParaRPr lang="en-US" dirty="0"/>
          </a:p>
        </p:txBody>
      </p:sp>
      <p:sp>
        <p:nvSpPr>
          <p:cNvPr id="5" name="TextBox 4"/>
          <p:cNvSpPr txBox="1"/>
          <p:nvPr/>
        </p:nvSpPr>
        <p:spPr>
          <a:xfrm>
            <a:off x="262759" y="3552497"/>
            <a:ext cx="2217682" cy="4985980"/>
          </a:xfrm>
          <a:prstGeom prst="rect">
            <a:avLst/>
          </a:prstGeom>
          <a:noFill/>
        </p:spPr>
        <p:txBody>
          <a:bodyPr wrap="square" rtlCol="0">
            <a:spAutoFit/>
          </a:bodyPr>
          <a:lstStyle/>
          <a:p>
            <a:r>
              <a:rPr lang="en-US" sz="1200" dirty="0"/>
              <a:t>If In-person, have everyone sit (on chairs or the floor) or stand in a </a:t>
            </a:r>
            <a:r>
              <a:rPr lang="en-US" sz="1200" dirty="0" smtClean="0"/>
              <a:t>circle, as they come in.</a:t>
            </a:r>
          </a:p>
          <a:p>
            <a:endParaRPr lang="en-US" sz="1200" dirty="0"/>
          </a:p>
          <a:p>
            <a:r>
              <a:rPr lang="en-US" sz="1200" dirty="0" smtClean="0"/>
              <a:t>Share the link to the </a:t>
            </a:r>
            <a:r>
              <a:rPr lang="en-US" sz="1200" i="1" dirty="0" smtClean="0"/>
              <a:t>Guidelines for Engagement</a:t>
            </a:r>
            <a:r>
              <a:rPr lang="en-US" sz="1200" dirty="0" smtClean="0"/>
              <a:t> in chat (if virtual) or on poster in the room (if in-person).</a:t>
            </a:r>
          </a:p>
          <a:p>
            <a:endParaRPr lang="en-US" sz="1200" dirty="0" smtClean="0"/>
          </a:p>
          <a:p>
            <a:r>
              <a:rPr lang="en-US" sz="1200" dirty="0" smtClean="0"/>
              <a:t>Acknowledging the difficulty that some may have with exploring the hard truths within the guide, provide participants with a list of resources for additional support. These can be found at the end of the guide.</a:t>
            </a:r>
          </a:p>
          <a:p>
            <a:endParaRPr lang="en-US" sz="1200" dirty="0"/>
          </a:p>
          <a:p>
            <a:r>
              <a:rPr lang="en-US" sz="1200" dirty="0"/>
              <a:t>Offer personal support to participants if needed (e.g. EAP, Counselling, Elders).</a:t>
            </a:r>
          </a:p>
          <a:p>
            <a:endParaRPr lang="en-US" sz="1200" dirty="0" smtClean="0"/>
          </a:p>
          <a:p>
            <a:r>
              <a:rPr lang="en-US" sz="1200" dirty="0" smtClean="0"/>
              <a:t>Bring </a:t>
            </a:r>
            <a:r>
              <a:rPr lang="en-US" sz="1200" dirty="0" smtClean="0"/>
              <a:t>a box of Kleenex when gathered in-person.</a:t>
            </a:r>
            <a:endParaRPr lang="en-US" sz="1200" dirty="0"/>
          </a:p>
          <a:p>
            <a:endParaRPr lang="en-US" sz="1200" dirty="0"/>
          </a:p>
          <a:p>
            <a:endParaRPr lang="en-US" sz="1200" dirty="0" smtClean="0"/>
          </a:p>
          <a:p>
            <a:r>
              <a:rPr lang="en-US" sz="1200" dirty="0" smtClean="0"/>
              <a:t> </a:t>
            </a:r>
            <a:endParaRPr lang="en-US" sz="1200" dirty="0"/>
          </a:p>
        </p:txBody>
      </p:sp>
    </p:spTree>
    <p:extLst>
      <p:ext uri="{BB962C8B-B14F-4D97-AF65-F5344CB8AC3E}">
        <p14:creationId xmlns:p14="http://schemas.microsoft.com/office/powerpoint/2010/main" val="308924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453833" y="3324385"/>
            <a:ext cx="4402581" cy="5576547"/>
          </a:xfrm>
        </p:spPr>
        <p:txBody>
          <a:bodyPr/>
          <a:lstStyle/>
          <a:p>
            <a:r>
              <a:rPr lang="en-US" b="1" dirty="0" smtClean="0"/>
              <a:t>For in-person gathering:</a:t>
            </a:r>
          </a:p>
          <a:p>
            <a:endParaRPr lang="en-US" dirty="0"/>
          </a:p>
          <a:p>
            <a:r>
              <a:rPr lang="en-US" dirty="0" smtClean="0"/>
              <a:t>When you came in, I invited you to find a space, positioning yourselves in a circle.</a:t>
            </a:r>
          </a:p>
          <a:p>
            <a:endParaRPr lang="en-US" dirty="0"/>
          </a:p>
          <a:p>
            <a:r>
              <a:rPr lang="en-US" dirty="0" smtClean="0"/>
              <a:t>In just a moment, I will begin by introducing myself by sharing my name and reflecting on one of the discussion questions. I will then invite the person seated next to me (often to my left) to do the same (or ask for a volunteer). The person to their left will do the same – and so on  – until everyone has had the opportunity to share around the circle. While everyone is encouraged to share, it is ok to pass, inviting the next person to carry on. The only time we are speaking is when it is our turn, otherwise we are listening.</a:t>
            </a:r>
            <a:endParaRPr lang="en-US" dirty="0"/>
          </a:p>
          <a:p>
            <a:endParaRPr lang="en-US" dirty="0" smtClean="0"/>
          </a:p>
          <a:p>
            <a:pPr lvl="0"/>
            <a:r>
              <a:rPr lang="en-US" b="1" dirty="0" smtClean="0"/>
              <a:t>For virtual gathering:</a:t>
            </a:r>
          </a:p>
          <a:p>
            <a:pPr lvl="0"/>
            <a:endParaRPr lang="en-US" b="1" dirty="0" smtClean="0"/>
          </a:p>
          <a:p>
            <a:pPr lvl="0"/>
            <a:r>
              <a:rPr lang="en-US" dirty="0" smtClean="0"/>
              <a:t>Given we are gathered virtually, we are not physically positioned in a circle, however, the way we will share is done so in the same spirit.</a:t>
            </a:r>
            <a:endParaRPr lang="en-US" dirty="0"/>
          </a:p>
          <a:p>
            <a:pPr lvl="0"/>
            <a:endParaRPr lang="en-US" dirty="0"/>
          </a:p>
          <a:p>
            <a:r>
              <a:rPr lang="en-US" dirty="0"/>
              <a:t>In just a moment, I will begin </a:t>
            </a:r>
            <a:r>
              <a:rPr lang="en-US" dirty="0" smtClean="0"/>
              <a:t>by </a:t>
            </a:r>
            <a:r>
              <a:rPr lang="en-US" dirty="0"/>
              <a:t>introducing myself by sharing my name and reflecting on one of the discussion questions. I will </a:t>
            </a:r>
            <a:r>
              <a:rPr lang="en-US" dirty="0" smtClean="0"/>
              <a:t>call on an individual (or ask for a volunteer) to do the same. They will call on another person after they have shared – and so on, and so on -  </a:t>
            </a:r>
            <a:r>
              <a:rPr lang="en-US" dirty="0"/>
              <a:t>until everyone has had the </a:t>
            </a:r>
            <a:r>
              <a:rPr lang="en-US" dirty="0" smtClean="0"/>
              <a:t>opportunity. </a:t>
            </a:r>
            <a:r>
              <a:rPr lang="en-US" dirty="0"/>
              <a:t>While everyone is encouraged to share, it is ok to pass, inviting the next person to carry on</a:t>
            </a:r>
            <a:r>
              <a:rPr lang="en-US" dirty="0" smtClean="0"/>
              <a:t>.</a:t>
            </a:r>
          </a:p>
          <a:p>
            <a:endParaRPr lang="en-US" dirty="0" smtClean="0"/>
          </a:p>
          <a:p>
            <a:r>
              <a:rPr lang="en-US" dirty="0" smtClean="0"/>
              <a:t>(</a:t>
            </a:r>
            <a:r>
              <a:rPr lang="en-US" dirty="0"/>
              <a:t>Read out the reflection question(s) from the </a:t>
            </a:r>
            <a:r>
              <a:rPr lang="en-US" dirty="0" smtClean="0"/>
              <a:t>slide.)</a:t>
            </a:r>
            <a:endParaRPr lang="en-US" dirty="0"/>
          </a:p>
          <a:p>
            <a:endParaRPr lang="en-US" dirty="0" smtClean="0"/>
          </a:p>
          <a:p>
            <a:endParaRPr lang="en-US" dirty="0"/>
          </a:p>
          <a:p>
            <a:endParaRPr lang="en-US" dirty="0"/>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13</a:t>
            </a:fld>
            <a:endParaRPr lang="en-US" dirty="0"/>
          </a:p>
        </p:txBody>
      </p:sp>
      <p:sp>
        <p:nvSpPr>
          <p:cNvPr id="5" name="TextBox 4"/>
          <p:cNvSpPr txBox="1"/>
          <p:nvPr/>
        </p:nvSpPr>
        <p:spPr>
          <a:xfrm>
            <a:off x="165593" y="2529957"/>
            <a:ext cx="2288240" cy="6370975"/>
          </a:xfrm>
          <a:prstGeom prst="rect">
            <a:avLst/>
          </a:prstGeom>
          <a:solidFill>
            <a:schemeClr val="bg1"/>
          </a:solidFill>
        </p:spPr>
        <p:txBody>
          <a:bodyPr wrap="square" rtlCol="0">
            <a:spAutoFit/>
          </a:bodyPr>
          <a:lstStyle/>
          <a:p>
            <a:r>
              <a:rPr lang="en-US" sz="1400" dirty="0" smtClean="0">
                <a:solidFill>
                  <a:schemeClr val="accent5">
                    <a:lumMod val="75000"/>
                  </a:schemeClr>
                </a:solidFill>
              </a:rPr>
              <a:t>Facilitator Instructions</a:t>
            </a:r>
          </a:p>
          <a:p>
            <a:endParaRPr lang="en-US" sz="1200" dirty="0"/>
          </a:p>
          <a:p>
            <a:r>
              <a:rPr lang="en-US" sz="1200" dirty="0" smtClean="0"/>
              <a:t>Provide details for how the learning circle will take place, based on whether you are gathering in-person or virtually. </a:t>
            </a:r>
          </a:p>
          <a:p>
            <a:endParaRPr lang="en-US" sz="1200" dirty="0"/>
          </a:p>
          <a:p>
            <a:r>
              <a:rPr lang="en-US" sz="1200" dirty="0" smtClean="0"/>
              <a:t>Depending on the amount of time allotted for the circle and the number of participants, you may want to ask participants to be mindful of these details in relation to how long they speak. Let individuals know that you will stay around after the circle if they feel they need to share or debrief further.</a:t>
            </a:r>
          </a:p>
          <a:p>
            <a:endParaRPr lang="en-US" sz="1200" dirty="0"/>
          </a:p>
          <a:p>
            <a:r>
              <a:rPr lang="en-US" sz="1200" dirty="0"/>
              <a:t>By having you initiate the circle, you are able to model what you are asking of the participants.</a:t>
            </a:r>
          </a:p>
          <a:p>
            <a:endParaRPr lang="en-US" sz="1200" dirty="0"/>
          </a:p>
          <a:p>
            <a:r>
              <a:rPr lang="en-US" sz="1200" b="1" dirty="0" smtClean="0"/>
              <a:t>NOTE: </a:t>
            </a:r>
            <a:r>
              <a:rPr lang="en-US" sz="1200" dirty="0" smtClean="0"/>
              <a:t>If in-person, </a:t>
            </a:r>
            <a:r>
              <a:rPr lang="en-US" sz="1200" dirty="0"/>
              <a:t>y</a:t>
            </a:r>
            <a:r>
              <a:rPr lang="en-US" sz="1200" dirty="0" smtClean="0"/>
              <a:t>ou may choose to have an item to pass around as people take their turn to share (e.g. talking stick, stone, or other special item)</a:t>
            </a:r>
          </a:p>
          <a:p>
            <a:endParaRPr lang="en-US" sz="1200" dirty="0"/>
          </a:p>
          <a:p>
            <a:r>
              <a:rPr lang="en-US" sz="1200" b="1" dirty="0" smtClean="0"/>
              <a:t>TIP: </a:t>
            </a:r>
            <a:r>
              <a:rPr lang="en-US" sz="1200" dirty="0" smtClean="0"/>
              <a:t>When virtual, keep note of those who have shared (either in chat or on a piece of paper) to help keep track of those who have shared.</a:t>
            </a:r>
          </a:p>
          <a:p>
            <a:endParaRPr lang="en-US" sz="1200" dirty="0"/>
          </a:p>
        </p:txBody>
      </p:sp>
    </p:spTree>
    <p:extLst>
      <p:ext uri="{BB962C8B-B14F-4D97-AF65-F5344CB8AC3E}">
        <p14:creationId xmlns:p14="http://schemas.microsoft.com/office/powerpoint/2010/main" val="321328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p:txBody>
          <a:bodyPr/>
          <a:lstStyle/>
          <a:p>
            <a:r>
              <a:rPr lang="en-US" b="1" dirty="0"/>
              <a:t>Readings &amp; Reflection for Next Gathering</a:t>
            </a:r>
          </a:p>
          <a:p>
            <a:endParaRPr lang="en-US" dirty="0"/>
          </a:p>
          <a:p>
            <a:r>
              <a:rPr lang="en-US" dirty="0"/>
              <a:t>Thank you all </a:t>
            </a:r>
            <a:r>
              <a:rPr lang="en-US" dirty="0" smtClean="0"/>
              <a:t>for your sharing. I am sure that your reflections have prompted additional learning for others and I encourage you to connect outside of these gatherings to keep that conversation going.</a:t>
            </a:r>
          </a:p>
          <a:p>
            <a:endParaRPr lang="en-US" dirty="0"/>
          </a:p>
          <a:p>
            <a:r>
              <a:rPr lang="en-US" dirty="0" smtClean="0"/>
              <a:t>If any of you need some support or feel you need to talk things through a bit further, I will stay here for awhile longer. Again, these hard truths can be difficult and if you feel you need additional support – I’ve provided you with contact information of local resources, on and off campus.</a:t>
            </a:r>
            <a:endParaRPr lang="en-US" dirty="0"/>
          </a:p>
          <a:p>
            <a:endParaRPr lang="en-US" dirty="0"/>
          </a:p>
          <a:p>
            <a:r>
              <a:rPr lang="en-US" dirty="0" smtClean="0"/>
              <a:t>In preparation for our </a:t>
            </a:r>
            <a:r>
              <a:rPr lang="en-US" dirty="0"/>
              <a:t>next gathering, you are asked to complete the following self-study readings and activities.</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14</a:t>
            </a:fld>
            <a:endParaRPr lang="en-US" dirty="0"/>
          </a:p>
        </p:txBody>
      </p:sp>
      <p:sp>
        <p:nvSpPr>
          <p:cNvPr id="5" name="TextBox 4"/>
          <p:cNvSpPr txBox="1"/>
          <p:nvPr/>
        </p:nvSpPr>
        <p:spPr>
          <a:xfrm>
            <a:off x="254642" y="3588153"/>
            <a:ext cx="2095018" cy="3323987"/>
          </a:xfrm>
          <a:prstGeom prst="rect">
            <a:avLst/>
          </a:prstGeom>
          <a:noFill/>
        </p:spPr>
        <p:txBody>
          <a:bodyPr wrap="square" rtlCol="0">
            <a:spAutoFit/>
          </a:bodyPr>
          <a:lstStyle/>
          <a:p>
            <a:r>
              <a:rPr lang="en-US" sz="1200" dirty="0"/>
              <a:t>Post the assignment details in a shared space for reference (e.g. OneDrive, Moodle, Teams).</a:t>
            </a:r>
          </a:p>
          <a:p>
            <a:endParaRPr lang="en-US" sz="1200" dirty="0"/>
          </a:p>
          <a:p>
            <a:r>
              <a:rPr lang="en-US" sz="1200" dirty="0"/>
              <a:t>Provide details for your next gathering (e.g. date, time, location).</a:t>
            </a:r>
          </a:p>
          <a:p>
            <a:endParaRPr lang="en-US" sz="1200" dirty="0"/>
          </a:p>
          <a:p>
            <a:r>
              <a:rPr lang="en-US" sz="1200" b="1" dirty="0"/>
              <a:t>NOTE: </a:t>
            </a:r>
            <a:r>
              <a:rPr lang="en-US" sz="1200" dirty="0"/>
              <a:t>How you choose to schedule the time between gatherings will depend on the needs and preferences of group members</a:t>
            </a:r>
            <a:r>
              <a:rPr lang="en-US" sz="1200" dirty="0" smtClean="0"/>
              <a:t>.</a:t>
            </a:r>
          </a:p>
          <a:p>
            <a:endParaRPr lang="en-US" sz="1200" dirty="0"/>
          </a:p>
          <a:p>
            <a:endParaRPr lang="en-US" sz="1200" dirty="0"/>
          </a:p>
          <a:p>
            <a:endParaRPr lang="en-US" dirty="0"/>
          </a:p>
        </p:txBody>
      </p:sp>
    </p:spTree>
    <p:extLst>
      <p:ext uri="{BB962C8B-B14F-4D97-AF65-F5344CB8AC3E}">
        <p14:creationId xmlns:p14="http://schemas.microsoft.com/office/powerpoint/2010/main" val="2085580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738592"/>
          </a:xfrm>
        </p:spPr>
        <p:txBody>
          <a:bodyPr/>
          <a:lstStyle/>
          <a:p>
            <a:r>
              <a:rPr lang="en-US" dirty="0"/>
              <a:t>Welcome everyone to the Learning Circle for Section </a:t>
            </a:r>
            <a:r>
              <a:rPr lang="en-US" dirty="0" smtClean="0"/>
              <a:t>II</a:t>
            </a:r>
            <a:r>
              <a:rPr lang="en-US" dirty="0"/>
              <a:t>.</a:t>
            </a:r>
          </a:p>
          <a:p>
            <a:r>
              <a:rPr lang="en-US" dirty="0"/>
              <a:t> </a:t>
            </a:r>
          </a:p>
          <a:p>
            <a:r>
              <a:rPr lang="en-US" i="1" dirty="0"/>
              <a:t>&lt;Consider incorporating a warm up or grounding activity.&gt;</a:t>
            </a:r>
            <a:endParaRPr lang="en-US" dirty="0"/>
          </a:p>
          <a:p>
            <a:endParaRPr lang="en-US" dirty="0"/>
          </a:p>
          <a:p>
            <a:r>
              <a:rPr lang="en-US" b="1" dirty="0"/>
              <a:t>Guidelines for Engagement</a:t>
            </a:r>
          </a:p>
          <a:p>
            <a:endParaRPr lang="en-US" dirty="0"/>
          </a:p>
          <a:p>
            <a:r>
              <a:rPr lang="en-US" dirty="0"/>
              <a:t>As we move into today’s gathering, let’s take a moment to think back to the 4Rs and additional guidelines for participating in a good way, as identified by the group at the initial gathering.</a:t>
            </a:r>
          </a:p>
          <a:p>
            <a:endParaRPr lang="en-US" dirty="0"/>
          </a:p>
          <a:p>
            <a:r>
              <a:rPr lang="en-US" dirty="0"/>
              <a:t>(Refer participants to these.)</a:t>
            </a:r>
          </a:p>
          <a:p>
            <a:endParaRPr lang="en-US" dirty="0"/>
          </a:p>
          <a:p>
            <a:r>
              <a:rPr lang="en-US" dirty="0" smtClean="0"/>
              <a:t>Once again, this section </a:t>
            </a:r>
            <a:r>
              <a:rPr lang="en-US" dirty="0"/>
              <a:t>explores many hard </a:t>
            </a:r>
            <a:r>
              <a:rPr lang="en-US" dirty="0" smtClean="0"/>
              <a:t>truths. If you feel you </a:t>
            </a:r>
            <a:r>
              <a:rPr lang="en-US" dirty="0"/>
              <a:t>need to stay back to debrief following the </a:t>
            </a:r>
            <a:r>
              <a:rPr lang="en-US" dirty="0" smtClean="0"/>
              <a:t>circle, I </a:t>
            </a:r>
            <a:r>
              <a:rPr lang="en-US" dirty="0"/>
              <a:t>will be here. If you feel you need additional support, I’ve provided you with contact information of local resources – on and off campus.</a:t>
            </a:r>
          </a:p>
          <a:p>
            <a:endParaRPr lang="en-US" dirty="0" smtClean="0"/>
          </a:p>
          <a:p>
            <a:r>
              <a:rPr lang="en-US" b="1" dirty="0" smtClean="0"/>
              <a:t>Learning </a:t>
            </a:r>
            <a:r>
              <a:rPr lang="en-US" b="1" dirty="0"/>
              <a:t>Circle for Sharing</a:t>
            </a:r>
          </a:p>
          <a:p>
            <a:r>
              <a:rPr lang="en-US" dirty="0"/>
              <a:t> </a:t>
            </a:r>
            <a:endParaRPr lang="en-US" dirty="0" smtClean="0"/>
          </a:p>
          <a:p>
            <a:r>
              <a:rPr lang="en-US" dirty="0" smtClean="0"/>
              <a:t>As we did the last time we gathered, </a:t>
            </a:r>
            <a:r>
              <a:rPr lang="en-US" dirty="0"/>
              <a:t>we will be sharing in a format that reflects the importance of the </a:t>
            </a:r>
            <a:r>
              <a:rPr lang="en-US" dirty="0" smtClean="0"/>
              <a:t>circle.</a:t>
            </a:r>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15</a:t>
            </a:fld>
            <a:endParaRPr lang="en-US" dirty="0"/>
          </a:p>
        </p:txBody>
      </p:sp>
      <p:sp>
        <p:nvSpPr>
          <p:cNvPr id="5" name="TextBox 4"/>
          <p:cNvSpPr txBox="1"/>
          <p:nvPr/>
        </p:nvSpPr>
        <p:spPr>
          <a:xfrm>
            <a:off x="262759" y="3552497"/>
            <a:ext cx="2217682" cy="4985980"/>
          </a:xfrm>
          <a:prstGeom prst="rect">
            <a:avLst/>
          </a:prstGeom>
          <a:noFill/>
        </p:spPr>
        <p:txBody>
          <a:bodyPr wrap="square" rtlCol="0">
            <a:spAutoFit/>
          </a:bodyPr>
          <a:lstStyle/>
          <a:p>
            <a:r>
              <a:rPr lang="en-US" sz="1200" dirty="0"/>
              <a:t>If In-person, have everyone sit (on chairs or the floor) or stand in a </a:t>
            </a:r>
            <a:r>
              <a:rPr lang="en-US" sz="1200" dirty="0" smtClean="0"/>
              <a:t>circle, as they come in.</a:t>
            </a:r>
          </a:p>
          <a:p>
            <a:endParaRPr lang="en-US" sz="1200" dirty="0"/>
          </a:p>
          <a:p>
            <a:r>
              <a:rPr lang="en-US" sz="1200" dirty="0" smtClean="0"/>
              <a:t>Share the link to the </a:t>
            </a:r>
            <a:r>
              <a:rPr lang="en-US" sz="1200" i="1" dirty="0" smtClean="0"/>
              <a:t>Guidelines for Engagement</a:t>
            </a:r>
            <a:r>
              <a:rPr lang="en-US" sz="1200" dirty="0" smtClean="0"/>
              <a:t> in chat (if virtual) or on poster in the room (if in-person).</a:t>
            </a:r>
          </a:p>
          <a:p>
            <a:endParaRPr lang="en-US" sz="1200" dirty="0" smtClean="0"/>
          </a:p>
          <a:p>
            <a:r>
              <a:rPr lang="en-US" sz="1200" dirty="0" smtClean="0"/>
              <a:t>Acknowledging the difficulty that some may have with exploring the hard truths within the guide, provide participants with a list of resources for additional support. These can be found at the end of the guide.</a:t>
            </a:r>
          </a:p>
          <a:p>
            <a:endParaRPr lang="en-US" sz="1200" dirty="0" smtClean="0"/>
          </a:p>
          <a:p>
            <a:r>
              <a:rPr lang="en-US" sz="1200" dirty="0"/>
              <a:t>Offer personal support to participants if needed (e.g. EAP, Counselling, Elders).</a:t>
            </a:r>
          </a:p>
          <a:p>
            <a:endParaRPr lang="en-US" sz="1200" dirty="0"/>
          </a:p>
          <a:p>
            <a:r>
              <a:rPr lang="en-US" sz="1200" dirty="0" smtClean="0"/>
              <a:t>Bring a box of Kleenex when gathered in-person.</a:t>
            </a:r>
            <a:endParaRPr lang="en-US" sz="1200" dirty="0"/>
          </a:p>
          <a:p>
            <a:endParaRPr lang="en-US" sz="1200" dirty="0"/>
          </a:p>
          <a:p>
            <a:endParaRPr lang="en-US" sz="1200" dirty="0" smtClean="0"/>
          </a:p>
          <a:p>
            <a:r>
              <a:rPr lang="en-US" sz="1200" dirty="0" smtClean="0"/>
              <a:t> </a:t>
            </a:r>
            <a:endParaRPr lang="en-US" sz="1200" dirty="0"/>
          </a:p>
        </p:txBody>
      </p:sp>
    </p:spTree>
    <p:extLst>
      <p:ext uri="{BB962C8B-B14F-4D97-AF65-F5344CB8AC3E}">
        <p14:creationId xmlns:p14="http://schemas.microsoft.com/office/powerpoint/2010/main" val="350599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738592"/>
          </a:xfrm>
        </p:spPr>
        <p:txBody>
          <a:bodyPr/>
          <a:lstStyle/>
          <a:p>
            <a:r>
              <a:rPr lang="en-US" b="1" dirty="0" smtClean="0"/>
              <a:t>Overview Statement of Section II</a:t>
            </a:r>
          </a:p>
          <a:p>
            <a:endParaRPr lang="en-US" dirty="0"/>
          </a:p>
          <a:p>
            <a:r>
              <a:rPr lang="en-US" dirty="0" smtClean="0"/>
              <a:t>In </a:t>
            </a:r>
            <a:r>
              <a:rPr lang="en-US" dirty="0"/>
              <a:t>Section </a:t>
            </a:r>
            <a:r>
              <a:rPr lang="en-US" dirty="0" smtClean="0"/>
              <a:t>II, </a:t>
            </a:r>
            <a:r>
              <a:rPr lang="en-US" dirty="0"/>
              <a:t>we learned about colonization and how it has affected (and continues to affect) Indigenous peoples. We also began to look at the relationship between Indigenous and non-Indigenous peoples. </a:t>
            </a:r>
          </a:p>
          <a:p>
            <a:endParaRPr lang="en-US" dirty="0"/>
          </a:p>
          <a:p>
            <a:r>
              <a:rPr lang="en-US" b="1" dirty="0"/>
              <a:t>Learning Circle for Sharing</a:t>
            </a:r>
          </a:p>
          <a:p>
            <a:r>
              <a:rPr lang="en-US" dirty="0"/>
              <a:t> </a:t>
            </a:r>
          </a:p>
          <a:p>
            <a:r>
              <a:rPr lang="en-US" dirty="0" smtClean="0"/>
              <a:t>As we did the last time we gathered, </a:t>
            </a:r>
            <a:r>
              <a:rPr lang="en-US" dirty="0"/>
              <a:t>we will be sharing in a format that reflects the importance of the </a:t>
            </a:r>
            <a:r>
              <a:rPr lang="en-US" dirty="0" smtClean="0"/>
              <a:t>circle.</a:t>
            </a:r>
          </a:p>
          <a:p>
            <a:endParaRPr lang="en-US" dirty="0"/>
          </a:p>
          <a:p>
            <a:r>
              <a:rPr lang="en-US" dirty="0" smtClean="0"/>
              <a:t>I </a:t>
            </a:r>
            <a:r>
              <a:rPr lang="en-US" dirty="0"/>
              <a:t>will begin by introducing myself by sharing my name and reflecting on one of the discussion questions. I will then invite </a:t>
            </a:r>
            <a:r>
              <a:rPr lang="en-US" dirty="0" smtClean="0"/>
              <a:t>one of you to do the same and we will continue until everyone has had the opportunity. Again, everyone </a:t>
            </a:r>
            <a:r>
              <a:rPr lang="en-US" dirty="0"/>
              <a:t>is </a:t>
            </a:r>
            <a:r>
              <a:rPr lang="en-US" dirty="0" smtClean="0"/>
              <a:t>highly encouraged </a:t>
            </a:r>
            <a:r>
              <a:rPr lang="en-US" dirty="0"/>
              <a:t>to share, </a:t>
            </a:r>
            <a:r>
              <a:rPr lang="en-US" dirty="0" smtClean="0"/>
              <a:t>however, it </a:t>
            </a:r>
            <a:r>
              <a:rPr lang="en-US" dirty="0"/>
              <a:t>is ok to </a:t>
            </a:r>
            <a:r>
              <a:rPr lang="en-US" dirty="0" smtClean="0"/>
              <a:t>pass if you need to. Simply invite the next </a:t>
            </a:r>
            <a:r>
              <a:rPr lang="en-US" dirty="0"/>
              <a:t>person to carry on</a:t>
            </a:r>
            <a:r>
              <a:rPr lang="en-US" dirty="0" smtClean="0"/>
              <a:t>. </a:t>
            </a:r>
            <a:r>
              <a:rPr lang="en-US" dirty="0"/>
              <a:t>The only time we are speaking is when it is our turn, otherwise we are listening.</a:t>
            </a:r>
          </a:p>
          <a:p>
            <a:endParaRPr lang="en-US" dirty="0"/>
          </a:p>
          <a:p>
            <a:r>
              <a:rPr lang="en-US" dirty="0"/>
              <a:t>(Read out the reflection question(s) from the </a:t>
            </a:r>
            <a:r>
              <a:rPr lang="en-US" dirty="0" smtClean="0"/>
              <a:t>slide.)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16</a:t>
            </a:fld>
            <a:endParaRPr lang="en-US" dirty="0"/>
          </a:p>
        </p:txBody>
      </p:sp>
      <p:sp>
        <p:nvSpPr>
          <p:cNvPr id="5" name="TextBox 4"/>
          <p:cNvSpPr txBox="1"/>
          <p:nvPr/>
        </p:nvSpPr>
        <p:spPr>
          <a:xfrm>
            <a:off x="165593" y="2529957"/>
            <a:ext cx="2288240" cy="6370975"/>
          </a:xfrm>
          <a:prstGeom prst="rect">
            <a:avLst/>
          </a:prstGeom>
          <a:solidFill>
            <a:schemeClr val="bg1"/>
          </a:solidFill>
        </p:spPr>
        <p:txBody>
          <a:bodyPr wrap="square" rtlCol="0">
            <a:spAutoFit/>
          </a:bodyPr>
          <a:lstStyle/>
          <a:p>
            <a:r>
              <a:rPr lang="en-US" sz="1400" dirty="0" smtClean="0">
                <a:solidFill>
                  <a:schemeClr val="accent5">
                    <a:lumMod val="75000"/>
                  </a:schemeClr>
                </a:solidFill>
              </a:rPr>
              <a:t>Facilitator Instructions</a:t>
            </a:r>
          </a:p>
          <a:p>
            <a:endParaRPr lang="en-US" sz="1200" dirty="0"/>
          </a:p>
          <a:p>
            <a:r>
              <a:rPr lang="en-US" sz="1200" dirty="0" smtClean="0"/>
              <a:t>Provide details for how the learning circle will take place, based on whether you are gathering in-person or virtually. </a:t>
            </a:r>
          </a:p>
          <a:p>
            <a:endParaRPr lang="en-US" sz="1200" dirty="0"/>
          </a:p>
          <a:p>
            <a:r>
              <a:rPr lang="en-US" sz="1200" dirty="0" smtClean="0"/>
              <a:t>Depending on the amount of time allotted for the circle and the number of participants, you may want to ask participants to be mindful of these details in relation to how long they speak. Let individuals know that you will stay around after the circle if they feel they need to share or debrief further.</a:t>
            </a:r>
          </a:p>
          <a:p>
            <a:endParaRPr lang="en-US" sz="1200" dirty="0"/>
          </a:p>
          <a:p>
            <a:r>
              <a:rPr lang="en-US" sz="1200" dirty="0"/>
              <a:t>By having you initiate the circle, you are able to model what you are asking of the participants.</a:t>
            </a:r>
          </a:p>
          <a:p>
            <a:endParaRPr lang="en-US" sz="1200" dirty="0"/>
          </a:p>
          <a:p>
            <a:r>
              <a:rPr lang="en-US" sz="1200" b="1" dirty="0" smtClean="0"/>
              <a:t>NOTE: </a:t>
            </a:r>
            <a:r>
              <a:rPr lang="en-US" sz="1200" dirty="0" smtClean="0"/>
              <a:t>If in-person, </a:t>
            </a:r>
            <a:r>
              <a:rPr lang="en-US" sz="1200" dirty="0"/>
              <a:t>y</a:t>
            </a:r>
            <a:r>
              <a:rPr lang="en-US" sz="1200" dirty="0" smtClean="0"/>
              <a:t>ou may choose to have an item to pass around as people take their turn to share (e.g. talking stick, stone, or other special item)</a:t>
            </a:r>
          </a:p>
          <a:p>
            <a:endParaRPr lang="en-US" sz="1200" dirty="0"/>
          </a:p>
          <a:p>
            <a:r>
              <a:rPr lang="en-US" sz="1200" b="1" dirty="0" smtClean="0"/>
              <a:t>TIP: </a:t>
            </a:r>
            <a:r>
              <a:rPr lang="en-US" sz="1200" dirty="0" smtClean="0"/>
              <a:t>When virtual, keep note of those who have shared (either in chat or on a piece of paper) to help keep track of those who have shared.</a:t>
            </a:r>
          </a:p>
          <a:p>
            <a:endParaRPr lang="en-US" sz="1200" dirty="0"/>
          </a:p>
        </p:txBody>
      </p:sp>
    </p:spTree>
    <p:extLst>
      <p:ext uri="{BB962C8B-B14F-4D97-AF65-F5344CB8AC3E}">
        <p14:creationId xmlns:p14="http://schemas.microsoft.com/office/powerpoint/2010/main" val="2505261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p:txBody>
          <a:bodyPr/>
          <a:lstStyle/>
          <a:p>
            <a:r>
              <a:rPr lang="en-US" b="1" dirty="0"/>
              <a:t>Readings &amp; Reflection for Next Gathering</a:t>
            </a:r>
          </a:p>
          <a:p>
            <a:endParaRPr lang="en-US" dirty="0"/>
          </a:p>
          <a:p>
            <a:r>
              <a:rPr lang="en-US" dirty="0"/>
              <a:t>Thank you all for your sharing. I am sure that your reflections have prompted additional learning for others and I encourage you to connect outside of these gatherings to keep that conversation going.</a:t>
            </a:r>
          </a:p>
          <a:p>
            <a:endParaRPr lang="en-US" dirty="0"/>
          </a:p>
          <a:p>
            <a:r>
              <a:rPr lang="en-US" dirty="0"/>
              <a:t>If any of you need some support or feel you need to talk things through a bit further, I will stay here for awhile longer. Again, these hard truths can be difficult and if you feel you need additional support – I’ve provided you with contact information of local resources, on and off campus.</a:t>
            </a:r>
          </a:p>
          <a:p>
            <a:endParaRPr lang="en-US" dirty="0"/>
          </a:p>
          <a:p>
            <a:r>
              <a:rPr lang="en-US" dirty="0"/>
              <a:t>In preparation for our next gathering, you are asked to complete the following self-study readings and activities.</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17</a:t>
            </a:fld>
            <a:endParaRPr lang="en-US" dirty="0"/>
          </a:p>
        </p:txBody>
      </p:sp>
      <p:sp>
        <p:nvSpPr>
          <p:cNvPr id="5" name="TextBox 4"/>
          <p:cNvSpPr txBox="1"/>
          <p:nvPr/>
        </p:nvSpPr>
        <p:spPr>
          <a:xfrm>
            <a:off x="254642" y="3588153"/>
            <a:ext cx="2095018" cy="2400657"/>
          </a:xfrm>
          <a:prstGeom prst="rect">
            <a:avLst/>
          </a:prstGeom>
          <a:noFill/>
        </p:spPr>
        <p:txBody>
          <a:bodyPr wrap="square" rtlCol="0">
            <a:spAutoFit/>
          </a:bodyPr>
          <a:lstStyle/>
          <a:p>
            <a:r>
              <a:rPr lang="en-US" sz="1200" dirty="0"/>
              <a:t>Post the assignment details in a shared space for reference (e.g. OneDrive, Moodle, Teams).</a:t>
            </a:r>
          </a:p>
          <a:p>
            <a:endParaRPr lang="en-US" sz="1200" dirty="0"/>
          </a:p>
          <a:p>
            <a:r>
              <a:rPr lang="en-US" sz="1200" dirty="0"/>
              <a:t>Provide details for your next gathering (e.g. date, time, location).</a:t>
            </a:r>
          </a:p>
          <a:p>
            <a:endParaRPr lang="en-US" sz="1200" dirty="0"/>
          </a:p>
          <a:p>
            <a:endParaRPr lang="en-US" sz="1200" dirty="0"/>
          </a:p>
          <a:p>
            <a:endParaRPr lang="en-US" sz="1200" dirty="0"/>
          </a:p>
          <a:p>
            <a:endParaRPr lang="en-US" dirty="0"/>
          </a:p>
        </p:txBody>
      </p:sp>
    </p:spTree>
    <p:extLst>
      <p:ext uri="{BB962C8B-B14F-4D97-AF65-F5344CB8AC3E}">
        <p14:creationId xmlns:p14="http://schemas.microsoft.com/office/powerpoint/2010/main" val="142455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738592"/>
          </a:xfrm>
        </p:spPr>
        <p:txBody>
          <a:bodyPr/>
          <a:lstStyle/>
          <a:p>
            <a:r>
              <a:rPr lang="en-US" dirty="0"/>
              <a:t>Welcome everyone to the Learning Circle for Section </a:t>
            </a:r>
            <a:r>
              <a:rPr lang="en-US" dirty="0" smtClean="0"/>
              <a:t>III</a:t>
            </a:r>
            <a:r>
              <a:rPr lang="en-US" dirty="0"/>
              <a:t>.</a:t>
            </a:r>
          </a:p>
          <a:p>
            <a:r>
              <a:rPr lang="en-US" dirty="0"/>
              <a:t> </a:t>
            </a:r>
          </a:p>
          <a:p>
            <a:r>
              <a:rPr lang="en-US" i="1" dirty="0"/>
              <a:t>&lt;Consider incorporating a warm up or grounding activity.&gt;</a:t>
            </a:r>
            <a:endParaRPr lang="en-US" dirty="0"/>
          </a:p>
          <a:p>
            <a:endParaRPr lang="en-US" dirty="0"/>
          </a:p>
          <a:p>
            <a:r>
              <a:rPr lang="en-US" b="1" dirty="0"/>
              <a:t>Guidelines for Engagement</a:t>
            </a:r>
          </a:p>
          <a:p>
            <a:endParaRPr lang="en-US" dirty="0"/>
          </a:p>
          <a:p>
            <a:r>
              <a:rPr lang="en-US" dirty="0"/>
              <a:t>As we move into today’s gathering, let’s take a moment to think back to the 4Rs and additional guidelines for participating in a good way, as identified by the group at the initial gathering.</a:t>
            </a:r>
          </a:p>
          <a:p>
            <a:endParaRPr lang="en-US" dirty="0"/>
          </a:p>
          <a:p>
            <a:r>
              <a:rPr lang="en-US" dirty="0"/>
              <a:t>(Refer participants to these.)</a:t>
            </a:r>
          </a:p>
          <a:p>
            <a:endParaRPr lang="en-US" dirty="0"/>
          </a:p>
          <a:p>
            <a:r>
              <a:rPr lang="en-US" dirty="0" smtClean="0"/>
              <a:t>Once again, this section </a:t>
            </a:r>
            <a:r>
              <a:rPr lang="en-US" dirty="0"/>
              <a:t>explores many hard </a:t>
            </a:r>
            <a:r>
              <a:rPr lang="en-US" dirty="0" smtClean="0"/>
              <a:t>truths. If you feel you </a:t>
            </a:r>
            <a:r>
              <a:rPr lang="en-US" dirty="0"/>
              <a:t>need to stay back to debrief following the </a:t>
            </a:r>
            <a:r>
              <a:rPr lang="en-US" dirty="0" smtClean="0"/>
              <a:t>circle, I </a:t>
            </a:r>
            <a:r>
              <a:rPr lang="en-US" dirty="0"/>
              <a:t>will be here. If you feel you need additional support, I’ve provided you with contact information of local resources – on and off campus.</a:t>
            </a:r>
          </a:p>
          <a:p>
            <a:endParaRPr lang="en-US" dirty="0" smtClean="0"/>
          </a:p>
          <a:p>
            <a:r>
              <a:rPr lang="en-US" b="1" dirty="0" smtClean="0"/>
              <a:t>Learning </a:t>
            </a:r>
            <a:r>
              <a:rPr lang="en-US" b="1" dirty="0"/>
              <a:t>Circle for Sharing</a:t>
            </a:r>
          </a:p>
          <a:p>
            <a:r>
              <a:rPr lang="en-US" dirty="0"/>
              <a:t> </a:t>
            </a:r>
            <a:endParaRPr lang="en-US" dirty="0" smtClean="0"/>
          </a:p>
          <a:p>
            <a:r>
              <a:rPr lang="en-US" dirty="0" smtClean="0"/>
              <a:t>As we did the last time we gathered, </a:t>
            </a:r>
            <a:r>
              <a:rPr lang="en-US" dirty="0"/>
              <a:t>we will be sharing in a format that reflects the importance of the </a:t>
            </a:r>
            <a:r>
              <a:rPr lang="en-US" dirty="0" smtClean="0"/>
              <a:t>circle.</a:t>
            </a:r>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18</a:t>
            </a:fld>
            <a:endParaRPr lang="en-US" dirty="0"/>
          </a:p>
        </p:txBody>
      </p:sp>
      <p:sp>
        <p:nvSpPr>
          <p:cNvPr id="5" name="TextBox 4"/>
          <p:cNvSpPr txBox="1"/>
          <p:nvPr/>
        </p:nvSpPr>
        <p:spPr>
          <a:xfrm>
            <a:off x="262759" y="3552497"/>
            <a:ext cx="2217682" cy="4985980"/>
          </a:xfrm>
          <a:prstGeom prst="rect">
            <a:avLst/>
          </a:prstGeom>
          <a:noFill/>
        </p:spPr>
        <p:txBody>
          <a:bodyPr wrap="square" rtlCol="0">
            <a:spAutoFit/>
          </a:bodyPr>
          <a:lstStyle/>
          <a:p>
            <a:r>
              <a:rPr lang="en-US" sz="1200" dirty="0"/>
              <a:t>If In-person, have everyone sit (on chairs or the floor) or stand in a </a:t>
            </a:r>
            <a:r>
              <a:rPr lang="en-US" sz="1200" dirty="0" smtClean="0"/>
              <a:t>circle, as they come in.</a:t>
            </a:r>
          </a:p>
          <a:p>
            <a:endParaRPr lang="en-US" sz="1200" dirty="0"/>
          </a:p>
          <a:p>
            <a:r>
              <a:rPr lang="en-US" sz="1200" dirty="0" smtClean="0"/>
              <a:t>Share the link to the </a:t>
            </a:r>
            <a:r>
              <a:rPr lang="en-US" sz="1200" i="1" dirty="0" smtClean="0"/>
              <a:t>Guidelines for Engagement</a:t>
            </a:r>
            <a:r>
              <a:rPr lang="en-US" sz="1200" dirty="0" smtClean="0"/>
              <a:t> in chat (if virtual) or on poster in the room (if in-person).</a:t>
            </a:r>
          </a:p>
          <a:p>
            <a:endParaRPr lang="en-US" sz="1200" dirty="0" smtClean="0"/>
          </a:p>
          <a:p>
            <a:r>
              <a:rPr lang="en-US" sz="1200" dirty="0" smtClean="0"/>
              <a:t>Acknowledging the difficulty that some may have with exploring the hard truths within the guide, provide participants with a list of resources for additional support. These can be found at the end of the guide.</a:t>
            </a:r>
          </a:p>
          <a:p>
            <a:endParaRPr lang="en-US" sz="1200" dirty="0"/>
          </a:p>
          <a:p>
            <a:r>
              <a:rPr lang="en-US" sz="1200" dirty="0"/>
              <a:t>Offer personal support to participants if needed (e.g. EAP, Counselling, Elders).</a:t>
            </a:r>
          </a:p>
          <a:p>
            <a:endParaRPr lang="en-US" sz="1200" dirty="0" smtClean="0"/>
          </a:p>
          <a:p>
            <a:r>
              <a:rPr lang="en-US" sz="1200" dirty="0" smtClean="0"/>
              <a:t>Bring </a:t>
            </a:r>
            <a:r>
              <a:rPr lang="en-US" sz="1200" dirty="0" smtClean="0"/>
              <a:t>a box of Kleenex when gathered in-person.</a:t>
            </a:r>
            <a:endParaRPr lang="en-US" sz="1200" dirty="0"/>
          </a:p>
          <a:p>
            <a:endParaRPr lang="en-US" sz="1200" dirty="0"/>
          </a:p>
          <a:p>
            <a:endParaRPr lang="en-US" sz="1200" dirty="0" smtClean="0"/>
          </a:p>
          <a:p>
            <a:r>
              <a:rPr lang="en-US" sz="1200" dirty="0" smtClean="0"/>
              <a:t> </a:t>
            </a:r>
            <a:endParaRPr lang="en-US" sz="1200" dirty="0"/>
          </a:p>
        </p:txBody>
      </p:sp>
    </p:spTree>
    <p:extLst>
      <p:ext uri="{BB962C8B-B14F-4D97-AF65-F5344CB8AC3E}">
        <p14:creationId xmlns:p14="http://schemas.microsoft.com/office/powerpoint/2010/main" val="295963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Statement of Section </a:t>
            </a:r>
            <a:r>
              <a:rPr lang="en-US" b="1" dirty="0" smtClean="0"/>
              <a:t>III</a:t>
            </a:r>
            <a:endParaRPr lang="en-US" b="1" dirty="0"/>
          </a:p>
          <a:p>
            <a:endParaRPr lang="en-US" dirty="0"/>
          </a:p>
          <a:p>
            <a:r>
              <a:rPr lang="en-US" dirty="0"/>
              <a:t>In Section </a:t>
            </a:r>
            <a:r>
              <a:rPr lang="en-US" dirty="0" smtClean="0"/>
              <a:t>III</a:t>
            </a:r>
            <a:r>
              <a:rPr lang="en-US" dirty="0"/>
              <a:t>, we </a:t>
            </a:r>
            <a:r>
              <a:rPr lang="en-US" dirty="0" smtClean="0"/>
              <a:t>continued to explore the legacy of colonization and ways society continues to discriminate against Indigenous peoples. By way of decolonization, we also learned about the ways Indigenous peoples are regaining their rightful place in Canada and thriving – acknowledging that we all have a role and responsibility in the process and movement for decolonization. An important part of decolonization is reconciliation – which includes Indigenous peoples sharing their stories and being heard. What we are doing here, is an act of reconciliation.</a:t>
            </a:r>
          </a:p>
          <a:p>
            <a:endParaRPr lang="en-US" dirty="0"/>
          </a:p>
          <a:p>
            <a:r>
              <a:rPr lang="en-US" b="1" dirty="0"/>
              <a:t>Learning Circle for Sharing</a:t>
            </a:r>
          </a:p>
          <a:p>
            <a:r>
              <a:rPr lang="en-US" dirty="0"/>
              <a:t> </a:t>
            </a:r>
          </a:p>
          <a:p>
            <a:r>
              <a:rPr lang="en-US" dirty="0" smtClean="0"/>
              <a:t>I </a:t>
            </a:r>
            <a:r>
              <a:rPr lang="en-US" dirty="0"/>
              <a:t>will begin </a:t>
            </a:r>
            <a:r>
              <a:rPr lang="en-US" dirty="0" smtClean="0"/>
              <a:t>our circle by </a:t>
            </a:r>
            <a:r>
              <a:rPr lang="en-US" dirty="0"/>
              <a:t>introducing myself by sharing my name and reflecting on one of the discussion questions. I will then invite one of you to do the same and we will continue until everyone has had the opportunity. Again, everyone is highly encouraged to share, however, it is ok to pass if you need to. Simply invite the next person to carry on</a:t>
            </a:r>
            <a:r>
              <a:rPr lang="en-US" dirty="0" smtClean="0"/>
              <a:t>. </a:t>
            </a:r>
            <a:r>
              <a:rPr lang="en-US" dirty="0"/>
              <a:t>The only time we are speaking is when it is our turn, otherwise we are listening.</a:t>
            </a:r>
          </a:p>
          <a:p>
            <a:endParaRPr lang="en-US" dirty="0"/>
          </a:p>
          <a:p>
            <a:r>
              <a:rPr lang="en-US" dirty="0" smtClean="0"/>
              <a:t>(Read out the reflection question(s) from the slide.)</a:t>
            </a:r>
            <a:endParaRPr lang="en-US" dirty="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19</a:t>
            </a:fld>
            <a:endParaRPr lang="en-US" dirty="0"/>
          </a:p>
        </p:txBody>
      </p:sp>
      <p:sp>
        <p:nvSpPr>
          <p:cNvPr id="5" name="TextBox 4"/>
          <p:cNvSpPr txBox="1"/>
          <p:nvPr/>
        </p:nvSpPr>
        <p:spPr>
          <a:xfrm>
            <a:off x="223466" y="3502230"/>
            <a:ext cx="2288240" cy="3046988"/>
          </a:xfrm>
          <a:prstGeom prst="rect">
            <a:avLst/>
          </a:prstGeom>
          <a:solidFill>
            <a:schemeClr val="bg1"/>
          </a:solidFill>
        </p:spPr>
        <p:txBody>
          <a:bodyPr wrap="square" rtlCol="0">
            <a:spAutoFit/>
          </a:bodyPr>
          <a:lstStyle/>
          <a:p>
            <a:r>
              <a:rPr lang="en-US" sz="1200" dirty="0" smtClean="0"/>
              <a:t>By </a:t>
            </a:r>
            <a:r>
              <a:rPr lang="en-US" sz="1200" dirty="0"/>
              <a:t>having you initiate the circle, you are able to model what you are asking of the participants.</a:t>
            </a:r>
          </a:p>
          <a:p>
            <a:endParaRPr lang="en-US" sz="1200" dirty="0"/>
          </a:p>
          <a:p>
            <a:r>
              <a:rPr lang="en-US" sz="1200" b="1" dirty="0" smtClean="0"/>
              <a:t>NOTE: </a:t>
            </a:r>
            <a:r>
              <a:rPr lang="en-US" sz="1200" dirty="0" smtClean="0"/>
              <a:t>If in-person, </a:t>
            </a:r>
            <a:r>
              <a:rPr lang="en-US" sz="1200" dirty="0"/>
              <a:t>y</a:t>
            </a:r>
            <a:r>
              <a:rPr lang="en-US" sz="1200" dirty="0" smtClean="0"/>
              <a:t>ou may choose to have an item to pass around as people take their turn to share (e.g. talking stick, stone, or other special item)</a:t>
            </a:r>
          </a:p>
          <a:p>
            <a:endParaRPr lang="en-US" sz="1200" dirty="0"/>
          </a:p>
          <a:p>
            <a:r>
              <a:rPr lang="en-US" sz="1200" b="1" dirty="0" smtClean="0"/>
              <a:t>TIP: </a:t>
            </a:r>
            <a:r>
              <a:rPr lang="en-US" sz="1200" dirty="0" smtClean="0"/>
              <a:t>When virtual, keep note of those who have shared (either in chat or on a piece of paper) to help keep track of those who have shared.</a:t>
            </a:r>
          </a:p>
          <a:p>
            <a:endParaRPr lang="en-US" sz="1200" dirty="0"/>
          </a:p>
        </p:txBody>
      </p:sp>
    </p:spTree>
    <p:extLst>
      <p:ext uri="{BB962C8B-B14F-4D97-AF65-F5344CB8AC3E}">
        <p14:creationId xmlns:p14="http://schemas.microsoft.com/office/powerpoint/2010/main" val="138716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669144"/>
          </a:xfrm>
        </p:spPr>
        <p:txBody>
          <a:bodyPr/>
          <a:lstStyle/>
          <a:p>
            <a:r>
              <a:rPr lang="en-US" b="1" dirty="0" smtClean="0"/>
              <a:t>Welcome</a:t>
            </a:r>
          </a:p>
          <a:p>
            <a:endParaRPr lang="en-US" b="1" dirty="0" smtClean="0"/>
          </a:p>
          <a:p>
            <a:r>
              <a:rPr lang="en-US" dirty="0" smtClean="0"/>
              <a:t>Welcome everyone and thank you for your interest and commitment to exploring the </a:t>
            </a:r>
            <a:r>
              <a:rPr lang="en-US" i="1" dirty="0" smtClean="0"/>
              <a:t>Pulling Together Manitoba Foundations Guide </a:t>
            </a:r>
            <a:r>
              <a:rPr lang="en-US" dirty="0" smtClean="0"/>
              <a:t>together.</a:t>
            </a:r>
          </a:p>
          <a:p>
            <a:r>
              <a:rPr lang="en-US" u="sng" dirty="0">
                <a:hlinkClick r:id="rId3"/>
              </a:rPr>
              <a:t>https://pressbooks.openedmb.ca/pullingtogethermanitoba/</a:t>
            </a:r>
            <a:r>
              <a:rPr lang="en-US" dirty="0"/>
              <a:t> </a:t>
            </a:r>
            <a:endParaRPr lang="en-US" dirty="0" smtClean="0"/>
          </a:p>
          <a:p>
            <a:endParaRPr lang="en-US" dirty="0"/>
          </a:p>
          <a:p>
            <a:r>
              <a:rPr lang="en-US" b="1" dirty="0" smtClean="0"/>
              <a:t>Land Acknowledgement</a:t>
            </a:r>
          </a:p>
          <a:p>
            <a:endParaRPr lang="en-US" dirty="0"/>
          </a:p>
          <a:p>
            <a:r>
              <a:rPr lang="en-US" dirty="0" smtClean="0"/>
              <a:t>I wish to acknowledge that Brandon University is located on Treaty 1 and Treaty 2 lands and respects the treaties that were made here. I am grateful to be here today, with you, on the traditional homelands of the Dakota, Anishanabek, Oji-Cree and Cree peoples and the homeland of the Métis Nation.</a:t>
            </a:r>
          </a:p>
          <a:p>
            <a:endParaRPr lang="en-US" b="1" dirty="0"/>
          </a:p>
          <a:p>
            <a:r>
              <a:rPr lang="en-US" b="1" dirty="0" smtClean="0"/>
              <a:t>About Pulling Together</a:t>
            </a:r>
          </a:p>
          <a:p>
            <a:endParaRPr lang="en-US" dirty="0"/>
          </a:p>
          <a:p>
            <a:r>
              <a:rPr lang="en-US" dirty="0" smtClean="0"/>
              <a:t>The </a:t>
            </a:r>
            <a:r>
              <a:rPr lang="en-US" i="1" dirty="0" smtClean="0"/>
              <a:t>Pulling Together Manitoba Foundations Guide </a:t>
            </a:r>
            <a:r>
              <a:rPr lang="en-US" dirty="0" smtClean="0"/>
              <a:t>for western Manitoba is an open educational resource that was adapted and developed by local Elders, Knowledge Keepers, </a:t>
            </a:r>
            <a:r>
              <a:rPr lang="en-US" dirty="0"/>
              <a:t>community members, and Indigenous organizations across Manitoba – alongside Assiniboine Community College, Brandon University, and Campus Manitoba partners. </a:t>
            </a:r>
          </a:p>
          <a:p>
            <a:r>
              <a:rPr lang="en-US" dirty="0"/>
              <a:t> </a:t>
            </a:r>
          </a:p>
          <a:p>
            <a:r>
              <a:rPr lang="en-US" dirty="0"/>
              <a:t>Originally created in British Colombia as part of a larger Indigenization project, the Pulling Together: Manitoba Foundations resource provides a starting point for those who want to learn more about Indigenous Peoples in the Prairie region of Canada and those who wish to begin their journey of understanding Canada’s colonial legacy</a:t>
            </a:r>
            <a:r>
              <a:rPr lang="en-US" dirty="0" smtClean="0"/>
              <a:t>.</a:t>
            </a:r>
          </a:p>
          <a:p>
            <a:endParaRPr lang="en-US" dirty="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2</a:t>
            </a:fld>
            <a:endParaRPr lang="en-US"/>
          </a:p>
        </p:txBody>
      </p:sp>
      <p:sp>
        <p:nvSpPr>
          <p:cNvPr id="5" name="TextBox 4"/>
          <p:cNvSpPr txBox="1"/>
          <p:nvPr/>
        </p:nvSpPr>
        <p:spPr>
          <a:xfrm>
            <a:off x="231227" y="3531476"/>
            <a:ext cx="2165131" cy="4893647"/>
          </a:xfrm>
          <a:prstGeom prst="rect">
            <a:avLst/>
          </a:prstGeom>
          <a:noFill/>
        </p:spPr>
        <p:txBody>
          <a:bodyPr wrap="square" rtlCol="0">
            <a:spAutoFit/>
          </a:bodyPr>
          <a:lstStyle/>
          <a:p>
            <a:r>
              <a:rPr lang="en-US" sz="1200" dirty="0" smtClean="0"/>
              <a:t>If gathering in-person, arrange to have people sit (on chairs or on the floor) in a circle. </a:t>
            </a:r>
          </a:p>
          <a:p>
            <a:endParaRPr lang="en-US" sz="1200" dirty="0"/>
          </a:p>
          <a:p>
            <a:r>
              <a:rPr lang="en-US" sz="1200" dirty="0" smtClean="0"/>
              <a:t>In a way that is meaningful for you, begin with a welcome and  land acknowledgement. (The wording provided is an example.)</a:t>
            </a:r>
          </a:p>
          <a:p>
            <a:endParaRPr lang="en-US" sz="1200" dirty="0"/>
          </a:p>
          <a:p>
            <a:r>
              <a:rPr lang="en-US" sz="1200" b="1" dirty="0" smtClean="0"/>
              <a:t>NOTE: </a:t>
            </a:r>
            <a:r>
              <a:rPr lang="en-US" sz="1200" dirty="0" smtClean="0"/>
              <a:t>If </a:t>
            </a:r>
            <a:r>
              <a:rPr lang="en-US" sz="1200" dirty="0"/>
              <a:t>you ask an Indigenous Knowledge Keeper, Elder, or community member to help with facilitation they will likely open with a prayer, smudge, or teaching that is culturally meaningful.</a:t>
            </a:r>
          </a:p>
          <a:p>
            <a:endParaRPr lang="en-US" sz="1200" dirty="0"/>
          </a:p>
          <a:p>
            <a:r>
              <a:rPr lang="en-US" sz="1200" b="1" dirty="0" smtClean="0"/>
              <a:t>REMEMBER: </a:t>
            </a:r>
            <a:r>
              <a:rPr lang="en-US" sz="1200" dirty="0" smtClean="0"/>
              <a:t>This guide offers an example of how to facilitate related learning. Feel free to make it your own.</a:t>
            </a:r>
          </a:p>
          <a:p>
            <a:endParaRPr lang="en-US" sz="1200" dirty="0"/>
          </a:p>
          <a:p>
            <a:endParaRPr lang="en-US" sz="1200" dirty="0" smtClean="0"/>
          </a:p>
          <a:p>
            <a:endParaRPr lang="en-US" sz="1200" dirty="0"/>
          </a:p>
          <a:p>
            <a:endParaRPr lang="en-US" sz="1200" dirty="0"/>
          </a:p>
        </p:txBody>
      </p:sp>
    </p:spTree>
    <p:extLst>
      <p:ext uri="{BB962C8B-B14F-4D97-AF65-F5344CB8AC3E}">
        <p14:creationId xmlns:p14="http://schemas.microsoft.com/office/powerpoint/2010/main" val="2459470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p:txBody>
          <a:bodyPr/>
          <a:lstStyle/>
          <a:p>
            <a:r>
              <a:rPr lang="en-US" b="1" dirty="0" smtClean="0"/>
              <a:t>Wrap Up </a:t>
            </a:r>
          </a:p>
          <a:p>
            <a:endParaRPr lang="en-US" dirty="0"/>
          </a:p>
          <a:p>
            <a:r>
              <a:rPr lang="en-US" dirty="0" smtClean="0"/>
              <a:t>Thank you for making the Pulling Together Manitoba Foundations Guide part of your learning journey. In the coming weeks, we ask you to put this learning into action. We just gave thought to what decolonization would look like in your personal context and to consider next steps for action.</a:t>
            </a:r>
          </a:p>
          <a:p>
            <a:endParaRPr lang="en-US" dirty="0"/>
          </a:p>
          <a:p>
            <a:r>
              <a:rPr lang="en-US" dirty="0" smtClean="0"/>
              <a:t>Two months from now, we will meet again, offering you the opportunity to come back together to share stories about those next steps – the successes and challenges – and what you continued to learn from these experiences.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20</a:t>
            </a:fld>
            <a:endParaRPr lang="en-US"/>
          </a:p>
        </p:txBody>
      </p:sp>
      <p:sp>
        <p:nvSpPr>
          <p:cNvPr id="5" name="TextBox 4"/>
          <p:cNvSpPr txBox="1"/>
          <p:nvPr/>
        </p:nvSpPr>
        <p:spPr>
          <a:xfrm>
            <a:off x="324091" y="3553428"/>
            <a:ext cx="2141317" cy="1384995"/>
          </a:xfrm>
          <a:prstGeom prst="rect">
            <a:avLst/>
          </a:prstGeom>
          <a:noFill/>
        </p:spPr>
        <p:txBody>
          <a:bodyPr wrap="square" rtlCol="0">
            <a:spAutoFit/>
          </a:bodyPr>
          <a:lstStyle/>
          <a:p>
            <a:r>
              <a:rPr lang="en-US" sz="1200" b="1" dirty="0"/>
              <a:t>NOTE: </a:t>
            </a:r>
            <a:r>
              <a:rPr lang="en-US" sz="1200" dirty="0"/>
              <a:t>If the facilitator is an Indigenous Knowledge Keeper, Elder, or community member, they will likely </a:t>
            </a:r>
            <a:r>
              <a:rPr lang="en-US" sz="1200" dirty="0" smtClean="0"/>
              <a:t>close </a:t>
            </a:r>
            <a:r>
              <a:rPr lang="en-US" sz="1200" dirty="0"/>
              <a:t>with a prayer, song, or </a:t>
            </a:r>
            <a:r>
              <a:rPr lang="en-US" sz="1200" dirty="0" smtClean="0"/>
              <a:t>teaching </a:t>
            </a:r>
            <a:r>
              <a:rPr lang="en-US" sz="1200" dirty="0"/>
              <a:t>that is culturally meaningful.</a:t>
            </a:r>
          </a:p>
          <a:p>
            <a:endParaRPr lang="en-US" sz="1200" dirty="0"/>
          </a:p>
        </p:txBody>
      </p:sp>
    </p:spTree>
    <p:extLst>
      <p:ext uri="{BB962C8B-B14F-4D97-AF65-F5344CB8AC3E}">
        <p14:creationId xmlns:p14="http://schemas.microsoft.com/office/powerpoint/2010/main" val="3062894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438FB48-1A57-4FB4-B96B-D2DFE78F23B9}" type="slidenum">
              <a:rPr lang="en-US" smtClean="0"/>
              <a:t>21</a:t>
            </a:fld>
            <a:endParaRPr lang="en-US" dirty="0"/>
          </a:p>
        </p:txBody>
      </p:sp>
      <p:sp>
        <p:nvSpPr>
          <p:cNvPr id="5" name="TextBox 4"/>
          <p:cNvSpPr txBox="1"/>
          <p:nvPr/>
        </p:nvSpPr>
        <p:spPr>
          <a:xfrm>
            <a:off x="231494" y="3588152"/>
            <a:ext cx="1921397" cy="646331"/>
          </a:xfrm>
          <a:prstGeom prst="rect">
            <a:avLst/>
          </a:prstGeom>
          <a:noFill/>
        </p:spPr>
        <p:txBody>
          <a:bodyPr wrap="square" rtlCol="0">
            <a:spAutoFit/>
          </a:bodyPr>
          <a:lstStyle/>
          <a:p>
            <a:r>
              <a:rPr lang="en-US" sz="1200" dirty="0" smtClean="0"/>
              <a:t>Share these with the group as references and resources.</a:t>
            </a:r>
            <a:endParaRPr lang="en-US" sz="1200" dirty="0"/>
          </a:p>
        </p:txBody>
      </p:sp>
    </p:spTree>
    <p:extLst>
      <p:ext uri="{BB962C8B-B14F-4D97-AF65-F5344CB8AC3E}">
        <p14:creationId xmlns:p14="http://schemas.microsoft.com/office/powerpoint/2010/main" val="2615439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p:txBody>
          <a:bodyPr/>
          <a:lstStyle/>
          <a:p>
            <a:r>
              <a:rPr lang="en-US" b="1" dirty="0" smtClean="0"/>
              <a:t>Program Format</a:t>
            </a:r>
          </a:p>
          <a:p>
            <a:endParaRPr lang="en-US" dirty="0" smtClean="0"/>
          </a:p>
          <a:p>
            <a:r>
              <a:rPr lang="en-US" dirty="0" smtClean="0"/>
              <a:t>Over the coming weeks/months, we will spend some time, independently, reading through the sections of the guide and engaging with the different links, videos and activities that support deeper learning. The guide invites us to go beyond its pages and to go out into the world - our own contexts and communities – and to “seek out experiences that will contribute to our understanding”. (Overview)</a:t>
            </a:r>
          </a:p>
          <a:p>
            <a:r>
              <a:rPr lang="en-US" dirty="0" smtClean="0"/>
              <a:t> </a:t>
            </a:r>
          </a:p>
          <a:p>
            <a:r>
              <a:rPr lang="en-US" dirty="0" smtClean="0"/>
              <a:t>Then, we will come back together to reflect on what we’ve learned and how this can foster change in how we move forward in the world. These gatherings will take place in the form of a learning circle.</a:t>
            </a:r>
          </a:p>
          <a:p>
            <a:endParaRPr lang="en-US" dirty="0" smtClean="0"/>
          </a:p>
          <a:p>
            <a:r>
              <a:rPr lang="en-US" dirty="0" smtClean="0"/>
              <a:t>The circle is an important structure in Indigenous cultures. “In a circle, everyone is equal, as well as interconnected. This ‘coming together in unity’ builds a strong sense of ‘community’.”</a:t>
            </a:r>
          </a:p>
          <a:p>
            <a:r>
              <a:rPr lang="en-US" dirty="0"/>
              <a:t>(</a:t>
            </a:r>
            <a:r>
              <a:rPr lang="en-US" u="sng" dirty="0">
                <a:hlinkClick r:id="rId3"/>
              </a:rPr>
              <a:t>About Sharing Circles, </a:t>
            </a:r>
            <a:r>
              <a:rPr lang="en-US" u="sng" dirty="0" err="1">
                <a:hlinkClick r:id="rId3"/>
              </a:rPr>
              <a:t>Ravenspeaks</a:t>
            </a:r>
            <a:r>
              <a:rPr lang="en-US" dirty="0"/>
              <a:t>)</a:t>
            </a:r>
            <a:endParaRPr lang="en-US" dirty="0" smtClean="0"/>
          </a:p>
          <a:p>
            <a:endParaRPr lang="en-US" dirty="0" smtClean="0"/>
          </a:p>
          <a:p>
            <a:r>
              <a:rPr lang="en-US" dirty="0" smtClean="0"/>
              <a:t>We will learn more about how to engage in the learning circle later on.</a:t>
            </a:r>
            <a:endParaRPr lang="en-US" dirty="0"/>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3</a:t>
            </a:fld>
            <a:endParaRPr lang="en-US" dirty="0"/>
          </a:p>
        </p:txBody>
      </p:sp>
      <p:sp>
        <p:nvSpPr>
          <p:cNvPr id="5" name="TextBox 4"/>
          <p:cNvSpPr txBox="1"/>
          <p:nvPr/>
        </p:nvSpPr>
        <p:spPr>
          <a:xfrm>
            <a:off x="243069" y="3565003"/>
            <a:ext cx="2071868" cy="461665"/>
          </a:xfrm>
          <a:prstGeom prst="rect">
            <a:avLst/>
          </a:prstGeom>
          <a:noFill/>
        </p:spPr>
        <p:txBody>
          <a:bodyPr wrap="square" rtlCol="0">
            <a:spAutoFit/>
          </a:bodyPr>
          <a:lstStyle/>
          <a:p>
            <a:r>
              <a:rPr lang="en-US" sz="1200" dirty="0" smtClean="0"/>
              <a:t>Provide overview of program format.</a:t>
            </a:r>
            <a:endParaRPr lang="en-US" sz="1200" dirty="0"/>
          </a:p>
        </p:txBody>
      </p:sp>
    </p:spTree>
    <p:extLst>
      <p:ext uri="{BB962C8B-B14F-4D97-AF65-F5344CB8AC3E}">
        <p14:creationId xmlns:p14="http://schemas.microsoft.com/office/powerpoint/2010/main" val="373620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p:txBody>
          <a:bodyPr/>
          <a:lstStyle/>
          <a:p>
            <a:r>
              <a:rPr lang="en-US" b="1" dirty="0" smtClean="0"/>
              <a:t>Purpose</a:t>
            </a:r>
          </a:p>
          <a:p>
            <a:endParaRPr lang="en-US" dirty="0"/>
          </a:p>
          <a:p>
            <a:r>
              <a:rPr lang="en-US" dirty="0" smtClean="0"/>
              <a:t>As shared in the guide’s overview, the purpose of the guide is “to support the systemic change occurring across post-secondary institutions and beyond through Indigenization, decolonization, and reconciliation”. Exploring this guide together provides an opportunity for us to think about our roles in working toward decolonization and supporting Indigenous awareness and perspectives in our spaces (e.g. our departments, the classroom, social spaces and communities).</a:t>
            </a:r>
          </a:p>
          <a:p>
            <a:endParaRPr lang="en-US" dirty="0" smtClean="0"/>
          </a:p>
          <a:p>
            <a:r>
              <a:rPr lang="en-US" b="1" dirty="0" smtClean="0"/>
              <a:t>Reflection Activity:</a:t>
            </a:r>
            <a:endParaRPr lang="en-US" b="1" dirty="0"/>
          </a:p>
          <a:p>
            <a:r>
              <a:rPr lang="en-US" dirty="0"/>
              <a:t>Considering the broader purpose of the guide in relation to your own context and spaces, what is your purpose for participating in this group exploration of the guide? What do you hope to offer and receive from participating</a:t>
            </a:r>
            <a:r>
              <a:rPr lang="en-US" dirty="0" smtClean="0"/>
              <a:t>?</a:t>
            </a:r>
          </a:p>
          <a:p>
            <a:endParaRPr lang="en-US" dirty="0"/>
          </a:p>
          <a:p>
            <a:r>
              <a:rPr lang="en-US" dirty="0" smtClean="0"/>
              <a:t>(Reflection &amp; Discussion occurs)</a:t>
            </a:r>
          </a:p>
          <a:p>
            <a:endParaRPr lang="en-US" dirty="0"/>
          </a:p>
          <a:p>
            <a:r>
              <a:rPr lang="en-US" u="sng" dirty="0" smtClean="0"/>
              <a:t>FOLLOWING THE ACTIVITY:</a:t>
            </a:r>
            <a:endParaRPr lang="en-US" u="sng" dirty="0"/>
          </a:p>
          <a:p>
            <a:endParaRPr lang="en-US" dirty="0" smtClean="0"/>
          </a:p>
          <a:p>
            <a:r>
              <a:rPr lang="en-US" b="1" dirty="0" smtClean="0"/>
              <a:t>Introduce the HOW for achieving purpose</a:t>
            </a:r>
          </a:p>
          <a:p>
            <a:r>
              <a:rPr lang="en-US" dirty="0" smtClean="0"/>
              <a:t>We’ve noted the authors’ shared purpose for creating the guide and explored our own purpose for wanting to explore it together and to learn more. Now let’s give thought to HOW we will do so.</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4</a:t>
            </a:fld>
            <a:endParaRPr lang="en-US" dirty="0"/>
          </a:p>
        </p:txBody>
      </p:sp>
      <p:sp>
        <p:nvSpPr>
          <p:cNvPr id="5" name="TextBox 4"/>
          <p:cNvSpPr txBox="1"/>
          <p:nvPr/>
        </p:nvSpPr>
        <p:spPr>
          <a:xfrm>
            <a:off x="267947" y="3665040"/>
            <a:ext cx="2196662" cy="4708981"/>
          </a:xfrm>
          <a:prstGeom prst="rect">
            <a:avLst/>
          </a:prstGeom>
          <a:noFill/>
        </p:spPr>
        <p:txBody>
          <a:bodyPr wrap="square" rtlCol="0">
            <a:spAutoFit/>
          </a:bodyPr>
          <a:lstStyle/>
          <a:p>
            <a:r>
              <a:rPr lang="en-US" sz="1200" dirty="0" smtClean="0"/>
              <a:t>For the </a:t>
            </a:r>
            <a:r>
              <a:rPr lang="en-US" sz="1200" b="1" dirty="0" smtClean="0"/>
              <a:t>Reflection Activity</a:t>
            </a:r>
            <a:r>
              <a:rPr lang="en-US" sz="1200" dirty="0" smtClean="0"/>
              <a:t>, here are a few different options for facilitation.</a:t>
            </a:r>
          </a:p>
          <a:p>
            <a:endParaRPr lang="en-US" sz="1200" dirty="0"/>
          </a:p>
          <a:p>
            <a:r>
              <a:rPr lang="en-US" sz="1200" b="1" dirty="0" smtClean="0"/>
              <a:t>Virtual Gathering:  </a:t>
            </a:r>
            <a:r>
              <a:rPr lang="en-US" sz="1200" dirty="0" smtClean="0"/>
              <a:t>Consider having participants share in chat or on a digital post-it board (e.g. Google </a:t>
            </a:r>
            <a:r>
              <a:rPr lang="en-US" sz="1200" dirty="0" err="1" smtClean="0"/>
              <a:t>Jamboard</a:t>
            </a:r>
            <a:r>
              <a:rPr lang="en-US" sz="1200" dirty="0" smtClean="0"/>
              <a:t>). You might use breakout rooms for small group discussion, bringing it back to the larger group. </a:t>
            </a:r>
          </a:p>
          <a:p>
            <a:endParaRPr lang="en-US" sz="1200" dirty="0"/>
          </a:p>
          <a:p>
            <a:r>
              <a:rPr lang="en-US" sz="1200" b="1" dirty="0" smtClean="0"/>
              <a:t>In-Person Gathering: </a:t>
            </a:r>
            <a:r>
              <a:rPr lang="en-US" sz="1200" dirty="0" smtClean="0"/>
              <a:t>Using post-its or flipcharts, invite participants to write down and post their purpose statements around the room. Participants will move around the room to see what others have shared.</a:t>
            </a:r>
          </a:p>
          <a:p>
            <a:endParaRPr lang="en-US" sz="1200" dirty="0"/>
          </a:p>
          <a:p>
            <a:r>
              <a:rPr lang="en-US" sz="1200" dirty="0" smtClean="0"/>
              <a:t>As the facilitator, record and compile these; making them available to the group at each gathering for reference.</a:t>
            </a:r>
          </a:p>
          <a:p>
            <a:endParaRPr lang="en-US" sz="1200" dirty="0"/>
          </a:p>
        </p:txBody>
      </p:sp>
    </p:spTree>
    <p:extLst>
      <p:ext uri="{BB962C8B-B14F-4D97-AF65-F5344CB8AC3E}">
        <p14:creationId xmlns:p14="http://schemas.microsoft.com/office/powerpoint/2010/main" val="7112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535836"/>
          </a:xfrm>
        </p:spPr>
        <p:txBody>
          <a:bodyPr/>
          <a:lstStyle/>
          <a:p>
            <a:r>
              <a:rPr lang="en-US" dirty="0"/>
              <a:t>The </a:t>
            </a:r>
            <a:r>
              <a:rPr lang="en-US" dirty="0" smtClean="0"/>
              <a:t>Artist who created the cover art invites us to do just that. The </a:t>
            </a:r>
            <a:r>
              <a:rPr lang="en-US" i="1" dirty="0"/>
              <a:t>Pulling Together: Manitoba Foundations Guide </a:t>
            </a:r>
            <a:r>
              <a:rPr lang="en-US" dirty="0"/>
              <a:t>(Brandon Edition) was created by Emery Knight and influenced by the works of Lou-</a:t>
            </a:r>
            <a:r>
              <a:rPr lang="en-US" dirty="0" err="1"/>
              <a:t>ann</a:t>
            </a:r>
            <a:r>
              <a:rPr lang="en-US" dirty="0"/>
              <a:t> Nell, a </a:t>
            </a:r>
            <a:r>
              <a:rPr lang="en-US" dirty="0" err="1"/>
              <a:t>Kwakwaka’wakw</a:t>
            </a:r>
            <a:r>
              <a:rPr lang="en-US" dirty="0"/>
              <a:t> artist. </a:t>
            </a:r>
          </a:p>
          <a:p>
            <a:r>
              <a:rPr lang="en-US" dirty="0"/>
              <a:t> </a:t>
            </a:r>
          </a:p>
          <a:p>
            <a:r>
              <a:rPr lang="en-US" dirty="0"/>
              <a:t>“Emery Knight is an </a:t>
            </a:r>
            <a:r>
              <a:rPr lang="en-US" dirty="0" err="1"/>
              <a:t>Anishanaabe</a:t>
            </a:r>
            <a:r>
              <a:rPr lang="en-US" dirty="0"/>
              <a:t> Artist who grew up in the Parkland and Brandon areas who respected Neel’s voice and story as a guide to reflect his vision of Indigenous Peoples in Manitoba. </a:t>
            </a:r>
          </a:p>
          <a:p>
            <a:r>
              <a:rPr lang="en-US" dirty="0"/>
              <a:t> </a:t>
            </a:r>
          </a:p>
          <a:p>
            <a:r>
              <a:rPr lang="en-US" dirty="0"/>
              <a:t>The end of the birch bark canoe bleeds off the page to represent the space that there is for everyone on this journey. The river flows from the foreground to the background, from left to right, and ebbs back and forth to express the journey’s path into the unknown, and acknowledges the organic nature of it. The only way forward is together, guided by our grandmother and grandfather’s teachings of the land.” (Artist Statement)</a:t>
            </a:r>
          </a:p>
          <a:p>
            <a:r>
              <a:rPr lang="en-US" dirty="0"/>
              <a:t> </a:t>
            </a:r>
          </a:p>
          <a:p>
            <a:r>
              <a:rPr lang="en-US" dirty="0"/>
              <a:t>With </a:t>
            </a:r>
            <a:r>
              <a:rPr lang="en-US" dirty="0" smtClean="0"/>
              <a:t>that in mind, </a:t>
            </a:r>
            <a:r>
              <a:rPr lang="en-US" dirty="0"/>
              <a:t>let’s open ourselves to the teachings and learning that this resource and opportunity offers us. The guide’s Preface acknowledges that “the relationship between non-Indigenous and Indigenous people has not been an easy one, but it is vital that this relationship continue to improve. The strength of a good relationship is that everyone understands and knows the truth about past and contemporary realities.”</a:t>
            </a:r>
          </a:p>
          <a:p>
            <a:r>
              <a:rPr lang="en-US" dirty="0"/>
              <a:t> </a:t>
            </a:r>
          </a:p>
          <a:p>
            <a:r>
              <a:rPr lang="en-US" dirty="0"/>
              <a:t>The guide shares many hard truths. To help us learn together in a welcoming and respectful way, let’s take a bit of time to outline some guidelines for coming together.</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5</a:t>
            </a:fld>
            <a:endParaRPr lang="en-US" dirty="0"/>
          </a:p>
        </p:txBody>
      </p:sp>
      <p:sp>
        <p:nvSpPr>
          <p:cNvPr id="5" name="TextBox 4"/>
          <p:cNvSpPr txBox="1"/>
          <p:nvPr/>
        </p:nvSpPr>
        <p:spPr>
          <a:xfrm>
            <a:off x="241738" y="3605048"/>
            <a:ext cx="2112579" cy="461665"/>
          </a:xfrm>
          <a:prstGeom prst="rect">
            <a:avLst/>
          </a:prstGeom>
          <a:noFill/>
        </p:spPr>
        <p:txBody>
          <a:bodyPr wrap="square" rtlCol="0">
            <a:spAutoFit/>
          </a:bodyPr>
          <a:lstStyle/>
          <a:p>
            <a:r>
              <a:rPr lang="en-US" sz="1200" dirty="0" smtClean="0"/>
              <a:t>Reference the cover art and share the artist’s statement.</a:t>
            </a:r>
            <a:endParaRPr lang="en-US" sz="1200" dirty="0"/>
          </a:p>
        </p:txBody>
      </p:sp>
    </p:spTree>
    <p:extLst>
      <p:ext uri="{BB962C8B-B14F-4D97-AF65-F5344CB8AC3E}">
        <p14:creationId xmlns:p14="http://schemas.microsoft.com/office/powerpoint/2010/main" val="103982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360828"/>
          </a:xfrm>
        </p:spPr>
        <p:txBody>
          <a:bodyPr/>
          <a:lstStyle/>
          <a:p>
            <a:pPr fontAlgn="base"/>
            <a:r>
              <a:rPr lang="en-US" b="1" dirty="0"/>
              <a:t>A welcoming space to share and </a:t>
            </a:r>
            <a:r>
              <a:rPr lang="en-US" b="1" dirty="0" smtClean="0"/>
              <a:t>learn!</a:t>
            </a:r>
            <a:endParaRPr lang="en-US" b="1" dirty="0"/>
          </a:p>
          <a:p>
            <a:pPr fontAlgn="base"/>
            <a:endParaRPr lang="en-US" dirty="0" smtClean="0"/>
          </a:p>
          <a:p>
            <a:pPr fontAlgn="base"/>
            <a:r>
              <a:rPr lang="en-US" dirty="0" smtClean="0"/>
              <a:t>In a few minutes, you will be invited to describe the kinds of actions and interactions that you need to be at your best and that contribute to a supportive space for learning, growth, and change.</a:t>
            </a:r>
          </a:p>
          <a:p>
            <a:pPr fontAlgn="base"/>
            <a:endParaRPr lang="en-US" dirty="0"/>
          </a:p>
          <a:p>
            <a:pPr fontAlgn="base"/>
            <a:r>
              <a:rPr lang="en-US" dirty="0" smtClean="0"/>
              <a:t>To get us started, I would like to share the 4Rs as a foundation for this type of gathering and interaction. These have been inspired </a:t>
            </a:r>
            <a:r>
              <a:rPr lang="en-US" dirty="0"/>
              <a:t>by the works of Indigenous scholars Verna </a:t>
            </a:r>
            <a:r>
              <a:rPr lang="en-US" dirty="0" err="1"/>
              <a:t>Kirkness</a:t>
            </a:r>
            <a:r>
              <a:rPr lang="en-US" dirty="0"/>
              <a:t> and Ray </a:t>
            </a:r>
            <a:r>
              <a:rPr lang="en-US" dirty="0" err="1" smtClean="0"/>
              <a:t>Barnhardt</a:t>
            </a:r>
            <a:r>
              <a:rPr lang="en-US" dirty="0" smtClean="0"/>
              <a:t>.</a:t>
            </a:r>
          </a:p>
          <a:p>
            <a:pPr fontAlgn="base"/>
            <a:endParaRPr lang="en-US" dirty="0"/>
          </a:p>
          <a:p>
            <a:pPr fontAlgn="base"/>
            <a:r>
              <a:rPr lang="en-US" b="1" dirty="0" smtClean="0"/>
              <a:t>The first R is Respect.</a:t>
            </a:r>
          </a:p>
          <a:p>
            <a:pPr fontAlgn="base"/>
            <a:endParaRPr lang="en-US" b="1" i="1" dirty="0"/>
          </a:p>
          <a:p>
            <a:pPr fontAlgn="base"/>
            <a:r>
              <a:rPr lang="en-US" b="1" i="1" dirty="0" smtClean="0"/>
              <a:t>Respect</a:t>
            </a:r>
            <a:r>
              <a:rPr lang="en-US" dirty="0"/>
              <a:t> – For the land we gather on and lessons it offers. For the teachings and traditions shared by Indigenous Knowledge Keepers and Elders. For the stories shared by all in attendance – both Indigenous and non-Indigenous </a:t>
            </a:r>
            <a:r>
              <a:rPr lang="en-US" dirty="0" smtClean="0"/>
              <a:t>participants.</a:t>
            </a:r>
            <a:endParaRPr lang="en-US" dirty="0"/>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6</a:t>
            </a:fld>
            <a:endParaRPr lang="en-US" dirty="0"/>
          </a:p>
        </p:txBody>
      </p:sp>
      <p:sp>
        <p:nvSpPr>
          <p:cNvPr id="5" name="TextBox 4"/>
          <p:cNvSpPr txBox="1"/>
          <p:nvPr/>
        </p:nvSpPr>
        <p:spPr>
          <a:xfrm>
            <a:off x="220717" y="3605048"/>
            <a:ext cx="2049517" cy="276999"/>
          </a:xfrm>
          <a:prstGeom prst="rect">
            <a:avLst/>
          </a:prstGeom>
          <a:noFill/>
        </p:spPr>
        <p:txBody>
          <a:bodyPr wrap="square" rtlCol="0">
            <a:spAutoFit/>
          </a:bodyPr>
          <a:lstStyle/>
          <a:p>
            <a:r>
              <a:rPr lang="en-US" sz="1200" dirty="0" smtClean="0"/>
              <a:t>Review the 4Rs.</a:t>
            </a:r>
            <a:endParaRPr lang="en-US" dirty="0"/>
          </a:p>
        </p:txBody>
      </p:sp>
    </p:spTree>
    <p:extLst>
      <p:ext uri="{BB962C8B-B14F-4D97-AF65-F5344CB8AC3E}">
        <p14:creationId xmlns:p14="http://schemas.microsoft.com/office/powerpoint/2010/main" val="353338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360828"/>
          </a:xfrm>
        </p:spPr>
        <p:txBody>
          <a:bodyPr/>
          <a:lstStyle/>
          <a:p>
            <a:pPr fontAlgn="base"/>
            <a:r>
              <a:rPr lang="en-US" b="1" dirty="0" smtClean="0"/>
              <a:t>The second R is Relevance.</a:t>
            </a:r>
          </a:p>
          <a:p>
            <a:pPr fontAlgn="base"/>
            <a:endParaRPr lang="en-US" dirty="0" smtClean="0"/>
          </a:p>
          <a:p>
            <a:pPr fontAlgn="base"/>
            <a:r>
              <a:rPr lang="en-US" b="1" i="1" dirty="0" smtClean="0"/>
              <a:t>Relevance</a:t>
            </a:r>
            <a:r>
              <a:rPr lang="en-US" i="1" dirty="0" smtClean="0"/>
              <a:t> </a:t>
            </a:r>
            <a:r>
              <a:rPr lang="en-US" dirty="0" smtClean="0"/>
              <a:t>– We reflect on the stories and personal experiences that are shared and consider how they relate to our own. In doing so, we build on and expand understanding of ourselves in relation to those around us and the world we live in.</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7</a:t>
            </a:fld>
            <a:endParaRPr lang="en-US" dirty="0"/>
          </a:p>
        </p:txBody>
      </p:sp>
      <p:sp>
        <p:nvSpPr>
          <p:cNvPr id="5" name="TextBox 4"/>
          <p:cNvSpPr txBox="1"/>
          <p:nvPr/>
        </p:nvSpPr>
        <p:spPr>
          <a:xfrm>
            <a:off x="220717" y="3605048"/>
            <a:ext cx="2049517" cy="276999"/>
          </a:xfrm>
          <a:prstGeom prst="rect">
            <a:avLst/>
          </a:prstGeom>
          <a:noFill/>
        </p:spPr>
        <p:txBody>
          <a:bodyPr wrap="square" rtlCol="0">
            <a:spAutoFit/>
          </a:bodyPr>
          <a:lstStyle/>
          <a:p>
            <a:r>
              <a:rPr lang="en-US" sz="1200" dirty="0" smtClean="0"/>
              <a:t>Review the 4Rs.</a:t>
            </a:r>
            <a:endParaRPr lang="en-US" dirty="0"/>
          </a:p>
        </p:txBody>
      </p:sp>
    </p:spTree>
    <p:extLst>
      <p:ext uri="{BB962C8B-B14F-4D97-AF65-F5344CB8AC3E}">
        <p14:creationId xmlns:p14="http://schemas.microsoft.com/office/powerpoint/2010/main" val="32453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360828"/>
          </a:xfrm>
        </p:spPr>
        <p:txBody>
          <a:bodyPr/>
          <a:lstStyle/>
          <a:p>
            <a:pPr fontAlgn="base"/>
            <a:r>
              <a:rPr lang="en-US" b="1" dirty="0" smtClean="0"/>
              <a:t>The third R is Responsibility.</a:t>
            </a:r>
          </a:p>
          <a:p>
            <a:pPr fontAlgn="base"/>
            <a:endParaRPr lang="en-US" b="1" dirty="0" smtClean="0"/>
          </a:p>
          <a:p>
            <a:pPr fontAlgn="base"/>
            <a:r>
              <a:rPr lang="en-US" b="1" i="1" dirty="0" smtClean="0"/>
              <a:t>Responsibility</a:t>
            </a:r>
            <a:r>
              <a:rPr lang="en-US" dirty="0" smtClean="0"/>
              <a:t> – We create and contribute to a space that honours Indigenous knowledges and cultures, celebrates the voices of young people, and brings people with diverse backgrounds and experiences together.</a:t>
            </a:r>
          </a:p>
          <a:p>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8</a:t>
            </a:fld>
            <a:endParaRPr lang="en-US" dirty="0"/>
          </a:p>
        </p:txBody>
      </p:sp>
      <p:sp>
        <p:nvSpPr>
          <p:cNvPr id="5" name="TextBox 4"/>
          <p:cNvSpPr txBox="1"/>
          <p:nvPr/>
        </p:nvSpPr>
        <p:spPr>
          <a:xfrm>
            <a:off x="220717" y="3605048"/>
            <a:ext cx="2049517" cy="276999"/>
          </a:xfrm>
          <a:prstGeom prst="rect">
            <a:avLst/>
          </a:prstGeom>
          <a:noFill/>
        </p:spPr>
        <p:txBody>
          <a:bodyPr wrap="square" rtlCol="0">
            <a:spAutoFit/>
          </a:bodyPr>
          <a:lstStyle/>
          <a:p>
            <a:r>
              <a:rPr lang="en-US" sz="1200" dirty="0" smtClean="0"/>
              <a:t>Review the 4Rs.</a:t>
            </a:r>
            <a:endParaRPr lang="en-US" dirty="0"/>
          </a:p>
        </p:txBody>
      </p:sp>
    </p:spTree>
    <p:extLst>
      <p:ext uri="{BB962C8B-B14F-4D97-AF65-F5344CB8AC3E}">
        <p14:creationId xmlns:p14="http://schemas.microsoft.com/office/powerpoint/2010/main" val="418350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7313" y="820738"/>
            <a:ext cx="4229100" cy="2378075"/>
          </a:xfrm>
        </p:spPr>
      </p:sp>
      <p:sp>
        <p:nvSpPr>
          <p:cNvPr id="3" name="Notes Placeholder 2"/>
          <p:cNvSpPr>
            <a:spLocks noGrp="1"/>
          </p:cNvSpPr>
          <p:nvPr>
            <p:ph type="body" idx="1"/>
          </p:nvPr>
        </p:nvSpPr>
        <p:spPr>
          <a:xfrm>
            <a:off x="2627451" y="3324385"/>
            <a:ext cx="4228963" cy="5360828"/>
          </a:xfrm>
        </p:spPr>
        <p:txBody>
          <a:bodyPr/>
          <a:lstStyle/>
          <a:p>
            <a:pPr fontAlgn="base"/>
            <a:r>
              <a:rPr lang="en-US" b="1" dirty="0" smtClean="0"/>
              <a:t>And the fourth R is Reciprocity.</a:t>
            </a:r>
            <a:endParaRPr lang="en-US" b="1" dirty="0"/>
          </a:p>
          <a:p>
            <a:pPr fontAlgn="base"/>
            <a:endParaRPr lang="en-US" b="1" i="1" dirty="0" smtClean="0"/>
          </a:p>
          <a:p>
            <a:pPr fontAlgn="base"/>
            <a:r>
              <a:rPr lang="en-US" b="1" i="1" dirty="0" smtClean="0"/>
              <a:t>Reciprocity</a:t>
            </a:r>
            <a:r>
              <a:rPr lang="en-US" dirty="0"/>
              <a:t> – We listen to and learn from the knowledge, stories and experiences of others, while also offering our own (give and take). In doing so, we cultivate mutually respectful relationships from which we all benefit.</a:t>
            </a:r>
          </a:p>
          <a:p>
            <a:endParaRPr lang="en-US" dirty="0" smtClean="0"/>
          </a:p>
          <a:p>
            <a:r>
              <a:rPr lang="en-US" dirty="0" smtClean="0"/>
              <a:t>Once again, inspired by the works of Indigenous scholars, I ask you to remember these when we gather for reflection after each section.</a:t>
            </a:r>
          </a:p>
          <a:p>
            <a:endParaRPr lang="en-US" dirty="0"/>
          </a:p>
          <a:p>
            <a:r>
              <a:rPr lang="en-US" dirty="0" smtClean="0"/>
              <a:t>Additionally, I would like you to, now, give some thought to anything else that you might want to add to these as guidelines for engagement. </a:t>
            </a:r>
          </a:p>
          <a:p>
            <a:endParaRPr lang="en-US" dirty="0" smtClean="0"/>
          </a:p>
          <a:p>
            <a:r>
              <a:rPr lang="en-US" dirty="0" smtClean="0"/>
              <a:t>(More details on next slide)</a:t>
            </a:r>
            <a:endParaRPr lang="en-US" dirty="0"/>
          </a:p>
        </p:txBody>
      </p:sp>
      <p:sp>
        <p:nvSpPr>
          <p:cNvPr id="4" name="Slide Number Placeholder 3"/>
          <p:cNvSpPr>
            <a:spLocks noGrp="1"/>
          </p:cNvSpPr>
          <p:nvPr>
            <p:ph type="sldNum" sz="quarter" idx="10"/>
          </p:nvPr>
        </p:nvSpPr>
        <p:spPr/>
        <p:txBody>
          <a:bodyPr/>
          <a:lstStyle/>
          <a:p>
            <a:fld id="{F438FB48-1A57-4FB4-B96B-D2DFE78F23B9}" type="slidenum">
              <a:rPr lang="en-US" smtClean="0"/>
              <a:t>9</a:t>
            </a:fld>
            <a:endParaRPr lang="en-US" dirty="0"/>
          </a:p>
        </p:txBody>
      </p:sp>
      <p:sp>
        <p:nvSpPr>
          <p:cNvPr id="5" name="TextBox 4"/>
          <p:cNvSpPr txBox="1"/>
          <p:nvPr/>
        </p:nvSpPr>
        <p:spPr>
          <a:xfrm>
            <a:off x="220717" y="3605048"/>
            <a:ext cx="2049517" cy="3323987"/>
          </a:xfrm>
          <a:prstGeom prst="rect">
            <a:avLst/>
          </a:prstGeom>
          <a:noFill/>
        </p:spPr>
        <p:txBody>
          <a:bodyPr wrap="square" rtlCol="0">
            <a:spAutoFit/>
          </a:bodyPr>
          <a:lstStyle/>
          <a:p>
            <a:r>
              <a:rPr lang="en-US" sz="1200" dirty="0" smtClean="0"/>
              <a:t>Review the 4Rs &amp; invite the group to build on this. </a:t>
            </a:r>
          </a:p>
          <a:p>
            <a:r>
              <a:rPr lang="en-US" sz="1200" dirty="0" smtClean="0"/>
              <a:t> </a:t>
            </a:r>
          </a:p>
          <a:p>
            <a:r>
              <a:rPr lang="en-US" sz="1200" b="1" dirty="0" smtClean="0"/>
              <a:t>Ask: </a:t>
            </a:r>
            <a:r>
              <a:rPr lang="en-US" sz="1200" dirty="0" smtClean="0"/>
              <a:t>What do we need from each other so that we are contributing to a supportive space for learning, growth and change?</a:t>
            </a:r>
          </a:p>
          <a:p>
            <a:endParaRPr lang="en-US" sz="1200" dirty="0" smtClean="0"/>
          </a:p>
          <a:p>
            <a:r>
              <a:rPr lang="en-US" sz="1200" dirty="0" smtClean="0"/>
              <a:t>Invite participants to share (e.g. raise there hand, put into chat)</a:t>
            </a:r>
            <a:endParaRPr lang="en-US" sz="1200" dirty="0"/>
          </a:p>
          <a:p>
            <a:r>
              <a:rPr lang="en-US" sz="1200" dirty="0" smtClean="0"/>
              <a:t> </a:t>
            </a:r>
          </a:p>
          <a:p>
            <a:r>
              <a:rPr lang="en-US" sz="1200" dirty="0" smtClean="0"/>
              <a:t>Record these and refer back to these at the start of each gathering.</a:t>
            </a:r>
          </a:p>
          <a:p>
            <a:endParaRPr lang="en-US" dirty="0"/>
          </a:p>
        </p:txBody>
      </p:sp>
    </p:spTree>
    <p:extLst>
      <p:ext uri="{BB962C8B-B14F-4D97-AF65-F5344CB8AC3E}">
        <p14:creationId xmlns:p14="http://schemas.microsoft.com/office/powerpoint/2010/main" val="285999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D7A43A-075F-471D-9F4D-0BA3D1D2333D}"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135933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D7A43A-075F-471D-9F4D-0BA3D1D2333D}"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108731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D7A43A-075F-471D-9F4D-0BA3D1D2333D}"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92572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D7A43A-075F-471D-9F4D-0BA3D1D2333D}"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338399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D7A43A-075F-471D-9F4D-0BA3D1D2333D}"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417041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D7A43A-075F-471D-9F4D-0BA3D1D2333D}"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244796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D7A43A-075F-471D-9F4D-0BA3D1D2333D}" type="datetimeFigureOut">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166880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D7A43A-075F-471D-9F4D-0BA3D1D2333D}" type="datetimeFigureOut">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366773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7A43A-075F-471D-9F4D-0BA3D1D2333D}" type="datetimeFigureOut">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3995782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D7A43A-075F-471D-9F4D-0BA3D1D2333D}"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230686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D7A43A-075F-471D-9F4D-0BA3D1D2333D}"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3D938-88C6-4F85-BD59-655A2825A39A}" type="slidenum">
              <a:rPr lang="en-US" smtClean="0"/>
              <a:t>‹#›</a:t>
            </a:fld>
            <a:endParaRPr lang="en-US"/>
          </a:p>
        </p:txBody>
      </p:sp>
    </p:spTree>
    <p:extLst>
      <p:ext uri="{BB962C8B-B14F-4D97-AF65-F5344CB8AC3E}">
        <p14:creationId xmlns:p14="http://schemas.microsoft.com/office/powerpoint/2010/main" val="108491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7A43A-075F-471D-9F4D-0BA3D1D2333D}" type="datetimeFigureOut">
              <a:rPr lang="en-US" smtClean="0"/>
              <a:t>10/25/2021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3D938-88C6-4F85-BD59-655A2825A39A}" type="slidenum">
              <a:rPr lang="en-US" smtClean="0"/>
              <a:t>‹#›</a:t>
            </a:fld>
            <a:endParaRPr lang="en-US"/>
          </a:p>
        </p:txBody>
      </p:sp>
    </p:spTree>
    <p:extLst>
      <p:ext uri="{BB962C8B-B14F-4D97-AF65-F5344CB8AC3E}">
        <p14:creationId xmlns:p14="http://schemas.microsoft.com/office/powerpoint/2010/main" val="2358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ravenspeaks.ca/wp-content/uploads/2012/04/Sharing_Circle_Instructions_SECONDARY.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5305796" y="0"/>
            <a:ext cx="6886204" cy="5129348"/>
          </a:xfrm>
          <a:prstGeom prst="rect">
            <a:avLst/>
          </a:prstGeom>
          <a:solidFill>
            <a:schemeClr val="bg1">
              <a:lumMod val="95000"/>
            </a:schemeClr>
          </a:solidFill>
        </p:spPr>
        <p:txBody>
          <a:bodyPr wrap="square" rtlCol="0">
            <a:spAutoFit/>
          </a:bodyPr>
          <a:lstStyle/>
          <a:p>
            <a:endParaRPr lang="en-US" dirty="0"/>
          </a:p>
        </p:txBody>
      </p:sp>
      <p:sp>
        <p:nvSpPr>
          <p:cNvPr id="2" name="Title 1"/>
          <p:cNvSpPr>
            <a:spLocks noGrp="1"/>
          </p:cNvSpPr>
          <p:nvPr>
            <p:ph type="ctrTitle"/>
          </p:nvPr>
        </p:nvSpPr>
        <p:spPr>
          <a:xfrm>
            <a:off x="5023239" y="783772"/>
            <a:ext cx="7451318" cy="5799909"/>
          </a:xfrm>
          <a:prstGeom prst="ellipse">
            <a:avLst/>
          </a:prstGeom>
          <a:solidFill>
            <a:schemeClr val="bg1"/>
          </a:solidFill>
        </p:spPr>
        <p:txBody>
          <a:bodyPr anchor="ctr">
            <a:normAutofit/>
          </a:bodyPr>
          <a:lstStyle/>
          <a:p>
            <a:pPr algn="r"/>
            <a:r>
              <a:rPr lang="en-US" sz="3600" dirty="0" smtClean="0"/>
              <a:t>Pulling Together, </a:t>
            </a:r>
            <a:br>
              <a:rPr lang="en-US" sz="3600" dirty="0" smtClean="0"/>
            </a:br>
            <a:r>
              <a:rPr lang="en-US" sz="3600" dirty="0" smtClean="0"/>
              <a:t>Learning Together</a:t>
            </a:r>
            <a:r>
              <a:rPr lang="en-US" sz="1200" dirty="0" smtClean="0"/>
              <a:t/>
            </a:r>
            <a:br>
              <a:rPr lang="en-US" sz="1200" dirty="0" smtClean="0"/>
            </a:br>
            <a:r>
              <a:rPr lang="en-US" sz="3600" dirty="0" smtClean="0"/>
              <a:t/>
            </a:r>
            <a:br>
              <a:rPr lang="en-US" sz="3600" dirty="0" smtClean="0"/>
            </a:br>
            <a:r>
              <a:rPr lang="en-US" sz="2700" dirty="0" smtClean="0"/>
              <a:t>Facilitated Self-Study &amp; Group Reflection</a:t>
            </a:r>
            <a:r>
              <a:rPr lang="en-US" sz="3600" dirty="0"/>
              <a:t/>
            </a:r>
            <a:br>
              <a:rPr lang="en-US" sz="3600" dirty="0"/>
            </a:b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05796" cy="6866324"/>
          </a:xfrm>
          <a:prstGeom prst="rect">
            <a:avLst/>
          </a:prstGeom>
        </p:spPr>
      </p:pic>
      <p:sp>
        <p:nvSpPr>
          <p:cNvPr id="5" name="TextBox 4"/>
          <p:cNvSpPr txBox="1"/>
          <p:nvPr/>
        </p:nvSpPr>
        <p:spPr>
          <a:xfrm>
            <a:off x="5305796" y="4834999"/>
            <a:ext cx="6886204" cy="2031325"/>
          </a:xfrm>
          <a:prstGeom prst="rect">
            <a:avLst/>
          </a:prstGeom>
          <a:solidFill>
            <a:schemeClr val="accent5">
              <a:lumMod val="50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00941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0"/>
            <a:ext cx="10515600" cy="1325563"/>
          </a:xfrm>
        </p:spPr>
        <p:txBody>
          <a:bodyPr/>
          <a:lstStyle/>
          <a:p>
            <a:r>
              <a:rPr lang="en-US" dirty="0" smtClean="0"/>
              <a:t>Guidelines for Engagement - The 4 </a:t>
            </a:r>
            <a:r>
              <a:rPr lang="en-US" dirty="0" err="1" smtClean="0"/>
              <a:t>Rs</a:t>
            </a:r>
            <a:endParaRPr lang="en-US" dirty="0"/>
          </a:p>
        </p:txBody>
      </p:sp>
      <p:sp>
        <p:nvSpPr>
          <p:cNvPr id="8" name="Oval 7"/>
          <p:cNvSpPr/>
          <p:nvPr/>
        </p:nvSpPr>
        <p:spPr>
          <a:xfrm>
            <a:off x="4672208" y="1049990"/>
            <a:ext cx="2567836" cy="26429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RESPECT</a:t>
            </a:r>
            <a:endParaRPr lang="en-US" dirty="0">
              <a:solidFill>
                <a:schemeClr val="tx1"/>
              </a:solidFill>
            </a:endParaRPr>
          </a:p>
        </p:txBody>
      </p:sp>
      <p:sp>
        <p:nvSpPr>
          <p:cNvPr id="5" name="Oval 4"/>
          <p:cNvSpPr/>
          <p:nvPr/>
        </p:nvSpPr>
        <p:spPr>
          <a:xfrm>
            <a:off x="6534346" y="2099980"/>
            <a:ext cx="2567836" cy="2642992"/>
          </a:xfrm>
          <a:prstGeom prst="ellipse">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RELEVANCE</a:t>
            </a:r>
            <a:endParaRPr lang="en-US" dirty="0">
              <a:solidFill>
                <a:schemeClr val="tx1"/>
              </a:solidFill>
            </a:endParaRPr>
          </a:p>
        </p:txBody>
      </p:sp>
      <p:sp>
        <p:nvSpPr>
          <p:cNvPr id="9" name="Oval 8"/>
          <p:cNvSpPr/>
          <p:nvPr/>
        </p:nvSpPr>
        <p:spPr>
          <a:xfrm>
            <a:off x="2896969" y="2305134"/>
            <a:ext cx="2567836" cy="2642992"/>
          </a:xfrm>
          <a:prstGeom prst="ellipse">
            <a:avLst/>
          </a:prstGeom>
          <a:solidFill>
            <a:schemeClr val="accent4">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RECIPROCITY</a:t>
            </a:r>
            <a:endParaRPr lang="en-US" dirty="0">
              <a:solidFill>
                <a:schemeClr val="tx1"/>
              </a:solidFill>
            </a:endParaRPr>
          </a:p>
        </p:txBody>
      </p:sp>
      <p:sp>
        <p:nvSpPr>
          <p:cNvPr id="7" name="Oval 6"/>
          <p:cNvSpPr/>
          <p:nvPr/>
        </p:nvSpPr>
        <p:spPr>
          <a:xfrm>
            <a:off x="4759107" y="3518391"/>
            <a:ext cx="2567836" cy="2642992"/>
          </a:xfrm>
          <a:prstGeom prst="ellipse">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RESPONSIBILITY</a:t>
            </a:r>
            <a:endParaRPr lang="en-US" dirty="0">
              <a:solidFill>
                <a:schemeClr val="tx1"/>
              </a:solidFill>
            </a:endParaRPr>
          </a:p>
        </p:txBody>
      </p:sp>
      <p:sp>
        <p:nvSpPr>
          <p:cNvPr id="3" name="Rectangle 2"/>
          <p:cNvSpPr/>
          <p:nvPr/>
        </p:nvSpPr>
        <p:spPr>
          <a:xfrm>
            <a:off x="8768219" y="4233190"/>
            <a:ext cx="3233149" cy="2308324"/>
          </a:xfrm>
          <a:prstGeom prst="rect">
            <a:avLst/>
          </a:prstGeom>
          <a:ln>
            <a:noFill/>
          </a:ln>
        </p:spPr>
        <p:txBody>
          <a:bodyPr wrap="square">
            <a:spAutoFit/>
          </a:bodyPr>
          <a:lstStyle/>
          <a:p>
            <a:r>
              <a:rPr lang="en-US" b="1" u="sng" dirty="0"/>
              <a:t>Individual Activity:</a:t>
            </a:r>
          </a:p>
          <a:p>
            <a:endParaRPr lang="en-US" dirty="0"/>
          </a:p>
          <a:p>
            <a:r>
              <a:rPr lang="en-US" dirty="0"/>
              <a:t>In addition to the 4Rs, is there anything else you might need from each other so that we are contributing to a supportive space for learning, growth, and change?</a:t>
            </a:r>
          </a:p>
        </p:txBody>
      </p:sp>
    </p:spTree>
    <p:extLst>
      <p:ext uri="{BB962C8B-B14F-4D97-AF65-F5344CB8AC3E}">
        <p14:creationId xmlns:p14="http://schemas.microsoft.com/office/powerpoint/2010/main" val="827172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Details for Section I: Intro to Indigenous Peoples</a:t>
            </a:r>
            <a:endParaRPr lang="en-US" sz="4000" dirty="0"/>
          </a:p>
        </p:txBody>
      </p:sp>
      <p:sp>
        <p:nvSpPr>
          <p:cNvPr id="4" name="Content Placeholder 2"/>
          <p:cNvSpPr txBox="1">
            <a:spLocks/>
          </p:cNvSpPr>
          <p:nvPr/>
        </p:nvSpPr>
        <p:spPr>
          <a:xfrm>
            <a:off x="5869858" y="5170488"/>
            <a:ext cx="5743937" cy="2989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548389448"/>
              </p:ext>
            </p:extLst>
          </p:nvPr>
        </p:nvGraphicFramePr>
        <p:xfrm>
          <a:off x="838200" y="2054481"/>
          <a:ext cx="10690186" cy="3931920"/>
        </p:xfrm>
        <a:graphic>
          <a:graphicData uri="http://schemas.openxmlformats.org/drawingml/2006/table">
            <a:tbl>
              <a:tblPr firstRow="1" bandRow="1">
                <a:tableStyleId>{5FD0F851-EC5A-4D38-B0AD-8093EC10F338}</a:tableStyleId>
              </a:tblPr>
              <a:tblGrid>
                <a:gridCol w="5345093">
                  <a:extLst>
                    <a:ext uri="{9D8B030D-6E8A-4147-A177-3AD203B41FA5}">
                      <a16:colId xmlns:a16="http://schemas.microsoft.com/office/drawing/2014/main" val="1588902143"/>
                    </a:ext>
                  </a:extLst>
                </a:gridCol>
                <a:gridCol w="5345093">
                  <a:extLst>
                    <a:ext uri="{9D8B030D-6E8A-4147-A177-3AD203B41FA5}">
                      <a16:colId xmlns:a16="http://schemas.microsoft.com/office/drawing/2014/main" val="3943626657"/>
                    </a:ext>
                  </a:extLst>
                </a:gridCol>
              </a:tblGrid>
              <a:tr h="370840">
                <a:tc>
                  <a:txBody>
                    <a:bodyPr/>
                    <a:lstStyle/>
                    <a:p>
                      <a:r>
                        <a:rPr lang="en-US" sz="2400" dirty="0" smtClean="0"/>
                        <a:t>Self-Study (approx. 1.5 hours)</a:t>
                      </a:r>
                      <a:endParaRPr lang="en-US" sz="2400" dirty="0"/>
                    </a:p>
                  </a:txBody>
                  <a:tcPr/>
                </a:tc>
                <a:tc>
                  <a:txBody>
                    <a:bodyPr/>
                    <a:lstStyle/>
                    <a:p>
                      <a:r>
                        <a:rPr lang="en-US" sz="2400" dirty="0" smtClean="0"/>
                        <a:t>Reflection Questions for Next Gathering</a:t>
                      </a:r>
                      <a:r>
                        <a:rPr lang="en-US" sz="2400" baseline="0" dirty="0" smtClean="0"/>
                        <a:t> Discussion</a:t>
                      </a:r>
                      <a:endParaRPr lang="en-US" sz="2400" dirty="0"/>
                    </a:p>
                  </a:txBody>
                  <a:tcPr/>
                </a:tc>
                <a:extLst>
                  <a:ext uri="{0D108BD9-81ED-4DB2-BD59-A6C34878D82A}">
                    <a16:rowId xmlns:a16="http://schemas.microsoft.com/office/drawing/2014/main" val="1850009203"/>
                  </a:ext>
                </a:extLst>
              </a:tr>
              <a:tr h="370840">
                <a:tc>
                  <a:txBody>
                    <a:bodyPr/>
                    <a:lstStyle/>
                    <a:p>
                      <a:pPr marL="342900" indent="-342900">
                        <a:buFont typeface="Arial" panose="020B0604020202020204" pitchFamily="34" charset="0"/>
                        <a:buChar char="•"/>
                      </a:pPr>
                      <a:r>
                        <a:rPr lang="en-US" sz="2000" dirty="0" smtClean="0"/>
                        <a:t>Read Preface, watch video &amp; complete activity</a:t>
                      </a:r>
                    </a:p>
                    <a:p>
                      <a:pPr marL="342900" indent="-342900">
                        <a:buFont typeface="Arial" panose="020B0604020202020204" pitchFamily="34" charset="0"/>
                        <a:buChar char="•"/>
                      </a:pPr>
                      <a:r>
                        <a:rPr lang="en-US" sz="2000" dirty="0" smtClean="0"/>
                        <a:t>Read Glossary of Terms</a:t>
                      </a:r>
                    </a:p>
                    <a:p>
                      <a:pPr marL="342900" indent="-342900">
                        <a:buFont typeface="Arial" panose="020B0604020202020204" pitchFamily="34" charset="0"/>
                        <a:buChar char="•"/>
                      </a:pPr>
                      <a:r>
                        <a:rPr lang="en-US" sz="2000" dirty="0" smtClean="0"/>
                        <a:t>Read Section I – Intro to Indigenous Peoples </a:t>
                      </a:r>
                    </a:p>
                    <a:p>
                      <a:pPr marL="800100" lvl="1" indent="-342900">
                        <a:buFont typeface="Arial" panose="020B0604020202020204" pitchFamily="34" charset="0"/>
                        <a:buChar char="•"/>
                      </a:pPr>
                      <a:r>
                        <a:rPr lang="en-US" sz="2000" dirty="0" smtClean="0"/>
                        <a:t>(</a:t>
                      </a:r>
                      <a:r>
                        <a:rPr lang="en-US" sz="2000" dirty="0" err="1" smtClean="0"/>
                        <a:t>pgs</a:t>
                      </a:r>
                      <a:r>
                        <a:rPr lang="en-US" sz="2000" dirty="0" smtClean="0"/>
                        <a:t> 1 – 9)</a:t>
                      </a:r>
                    </a:p>
                    <a:p>
                      <a:pPr marL="800100" lvl="1" indent="-342900">
                        <a:buFont typeface="Arial" panose="020B0604020202020204" pitchFamily="34" charset="0"/>
                        <a:buChar char="•"/>
                      </a:pPr>
                      <a:r>
                        <a:rPr lang="en-US" sz="2000" dirty="0" smtClean="0"/>
                        <a:t>Including links &amp; watch videos</a:t>
                      </a:r>
                    </a:p>
                    <a:p>
                      <a:pPr marL="342900" indent="-342900">
                        <a:buFont typeface="Arial" panose="020B0604020202020204" pitchFamily="34" charset="0"/>
                        <a:buChar char="•"/>
                      </a:pPr>
                      <a:r>
                        <a:rPr lang="en-US" sz="2000" dirty="0" smtClean="0"/>
                        <a:t>Complete Intro: Locate Yourself Activity </a:t>
                      </a:r>
                    </a:p>
                    <a:p>
                      <a:pPr marL="800100" lvl="1" indent="-342900">
                        <a:buFont typeface="Arial" panose="020B0604020202020204" pitchFamily="34" charset="0"/>
                        <a:buChar char="•"/>
                      </a:pPr>
                      <a:r>
                        <a:rPr lang="en-US" sz="2000" dirty="0" smtClean="0"/>
                        <a:t>(</a:t>
                      </a:r>
                      <a:r>
                        <a:rPr lang="en-US" sz="2000" dirty="0" err="1" smtClean="0"/>
                        <a:t>pg</a:t>
                      </a:r>
                      <a:r>
                        <a:rPr lang="en-US" sz="2000" dirty="0" smtClean="0"/>
                        <a:t> 1)</a:t>
                      </a:r>
                    </a:p>
                    <a:p>
                      <a:pPr marL="342900" indent="-342900">
                        <a:buFont typeface="Arial" panose="020B0604020202020204" pitchFamily="34" charset="0"/>
                        <a:buChar char="•"/>
                      </a:pPr>
                      <a:r>
                        <a:rPr lang="en-US" sz="2000" dirty="0" smtClean="0"/>
                        <a:t>Complete Knowledge Check</a:t>
                      </a:r>
                    </a:p>
                    <a:p>
                      <a:pPr marL="800100" lvl="1" indent="-342900">
                        <a:buFont typeface="Arial" panose="020B0604020202020204" pitchFamily="34" charset="0"/>
                        <a:buChar char="•"/>
                      </a:pPr>
                      <a:r>
                        <a:rPr lang="en-US" sz="2000" dirty="0" smtClean="0"/>
                        <a:t>(appears at end of section)</a:t>
                      </a:r>
                    </a:p>
                    <a:p>
                      <a:endParaRPr lang="en-US" dirty="0"/>
                    </a:p>
                  </a:txBody>
                  <a:tcPr/>
                </a:tc>
                <a:tc>
                  <a:txBody>
                    <a:bodyPr/>
                    <a:lstStyle/>
                    <a:p>
                      <a:pPr marL="342900" indent="-342900">
                        <a:buFont typeface="+mj-lt"/>
                        <a:buAutoNum type="arabicPeriod"/>
                      </a:pPr>
                      <a:r>
                        <a:rPr lang="en-US" sz="2000" dirty="0" smtClean="0"/>
                        <a:t>Share</a:t>
                      </a:r>
                      <a:r>
                        <a:rPr lang="en-US" sz="2000" baseline="0" dirty="0" smtClean="0"/>
                        <a:t> </a:t>
                      </a:r>
                      <a:r>
                        <a:rPr lang="en-US" sz="2000" dirty="0" smtClean="0"/>
                        <a:t>one particular aspect within the first section (e.g. topic, video, activity) that really resonated with you and why?</a:t>
                      </a:r>
                    </a:p>
                    <a:p>
                      <a:pPr marL="342900" indent="-342900">
                        <a:buFont typeface="+mj-lt"/>
                        <a:buAutoNum type="arabicPeriod"/>
                      </a:pPr>
                      <a:endParaRPr lang="en-US" sz="2000" dirty="0" smtClean="0"/>
                    </a:p>
                    <a:p>
                      <a:pPr marL="342900" indent="-342900">
                        <a:buFont typeface="+mj-lt"/>
                        <a:buAutoNum type="arabicPeriod"/>
                      </a:pPr>
                      <a:r>
                        <a:rPr lang="en-US" sz="2000" dirty="0" smtClean="0"/>
                        <a:t>What is one new thing you learned (or unlearned) and how might you carry that learning forward in your own context (e.g. professionally, personally)</a:t>
                      </a:r>
                    </a:p>
                    <a:p>
                      <a:endParaRPr lang="en-US" dirty="0"/>
                    </a:p>
                  </a:txBody>
                  <a:tcPr/>
                </a:tc>
                <a:extLst>
                  <a:ext uri="{0D108BD9-81ED-4DB2-BD59-A6C34878D82A}">
                    <a16:rowId xmlns:a16="http://schemas.microsoft.com/office/drawing/2014/main" val="2078685365"/>
                  </a:ext>
                </a:extLst>
              </a:tr>
            </a:tbl>
          </a:graphicData>
        </a:graphic>
      </p:graphicFrame>
    </p:spTree>
    <p:extLst>
      <p:ext uri="{BB962C8B-B14F-4D97-AF65-F5344CB8AC3E}">
        <p14:creationId xmlns:p14="http://schemas.microsoft.com/office/powerpoint/2010/main" val="2247619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68" y="251807"/>
            <a:ext cx="10515600" cy="1325563"/>
          </a:xfrm>
        </p:spPr>
        <p:txBody>
          <a:bodyPr>
            <a:normAutofit/>
          </a:bodyPr>
          <a:lstStyle/>
          <a:p>
            <a:r>
              <a:rPr lang="en-US" dirty="0" smtClean="0"/>
              <a:t>Welcome back!</a:t>
            </a:r>
            <a:endParaRPr lang="en-US" dirty="0"/>
          </a:p>
        </p:txBody>
      </p:sp>
      <p:pic>
        <p:nvPicPr>
          <p:cNvPr id="8" name="Picture 7"/>
          <p:cNvPicPr>
            <a:picLocks noChangeAspect="1"/>
          </p:cNvPicPr>
          <p:nvPr/>
        </p:nvPicPr>
        <p:blipFill>
          <a:blip r:embed="rId3"/>
          <a:stretch>
            <a:fillRect/>
          </a:stretch>
        </p:blipFill>
        <p:spPr>
          <a:xfrm>
            <a:off x="3117170" y="1252607"/>
            <a:ext cx="5602042" cy="5229715"/>
          </a:xfrm>
          <a:prstGeom prst="ellipse">
            <a:avLst/>
          </a:prstGeom>
          <a:ln>
            <a:noFill/>
          </a:ln>
          <a:effectLst>
            <a:softEdge rad="112500"/>
          </a:effectLst>
        </p:spPr>
      </p:pic>
      <p:sp>
        <p:nvSpPr>
          <p:cNvPr id="4" name="Rounded Rectangle 3"/>
          <p:cNvSpPr/>
          <p:nvPr/>
        </p:nvSpPr>
        <p:spPr>
          <a:xfrm>
            <a:off x="6552843" y="2850950"/>
            <a:ext cx="4660490" cy="1736646"/>
          </a:xfrm>
          <a:prstGeom prst="roundRect">
            <a:avLst/>
          </a:prstGeom>
          <a:solidFill>
            <a:schemeClr val="bg1"/>
          </a:solidFill>
        </p:spPr>
        <p:txBody>
          <a:bodyPr wrap="square">
            <a:spAutoFit/>
          </a:bodyPr>
          <a:lstStyle/>
          <a:p>
            <a:r>
              <a:rPr lang="en-US" sz="3200" dirty="0" smtClean="0"/>
              <a:t>Section I: Learning Circle</a:t>
            </a:r>
          </a:p>
          <a:p>
            <a:r>
              <a:rPr lang="en-US" sz="3200" dirty="0" smtClean="0"/>
              <a:t>Reflecting &amp; Discussing Together</a:t>
            </a:r>
            <a:endParaRPr lang="en-US" sz="3200" dirty="0"/>
          </a:p>
        </p:txBody>
      </p:sp>
    </p:spTree>
    <p:extLst>
      <p:ext uri="{BB962C8B-B14F-4D97-AF65-F5344CB8AC3E}">
        <p14:creationId xmlns:p14="http://schemas.microsoft.com/office/powerpoint/2010/main" val="2894733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68" y="251807"/>
            <a:ext cx="10515600" cy="1325563"/>
          </a:xfrm>
        </p:spPr>
        <p:txBody>
          <a:bodyPr>
            <a:normAutofit/>
          </a:bodyPr>
          <a:lstStyle/>
          <a:p>
            <a:r>
              <a:rPr lang="en-US" sz="4000" dirty="0" smtClean="0"/>
              <a:t>Section I: Learning Circle </a:t>
            </a:r>
            <a:endParaRPr lang="en-US" sz="4000" dirty="0"/>
          </a:p>
        </p:txBody>
      </p:sp>
      <p:pic>
        <p:nvPicPr>
          <p:cNvPr id="8" name="Picture 7"/>
          <p:cNvPicPr>
            <a:picLocks noChangeAspect="1"/>
          </p:cNvPicPr>
          <p:nvPr/>
        </p:nvPicPr>
        <p:blipFill>
          <a:blip r:embed="rId3"/>
          <a:stretch>
            <a:fillRect/>
          </a:stretch>
        </p:blipFill>
        <p:spPr>
          <a:xfrm>
            <a:off x="3117170" y="1252607"/>
            <a:ext cx="5602042" cy="5229715"/>
          </a:xfrm>
          <a:prstGeom prst="ellipse">
            <a:avLst/>
          </a:prstGeom>
          <a:ln>
            <a:noFill/>
          </a:ln>
          <a:effectLst>
            <a:softEdge rad="112500"/>
          </a:effectLst>
        </p:spPr>
      </p:pic>
      <p:sp>
        <p:nvSpPr>
          <p:cNvPr id="6" name="Rounded Rectangle 5"/>
          <p:cNvSpPr/>
          <p:nvPr/>
        </p:nvSpPr>
        <p:spPr>
          <a:xfrm>
            <a:off x="6577895" y="2349909"/>
            <a:ext cx="4660490" cy="3507343"/>
          </a:xfrm>
          <a:prstGeom prst="roundRect">
            <a:avLst/>
          </a:prstGeom>
          <a:solidFill>
            <a:schemeClr val="bg1"/>
          </a:solidFill>
        </p:spPr>
        <p:txBody>
          <a:bodyPr wrap="square">
            <a:spAutoFit/>
          </a:bodyPr>
          <a:lstStyle/>
          <a:p>
            <a:pPr marL="342900" indent="-342900">
              <a:buFont typeface="+mj-lt"/>
              <a:buAutoNum type="arabicPeriod"/>
            </a:pPr>
            <a:r>
              <a:rPr lang="en-US" sz="2000" dirty="0" smtClean="0"/>
              <a:t>Share one </a:t>
            </a:r>
            <a:r>
              <a:rPr lang="en-US" sz="2000" dirty="0"/>
              <a:t>particular aspect within the first section (e.g. topic, video, activity) that really resonated with you and why?</a:t>
            </a:r>
          </a:p>
          <a:p>
            <a:pPr marL="342900" indent="-342900">
              <a:buFont typeface="+mj-lt"/>
              <a:buAutoNum type="arabicPeriod"/>
            </a:pPr>
            <a:endParaRPr lang="en-US" sz="2000" dirty="0"/>
          </a:p>
          <a:p>
            <a:pPr marL="342900" indent="-342900">
              <a:buFont typeface="+mj-lt"/>
              <a:buAutoNum type="arabicPeriod"/>
            </a:pPr>
            <a:r>
              <a:rPr lang="en-US" sz="2000" dirty="0"/>
              <a:t>What is one new thing you learned (or unlearned) and how might you carry that learning forward in your own context (e.g. professionally, personally</a:t>
            </a:r>
            <a:r>
              <a:rPr lang="en-US" sz="2000" dirty="0" smtClean="0"/>
              <a:t>)?</a:t>
            </a:r>
            <a:endParaRPr lang="en-US" sz="2000" dirty="0"/>
          </a:p>
        </p:txBody>
      </p:sp>
    </p:spTree>
    <p:extLst>
      <p:ext uri="{BB962C8B-B14F-4D97-AF65-F5344CB8AC3E}">
        <p14:creationId xmlns:p14="http://schemas.microsoft.com/office/powerpoint/2010/main" val="708410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06" y="0"/>
            <a:ext cx="10515600" cy="1325563"/>
          </a:xfrm>
        </p:spPr>
        <p:txBody>
          <a:bodyPr>
            <a:normAutofit/>
          </a:bodyPr>
          <a:lstStyle/>
          <a:p>
            <a:r>
              <a:rPr lang="en-US" dirty="0" smtClean="0"/>
              <a:t>Details for Section II: Colonization</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3562313752"/>
              </p:ext>
            </p:extLst>
          </p:nvPr>
        </p:nvGraphicFramePr>
        <p:xfrm>
          <a:off x="682906" y="1216885"/>
          <a:ext cx="11065398" cy="5552440"/>
        </p:xfrm>
        <a:graphic>
          <a:graphicData uri="http://schemas.openxmlformats.org/drawingml/2006/table">
            <a:tbl>
              <a:tblPr firstRow="1" bandRow="1">
                <a:tableStyleId>{5FD0F851-EC5A-4D38-B0AD-8093EC10F338}</a:tableStyleId>
              </a:tblPr>
              <a:tblGrid>
                <a:gridCol w="5038984">
                  <a:extLst>
                    <a:ext uri="{9D8B030D-6E8A-4147-A177-3AD203B41FA5}">
                      <a16:colId xmlns:a16="http://schemas.microsoft.com/office/drawing/2014/main" val="1588902143"/>
                    </a:ext>
                  </a:extLst>
                </a:gridCol>
                <a:gridCol w="6026414">
                  <a:extLst>
                    <a:ext uri="{9D8B030D-6E8A-4147-A177-3AD203B41FA5}">
                      <a16:colId xmlns:a16="http://schemas.microsoft.com/office/drawing/2014/main" val="3943626657"/>
                    </a:ext>
                  </a:extLst>
                </a:gridCol>
              </a:tblGrid>
              <a:tr h="370840">
                <a:tc>
                  <a:txBody>
                    <a:bodyPr/>
                    <a:lstStyle/>
                    <a:p>
                      <a:r>
                        <a:rPr lang="en-US" sz="2400" dirty="0" smtClean="0"/>
                        <a:t>Self-Study (approx. 3 hours)</a:t>
                      </a:r>
                      <a:endParaRPr lang="en-US" sz="2400" dirty="0"/>
                    </a:p>
                  </a:txBody>
                  <a:tcPr/>
                </a:tc>
                <a:tc>
                  <a:txBody>
                    <a:bodyPr/>
                    <a:lstStyle/>
                    <a:p>
                      <a:r>
                        <a:rPr lang="en-US" sz="2400" dirty="0" smtClean="0"/>
                        <a:t>Reflection Questions for Next Gathering</a:t>
                      </a:r>
                      <a:r>
                        <a:rPr lang="en-US" sz="2400" baseline="0" dirty="0" smtClean="0"/>
                        <a:t> Discussion</a:t>
                      </a:r>
                      <a:endParaRPr lang="en-US" sz="2400" dirty="0"/>
                    </a:p>
                  </a:txBody>
                  <a:tcPr/>
                </a:tc>
                <a:extLst>
                  <a:ext uri="{0D108BD9-81ED-4DB2-BD59-A6C34878D82A}">
                    <a16:rowId xmlns:a16="http://schemas.microsoft.com/office/drawing/2014/main" val="1850009203"/>
                  </a:ext>
                </a:extLst>
              </a:tr>
              <a:tr h="370840">
                <a:tc>
                  <a:txBody>
                    <a:bodyPr/>
                    <a:lstStyle/>
                    <a:p>
                      <a:pPr marL="342900" indent="-342900">
                        <a:buFont typeface="Arial" panose="020B0604020202020204" pitchFamily="34" charset="0"/>
                        <a:buChar char="•"/>
                      </a:pPr>
                      <a:r>
                        <a:rPr lang="en-US" sz="2000" dirty="0" smtClean="0"/>
                        <a:t>Read Section II – Colonization</a:t>
                      </a:r>
                      <a:r>
                        <a:rPr lang="en-US" sz="2000" baseline="0" dirty="0" smtClean="0"/>
                        <a:t> </a:t>
                      </a:r>
                    </a:p>
                    <a:p>
                      <a:pPr marL="800100" lvl="1" indent="-342900">
                        <a:buFont typeface="Arial" panose="020B0604020202020204" pitchFamily="34" charset="0"/>
                        <a:buChar char="•"/>
                      </a:pPr>
                      <a:r>
                        <a:rPr lang="en-US" sz="2000" baseline="0" dirty="0" smtClean="0"/>
                        <a:t>(</a:t>
                      </a:r>
                      <a:r>
                        <a:rPr lang="en-US" sz="2000" baseline="0" dirty="0" err="1" smtClean="0"/>
                        <a:t>pgs</a:t>
                      </a:r>
                      <a:r>
                        <a:rPr lang="en-US" sz="2000" baseline="0" dirty="0" smtClean="0"/>
                        <a:t> 10 – 22)</a:t>
                      </a:r>
                    </a:p>
                    <a:p>
                      <a:pPr marL="800100" lvl="1" indent="-342900">
                        <a:buFont typeface="Arial" panose="020B0604020202020204" pitchFamily="34" charset="0"/>
                        <a:buChar char="•"/>
                      </a:pPr>
                      <a:r>
                        <a:rPr lang="en-US" sz="2000" baseline="0" dirty="0" smtClean="0"/>
                        <a:t>Including links and watch videos</a:t>
                      </a:r>
                    </a:p>
                    <a:p>
                      <a:pPr marL="342900" lvl="0" indent="-342900">
                        <a:buFont typeface="Arial" panose="020B0604020202020204" pitchFamily="34" charset="0"/>
                        <a:buChar char="•"/>
                      </a:pPr>
                      <a:r>
                        <a:rPr lang="en-US" sz="2000" baseline="0" dirty="0" smtClean="0"/>
                        <a:t>Complete Intro Activity: Locate Yourself</a:t>
                      </a:r>
                    </a:p>
                    <a:p>
                      <a:pPr marL="342900" lvl="0" indent="-342900">
                        <a:buFont typeface="Arial" panose="020B0604020202020204" pitchFamily="34" charset="0"/>
                        <a:buChar char="•"/>
                      </a:pPr>
                      <a:r>
                        <a:rPr lang="en-US" sz="2000" baseline="0" dirty="0" smtClean="0"/>
                        <a:t>Complete Knowledge Check</a:t>
                      </a:r>
                      <a:endParaRPr lang="en-US" sz="2000" dirty="0" smtClean="0"/>
                    </a:p>
                    <a:p>
                      <a:endParaRPr lang="en-US"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kern="1200" dirty="0" smtClean="0">
                          <a:solidFill>
                            <a:schemeClr val="tx1"/>
                          </a:solidFill>
                          <a:effectLst/>
                          <a:latin typeface="+mn-lt"/>
                          <a:ea typeface="+mn-ea"/>
                          <a:cs typeface="+mn-cs"/>
                        </a:rPr>
                        <a:t>a.</a:t>
                      </a:r>
                      <a:r>
                        <a:rPr lang="en-US" sz="2000" kern="1200" baseline="0" dirty="0" smtClean="0">
                          <a:solidFill>
                            <a:schemeClr val="tx1"/>
                          </a:solidFill>
                          <a:effectLst/>
                          <a:latin typeface="+mn-lt"/>
                          <a:ea typeface="+mn-ea"/>
                          <a:cs typeface="+mn-cs"/>
                        </a:rPr>
                        <a:t> </a:t>
                      </a:r>
                      <a:r>
                        <a:rPr lang="en-US" sz="2000" kern="1200" dirty="0" smtClean="0">
                          <a:solidFill>
                            <a:schemeClr val="tx1"/>
                          </a:solidFill>
                          <a:effectLst/>
                          <a:latin typeface="+mn-lt"/>
                          <a:ea typeface="+mn-ea"/>
                          <a:cs typeface="+mn-cs"/>
                        </a:rPr>
                        <a:t>What </a:t>
                      </a:r>
                      <a:r>
                        <a:rPr lang="en-US" sz="2000" kern="1200" dirty="0" smtClean="0">
                          <a:solidFill>
                            <a:schemeClr val="tx1"/>
                          </a:solidFill>
                          <a:effectLst/>
                          <a:latin typeface="+mn-lt"/>
                          <a:ea typeface="+mn-ea"/>
                          <a:cs typeface="+mn-cs"/>
                        </a:rPr>
                        <a:t>are some of the ways we see our colonial history reflected in our own institutional systems, in day-to-day interactions with colleagues, students and the </a:t>
                      </a:r>
                      <a:r>
                        <a:rPr lang="en-US" sz="2000" kern="1200" dirty="0" smtClean="0">
                          <a:solidFill>
                            <a:schemeClr val="tx1"/>
                          </a:solidFill>
                          <a:effectLst/>
                          <a:latin typeface="+mn-lt"/>
                          <a:ea typeface="+mn-ea"/>
                          <a:cs typeface="+mn-cs"/>
                        </a:rPr>
                        <a:t>community?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kern="1200" dirty="0" smtClean="0">
                          <a:solidFill>
                            <a:schemeClr val="tx1"/>
                          </a:solidFill>
                          <a:effectLst/>
                          <a:latin typeface="+mn-lt"/>
                          <a:ea typeface="+mn-ea"/>
                          <a:cs typeface="+mn-cs"/>
                        </a:rPr>
                        <a:t>      b. What </a:t>
                      </a:r>
                      <a:r>
                        <a:rPr lang="en-US" sz="2000" kern="1200" dirty="0" smtClean="0">
                          <a:solidFill>
                            <a:schemeClr val="tx1"/>
                          </a:solidFill>
                          <a:effectLst/>
                          <a:latin typeface="+mn-lt"/>
                          <a:ea typeface="+mn-ea"/>
                          <a:cs typeface="+mn-cs"/>
                        </a:rPr>
                        <a:t>are the broader impacts of this, particularly </a:t>
                      </a:r>
                      <a:r>
                        <a:rPr lang="en-US" sz="2000" kern="1200" dirty="0" smtClean="0">
                          <a:solidFill>
                            <a:schemeClr val="tx1"/>
                          </a:solidFill>
                          <a:effectLst/>
                          <a:latin typeface="+mn-lt"/>
                          <a:ea typeface="+mn-ea"/>
                          <a:cs typeface="+mn-cs"/>
                        </a:rPr>
                        <a:t/>
                      </a:r>
                      <a:br>
                        <a:rPr lang="en-US" sz="2000" kern="1200" dirty="0" smtClean="0">
                          <a:solidFill>
                            <a:schemeClr val="tx1"/>
                          </a:solidFill>
                          <a:effectLst/>
                          <a:latin typeface="+mn-lt"/>
                          <a:ea typeface="+mn-ea"/>
                          <a:cs typeface="+mn-cs"/>
                        </a:rPr>
                      </a:br>
                      <a:r>
                        <a:rPr lang="en-US" sz="2000" kern="1200" dirty="0" smtClean="0">
                          <a:solidFill>
                            <a:schemeClr val="tx1"/>
                          </a:solidFill>
                          <a:effectLst/>
                          <a:latin typeface="+mn-lt"/>
                          <a:ea typeface="+mn-ea"/>
                          <a:cs typeface="+mn-cs"/>
                        </a:rPr>
                        <a:t>      for </a:t>
                      </a:r>
                      <a:r>
                        <a:rPr lang="en-US" sz="2000" kern="1200" dirty="0" smtClean="0">
                          <a:solidFill>
                            <a:schemeClr val="tx1"/>
                          </a:solidFill>
                          <a:effectLst/>
                          <a:latin typeface="+mn-lt"/>
                          <a:ea typeface="+mn-ea"/>
                          <a:cs typeface="+mn-cs"/>
                        </a:rPr>
                        <a:t>Indigenous members of the campus community?</a:t>
                      </a:r>
                    </a:p>
                    <a:p>
                      <a:pPr marL="342900" indent="-342900">
                        <a:buFont typeface="+mj-lt"/>
                        <a:buAutoNum type="arabicPeriod"/>
                      </a:pPr>
                      <a:endParaRPr lang="en-US" sz="2000" dirty="0" smtClean="0"/>
                    </a:p>
                    <a:p>
                      <a:pPr marL="0" indent="0">
                        <a:buFont typeface="+mj-lt"/>
                        <a:buNone/>
                      </a:pPr>
                      <a:r>
                        <a:rPr lang="en-US" sz="2000" dirty="0" smtClean="0"/>
                        <a:t>2.</a:t>
                      </a:r>
                      <a:r>
                        <a:rPr lang="en-US" sz="2000" baseline="0" dirty="0" smtClean="0"/>
                        <a:t>   </a:t>
                      </a:r>
                      <a:r>
                        <a:rPr lang="en-US" sz="2000" dirty="0" smtClean="0"/>
                        <a:t>Share </a:t>
                      </a:r>
                      <a:r>
                        <a:rPr lang="en-US" sz="2000" dirty="0" smtClean="0"/>
                        <a:t>one particular aspect within the first section </a:t>
                      </a:r>
                      <a:r>
                        <a:rPr lang="en-US" sz="2000" dirty="0" smtClean="0"/>
                        <a:t/>
                      </a:r>
                      <a:br>
                        <a:rPr lang="en-US" sz="2000" dirty="0" smtClean="0"/>
                      </a:br>
                      <a:r>
                        <a:rPr lang="en-US" sz="2000" dirty="0" smtClean="0"/>
                        <a:t>      (</a:t>
                      </a:r>
                      <a:r>
                        <a:rPr lang="en-US" sz="2000" dirty="0" smtClean="0"/>
                        <a:t>e.g. topic, video, activity) that really resonated with </a:t>
                      </a:r>
                      <a:r>
                        <a:rPr lang="en-US" sz="2000" dirty="0" smtClean="0"/>
                        <a:t/>
                      </a:r>
                      <a:br>
                        <a:rPr lang="en-US" sz="2000" dirty="0" smtClean="0"/>
                      </a:br>
                      <a:r>
                        <a:rPr lang="en-US" sz="2000" dirty="0" smtClean="0"/>
                        <a:t>      you </a:t>
                      </a:r>
                      <a:r>
                        <a:rPr lang="en-US" sz="2000" dirty="0" smtClean="0"/>
                        <a:t>and why?</a:t>
                      </a:r>
                    </a:p>
                    <a:p>
                      <a:pPr marL="342900" indent="-342900">
                        <a:buFont typeface="+mj-lt"/>
                        <a:buAutoNum type="arabicPeriod"/>
                      </a:pPr>
                      <a:endParaRPr lang="en-US" sz="2000" dirty="0" smtClean="0"/>
                    </a:p>
                    <a:p>
                      <a:pPr marL="0" indent="0">
                        <a:buFont typeface="+mj-lt"/>
                        <a:buNone/>
                      </a:pPr>
                      <a:r>
                        <a:rPr lang="en-US" sz="2000" dirty="0" smtClean="0"/>
                        <a:t>3.   What </a:t>
                      </a:r>
                      <a:r>
                        <a:rPr lang="en-US" sz="2000" dirty="0" smtClean="0"/>
                        <a:t>is one new thing you learned (or unlearned) </a:t>
                      </a:r>
                      <a:r>
                        <a:rPr lang="en-US" sz="2000" dirty="0" smtClean="0"/>
                        <a:t/>
                      </a:r>
                      <a:br>
                        <a:rPr lang="en-US" sz="2000" dirty="0" smtClean="0"/>
                      </a:br>
                      <a:r>
                        <a:rPr lang="en-US" sz="2000" dirty="0" smtClean="0"/>
                        <a:t>      and </a:t>
                      </a:r>
                      <a:r>
                        <a:rPr lang="en-US" sz="2000" dirty="0" smtClean="0"/>
                        <a:t>how might you carry that learning forward in </a:t>
                      </a:r>
                      <a:r>
                        <a:rPr lang="en-US" sz="2000" dirty="0" smtClean="0"/>
                        <a:t/>
                      </a:r>
                      <a:br>
                        <a:rPr lang="en-US" sz="2000" dirty="0" smtClean="0"/>
                      </a:br>
                      <a:r>
                        <a:rPr lang="en-US" sz="2000" dirty="0" smtClean="0"/>
                        <a:t>      your </a:t>
                      </a:r>
                      <a:r>
                        <a:rPr lang="en-US" sz="2000" dirty="0" smtClean="0"/>
                        <a:t>own context (e.g. professionally, personally</a:t>
                      </a:r>
                      <a:r>
                        <a:rPr lang="en-US" sz="2000" dirty="0" smtClean="0"/>
                        <a:t>)?</a:t>
                      </a:r>
                      <a:endParaRPr lang="en-US" dirty="0"/>
                    </a:p>
                  </a:txBody>
                  <a:tcPr/>
                </a:tc>
                <a:extLst>
                  <a:ext uri="{0D108BD9-81ED-4DB2-BD59-A6C34878D82A}">
                    <a16:rowId xmlns:a16="http://schemas.microsoft.com/office/drawing/2014/main" val="2078685365"/>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29424007"/>
                  </a:ext>
                </a:extLst>
              </a:tr>
            </a:tbl>
          </a:graphicData>
        </a:graphic>
      </p:graphicFrame>
    </p:spTree>
    <p:extLst>
      <p:ext uri="{BB962C8B-B14F-4D97-AF65-F5344CB8AC3E}">
        <p14:creationId xmlns:p14="http://schemas.microsoft.com/office/powerpoint/2010/main" val="3087611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14" y="133631"/>
            <a:ext cx="10515600" cy="1325563"/>
          </a:xfrm>
        </p:spPr>
        <p:txBody>
          <a:bodyPr/>
          <a:lstStyle/>
          <a:p>
            <a:r>
              <a:rPr lang="en-US" dirty="0" smtClean="0"/>
              <a:t>Welcome back!</a:t>
            </a:r>
            <a:endParaRPr lang="en-US" dirty="0"/>
          </a:p>
        </p:txBody>
      </p:sp>
      <p:pic>
        <p:nvPicPr>
          <p:cNvPr id="4" name="Picture 3"/>
          <p:cNvPicPr>
            <a:picLocks noChangeAspect="1"/>
          </p:cNvPicPr>
          <p:nvPr/>
        </p:nvPicPr>
        <p:blipFill>
          <a:blip r:embed="rId3"/>
          <a:stretch>
            <a:fillRect/>
          </a:stretch>
        </p:blipFill>
        <p:spPr>
          <a:xfrm>
            <a:off x="2746808" y="1119983"/>
            <a:ext cx="5602042" cy="5229715"/>
          </a:xfrm>
          <a:prstGeom prst="ellipse">
            <a:avLst/>
          </a:prstGeom>
          <a:ln>
            <a:noFill/>
          </a:ln>
          <a:effectLst>
            <a:softEdge rad="112500"/>
          </a:effectLst>
        </p:spPr>
      </p:pic>
      <p:sp>
        <p:nvSpPr>
          <p:cNvPr id="6" name="Rounded Rectangle 5"/>
          <p:cNvSpPr/>
          <p:nvPr/>
        </p:nvSpPr>
        <p:spPr>
          <a:xfrm>
            <a:off x="6552843" y="2850950"/>
            <a:ext cx="4660490" cy="1736646"/>
          </a:xfrm>
          <a:prstGeom prst="roundRect">
            <a:avLst/>
          </a:prstGeom>
          <a:solidFill>
            <a:schemeClr val="bg1"/>
          </a:solidFill>
        </p:spPr>
        <p:txBody>
          <a:bodyPr wrap="square">
            <a:spAutoFit/>
          </a:bodyPr>
          <a:lstStyle/>
          <a:p>
            <a:r>
              <a:rPr lang="en-US" sz="3200" dirty="0" smtClean="0"/>
              <a:t>Section II: Learning Circle</a:t>
            </a:r>
          </a:p>
          <a:p>
            <a:r>
              <a:rPr lang="en-US" sz="3200" dirty="0" smtClean="0"/>
              <a:t>Reflecting &amp; Discussing Together</a:t>
            </a:r>
            <a:endParaRPr lang="en-US" sz="3200" dirty="0"/>
          </a:p>
        </p:txBody>
      </p:sp>
    </p:spTree>
    <p:extLst>
      <p:ext uri="{BB962C8B-B14F-4D97-AF65-F5344CB8AC3E}">
        <p14:creationId xmlns:p14="http://schemas.microsoft.com/office/powerpoint/2010/main" val="462742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14" y="133631"/>
            <a:ext cx="10515600" cy="1325563"/>
          </a:xfrm>
        </p:spPr>
        <p:txBody>
          <a:bodyPr/>
          <a:lstStyle/>
          <a:p>
            <a:r>
              <a:rPr lang="en-US" dirty="0" smtClean="0"/>
              <a:t>Section II: Learning Circle</a:t>
            </a:r>
            <a:endParaRPr lang="en-US" dirty="0"/>
          </a:p>
        </p:txBody>
      </p:sp>
      <p:pic>
        <p:nvPicPr>
          <p:cNvPr id="4" name="Picture 3"/>
          <p:cNvPicPr>
            <a:picLocks noChangeAspect="1"/>
          </p:cNvPicPr>
          <p:nvPr/>
        </p:nvPicPr>
        <p:blipFill>
          <a:blip r:embed="rId3"/>
          <a:stretch>
            <a:fillRect/>
          </a:stretch>
        </p:blipFill>
        <p:spPr>
          <a:xfrm>
            <a:off x="391914" y="1157561"/>
            <a:ext cx="5602042" cy="5229715"/>
          </a:xfrm>
          <a:prstGeom prst="ellipse">
            <a:avLst/>
          </a:prstGeom>
          <a:ln>
            <a:noFill/>
          </a:ln>
          <a:effectLst>
            <a:softEdge rad="112500"/>
          </a:effectLst>
        </p:spPr>
      </p:pic>
      <p:sp>
        <p:nvSpPr>
          <p:cNvPr id="5" name="Rounded Rectangle 4"/>
          <p:cNvSpPr/>
          <p:nvPr/>
        </p:nvSpPr>
        <p:spPr>
          <a:xfrm>
            <a:off x="6269237" y="680978"/>
            <a:ext cx="5922763" cy="6177022"/>
          </a:xfrm>
          <a:prstGeom prst="roundRect">
            <a:avLst/>
          </a:prstGeom>
          <a:solidFill>
            <a:schemeClr val="bg1"/>
          </a:solidFill>
          <a:ln>
            <a:noFill/>
          </a:ln>
        </p:spPr>
        <p:txBody>
          <a:bodyPr wrap="square">
            <a:spAutoFit/>
          </a:bodyPr>
          <a:lstStyle/>
          <a:p>
            <a:pPr marL="342900" indent="-342900">
              <a:buFont typeface="+mj-lt"/>
              <a:buAutoNum type="arabicPeriod"/>
            </a:pPr>
            <a:r>
              <a:rPr lang="en-US" sz="2000" dirty="0" smtClean="0"/>
              <a:t>a) </a:t>
            </a:r>
            <a:r>
              <a:rPr lang="en-US" sz="2000" dirty="0" smtClean="0"/>
              <a:t>What </a:t>
            </a:r>
            <a:r>
              <a:rPr lang="en-US" sz="2000" dirty="0"/>
              <a:t>are some of the ways we see our colonial history reflected in our own institutional systems, </a:t>
            </a:r>
            <a:r>
              <a:rPr lang="en-US" sz="2000" dirty="0" smtClean="0"/>
              <a:t>as well as </a:t>
            </a:r>
            <a:r>
              <a:rPr lang="en-US" sz="2000" dirty="0"/>
              <a:t>day-to-day interactions with colleagues, students and the </a:t>
            </a:r>
            <a:r>
              <a:rPr lang="en-US" sz="2000" dirty="0" smtClean="0"/>
              <a:t>community?</a:t>
            </a:r>
            <a:br>
              <a:rPr lang="en-US" sz="2000" dirty="0" smtClean="0"/>
            </a:br>
            <a:endParaRPr lang="en-US" sz="2000" dirty="0" smtClean="0"/>
          </a:p>
          <a:p>
            <a:r>
              <a:rPr lang="en-US" sz="2000" dirty="0"/>
              <a:t> </a:t>
            </a:r>
            <a:r>
              <a:rPr lang="en-US" sz="2000" dirty="0" smtClean="0"/>
              <a:t>     b) </a:t>
            </a:r>
            <a:r>
              <a:rPr lang="en-US" sz="2000" dirty="0"/>
              <a:t>W</a:t>
            </a:r>
            <a:r>
              <a:rPr lang="en-US" sz="2000" dirty="0" smtClean="0"/>
              <a:t>hat </a:t>
            </a:r>
            <a:r>
              <a:rPr lang="en-US" sz="2000" dirty="0"/>
              <a:t>are the broader impacts of this, </a:t>
            </a:r>
            <a:r>
              <a:rPr lang="en-US" sz="2000" dirty="0" smtClean="0"/>
              <a:t/>
            </a:r>
            <a:br>
              <a:rPr lang="en-US" sz="2000" dirty="0" smtClean="0"/>
            </a:br>
            <a:r>
              <a:rPr lang="en-US" sz="2000" dirty="0" smtClean="0"/>
              <a:t>      particularly </a:t>
            </a:r>
            <a:r>
              <a:rPr lang="en-US" sz="2000" dirty="0"/>
              <a:t>for Indigenous members of the </a:t>
            </a:r>
            <a:r>
              <a:rPr lang="en-US" sz="2000" dirty="0" smtClean="0"/>
              <a:t/>
            </a:r>
            <a:br>
              <a:rPr lang="en-US" sz="2000" dirty="0" smtClean="0"/>
            </a:br>
            <a:r>
              <a:rPr lang="en-US" sz="2000" dirty="0" smtClean="0"/>
              <a:t>      campus </a:t>
            </a:r>
            <a:r>
              <a:rPr lang="en-US" sz="2000" dirty="0"/>
              <a:t>community?</a:t>
            </a:r>
          </a:p>
          <a:p>
            <a:pPr marL="342900" indent="-342900">
              <a:buFont typeface="+mj-lt"/>
              <a:buAutoNum type="arabicPeriod"/>
            </a:pPr>
            <a:endParaRPr lang="en-US" sz="2000" dirty="0" smtClean="0"/>
          </a:p>
          <a:p>
            <a:r>
              <a:rPr lang="en-US" sz="2000" dirty="0" smtClean="0"/>
              <a:t>2.  Share </a:t>
            </a:r>
            <a:r>
              <a:rPr lang="en-US" sz="2000" dirty="0"/>
              <a:t>one particular aspect within the first </a:t>
            </a:r>
            <a:r>
              <a:rPr lang="en-US" sz="2000" dirty="0" smtClean="0"/>
              <a:t/>
            </a:r>
            <a:br>
              <a:rPr lang="en-US" sz="2000" dirty="0" smtClean="0"/>
            </a:br>
            <a:r>
              <a:rPr lang="en-US" sz="2000" dirty="0" smtClean="0"/>
              <a:t>     section </a:t>
            </a:r>
            <a:r>
              <a:rPr lang="en-US" sz="2000" dirty="0"/>
              <a:t>(e.g. topic, video, activity) that really </a:t>
            </a:r>
            <a:r>
              <a:rPr lang="en-US" sz="2000" dirty="0" smtClean="0"/>
              <a:t/>
            </a:r>
            <a:br>
              <a:rPr lang="en-US" sz="2000" dirty="0" smtClean="0"/>
            </a:br>
            <a:r>
              <a:rPr lang="en-US" sz="2000" dirty="0" smtClean="0"/>
              <a:t>     resonated </a:t>
            </a:r>
            <a:r>
              <a:rPr lang="en-US" sz="2000" dirty="0"/>
              <a:t>with you and why?</a:t>
            </a:r>
          </a:p>
          <a:p>
            <a:pPr marL="342900" indent="-342900">
              <a:buFont typeface="+mj-lt"/>
              <a:buAutoNum type="arabicPeriod"/>
            </a:pPr>
            <a:endParaRPr lang="en-US" sz="2000" dirty="0"/>
          </a:p>
          <a:p>
            <a:r>
              <a:rPr lang="en-US" sz="2000" dirty="0" smtClean="0"/>
              <a:t>3.  What </a:t>
            </a:r>
            <a:r>
              <a:rPr lang="en-US" sz="2000" dirty="0"/>
              <a:t>is one new thing you learned (or </a:t>
            </a:r>
            <a:r>
              <a:rPr lang="en-US" sz="2000" dirty="0" smtClean="0"/>
              <a:t/>
            </a:r>
            <a:br>
              <a:rPr lang="en-US" sz="2000" dirty="0" smtClean="0"/>
            </a:br>
            <a:r>
              <a:rPr lang="en-US" sz="2000" dirty="0" smtClean="0"/>
              <a:t>     unlearned</a:t>
            </a:r>
            <a:r>
              <a:rPr lang="en-US" sz="2000" dirty="0"/>
              <a:t>) and how might you carry that </a:t>
            </a:r>
            <a:r>
              <a:rPr lang="en-US" sz="2000" dirty="0" smtClean="0"/>
              <a:t/>
            </a:r>
            <a:br>
              <a:rPr lang="en-US" sz="2000" dirty="0" smtClean="0"/>
            </a:br>
            <a:r>
              <a:rPr lang="en-US" sz="2000" dirty="0" smtClean="0"/>
              <a:t>     learning </a:t>
            </a:r>
            <a:r>
              <a:rPr lang="en-US" sz="2000" dirty="0"/>
              <a:t>forward in your own context </a:t>
            </a:r>
            <a:r>
              <a:rPr lang="en-US" sz="2000" dirty="0" smtClean="0"/>
              <a:t/>
            </a:r>
            <a:br>
              <a:rPr lang="en-US" sz="2000" dirty="0" smtClean="0"/>
            </a:br>
            <a:r>
              <a:rPr lang="en-US" sz="2000" dirty="0" smtClean="0"/>
              <a:t>     (e.g</a:t>
            </a:r>
            <a:r>
              <a:rPr lang="en-US" sz="2000" dirty="0"/>
              <a:t>. professionally, personally</a:t>
            </a:r>
            <a:r>
              <a:rPr lang="en-US" sz="2000" dirty="0" smtClean="0"/>
              <a:t>)?</a:t>
            </a:r>
            <a:endParaRPr lang="en-US" sz="2000" dirty="0"/>
          </a:p>
        </p:txBody>
      </p:sp>
    </p:spTree>
    <p:extLst>
      <p:ext uri="{BB962C8B-B14F-4D97-AF65-F5344CB8AC3E}">
        <p14:creationId xmlns:p14="http://schemas.microsoft.com/office/powerpoint/2010/main" val="3800558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06" y="405114"/>
            <a:ext cx="10515600" cy="1325563"/>
          </a:xfrm>
        </p:spPr>
        <p:txBody>
          <a:bodyPr>
            <a:normAutofit/>
          </a:bodyPr>
          <a:lstStyle/>
          <a:p>
            <a:r>
              <a:rPr lang="en-US" dirty="0" smtClean="0"/>
              <a:t>Details for Section III: Decolonization</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589715055"/>
              </p:ext>
            </p:extLst>
          </p:nvPr>
        </p:nvGraphicFramePr>
        <p:xfrm>
          <a:off x="682906" y="2027113"/>
          <a:ext cx="11065398" cy="3627120"/>
        </p:xfrm>
        <a:graphic>
          <a:graphicData uri="http://schemas.openxmlformats.org/drawingml/2006/table">
            <a:tbl>
              <a:tblPr firstRow="1" bandRow="1">
                <a:tableStyleId>{5FD0F851-EC5A-4D38-B0AD-8093EC10F338}</a:tableStyleId>
              </a:tblPr>
              <a:tblGrid>
                <a:gridCol w="5038984">
                  <a:extLst>
                    <a:ext uri="{9D8B030D-6E8A-4147-A177-3AD203B41FA5}">
                      <a16:colId xmlns:a16="http://schemas.microsoft.com/office/drawing/2014/main" val="1588902143"/>
                    </a:ext>
                  </a:extLst>
                </a:gridCol>
                <a:gridCol w="6026414">
                  <a:extLst>
                    <a:ext uri="{9D8B030D-6E8A-4147-A177-3AD203B41FA5}">
                      <a16:colId xmlns:a16="http://schemas.microsoft.com/office/drawing/2014/main" val="3943626657"/>
                    </a:ext>
                  </a:extLst>
                </a:gridCol>
              </a:tblGrid>
              <a:tr h="370840">
                <a:tc>
                  <a:txBody>
                    <a:bodyPr/>
                    <a:lstStyle/>
                    <a:p>
                      <a:r>
                        <a:rPr lang="en-US" sz="2400" dirty="0" smtClean="0"/>
                        <a:t>Self-Study (approx. 1 hours)</a:t>
                      </a:r>
                      <a:endParaRPr lang="en-US" sz="2400" dirty="0"/>
                    </a:p>
                  </a:txBody>
                  <a:tcPr/>
                </a:tc>
                <a:tc>
                  <a:txBody>
                    <a:bodyPr/>
                    <a:lstStyle/>
                    <a:p>
                      <a:r>
                        <a:rPr lang="en-US" sz="2400" dirty="0" smtClean="0"/>
                        <a:t>Reflection Question for Next Gathering</a:t>
                      </a:r>
                      <a:r>
                        <a:rPr lang="en-US" sz="2400" baseline="0" dirty="0" smtClean="0"/>
                        <a:t> Discussion</a:t>
                      </a:r>
                      <a:endParaRPr lang="en-US" sz="2400" dirty="0"/>
                    </a:p>
                  </a:txBody>
                  <a:tcPr/>
                </a:tc>
                <a:extLst>
                  <a:ext uri="{0D108BD9-81ED-4DB2-BD59-A6C34878D82A}">
                    <a16:rowId xmlns:a16="http://schemas.microsoft.com/office/drawing/2014/main" val="1850009203"/>
                  </a:ext>
                </a:extLst>
              </a:tr>
              <a:tr h="370840">
                <a:tc>
                  <a:txBody>
                    <a:bodyPr/>
                    <a:lstStyle/>
                    <a:p>
                      <a:pPr marL="342900" indent="-342900">
                        <a:buFont typeface="Arial" panose="020B0604020202020204" pitchFamily="34" charset="0"/>
                        <a:buChar char="•"/>
                      </a:pPr>
                      <a:r>
                        <a:rPr lang="en-US" sz="2000" dirty="0" smtClean="0"/>
                        <a:t>Read Section III – Decolonization</a:t>
                      </a:r>
                      <a:r>
                        <a:rPr lang="en-US" sz="2000" baseline="0" dirty="0" smtClean="0"/>
                        <a:t> </a:t>
                      </a:r>
                    </a:p>
                    <a:p>
                      <a:pPr marL="800100" lvl="1" indent="-342900">
                        <a:buFont typeface="Arial" panose="020B0604020202020204" pitchFamily="34" charset="0"/>
                        <a:buChar char="•"/>
                      </a:pPr>
                      <a:r>
                        <a:rPr lang="en-US" sz="2000" baseline="0" dirty="0" smtClean="0"/>
                        <a:t>(</a:t>
                      </a:r>
                      <a:r>
                        <a:rPr lang="en-US" sz="2000" baseline="0" dirty="0" err="1" smtClean="0"/>
                        <a:t>pgs</a:t>
                      </a:r>
                      <a:r>
                        <a:rPr lang="en-US" sz="2000" baseline="0" dirty="0" smtClean="0"/>
                        <a:t> 23 – 28)</a:t>
                      </a:r>
                    </a:p>
                    <a:p>
                      <a:pPr marL="800100" lvl="1" indent="-342900">
                        <a:buFont typeface="Arial" panose="020B0604020202020204" pitchFamily="34" charset="0"/>
                        <a:buChar char="•"/>
                      </a:pPr>
                      <a:r>
                        <a:rPr lang="en-US" sz="2000" baseline="0" dirty="0" smtClean="0"/>
                        <a:t>Including links and watch videos</a:t>
                      </a:r>
                    </a:p>
                    <a:p>
                      <a:pPr marL="342900" lvl="0" indent="-342900">
                        <a:buFont typeface="Arial" panose="020B0604020202020204" pitchFamily="34" charset="0"/>
                        <a:buChar char="•"/>
                      </a:pPr>
                      <a:r>
                        <a:rPr lang="en-US" sz="2000" baseline="0" dirty="0" smtClean="0"/>
                        <a:t>Complete Intro Activity: Locate Yourself</a:t>
                      </a:r>
                    </a:p>
                    <a:p>
                      <a:pPr marL="342900" lvl="0" indent="-342900">
                        <a:buFont typeface="Arial" panose="020B0604020202020204" pitchFamily="34" charset="0"/>
                        <a:buChar char="•"/>
                      </a:pPr>
                      <a:r>
                        <a:rPr lang="en-US" sz="2000" baseline="0" dirty="0" smtClean="0"/>
                        <a:t>Complete Knowledge Check</a:t>
                      </a:r>
                      <a:endParaRPr lang="en-US" sz="2000"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kern="1200" dirty="0" smtClean="0">
                          <a:solidFill>
                            <a:schemeClr val="tx1"/>
                          </a:solidFill>
                          <a:effectLst/>
                          <a:latin typeface="+mn-lt"/>
                          <a:ea typeface="+mn-ea"/>
                          <a:cs typeface="+mn-cs"/>
                        </a:rPr>
                        <a:t>“As</a:t>
                      </a:r>
                      <a:r>
                        <a:rPr lang="en-US" sz="2000" kern="1200" baseline="0" dirty="0" smtClean="0">
                          <a:solidFill>
                            <a:schemeClr val="tx1"/>
                          </a:solidFill>
                          <a:effectLst/>
                          <a:latin typeface="+mn-lt"/>
                          <a:ea typeface="+mn-ea"/>
                          <a:cs typeface="+mn-cs"/>
                        </a:rPr>
                        <a:t> Canadians, we can all take part in building a genuine decolonization movement. This movement would respect the land on which we are all living and the people whom it inherently belongs.” (Pulling Together, 2021, </a:t>
                      </a:r>
                      <a:r>
                        <a:rPr lang="en-US" sz="2000" kern="1200" baseline="0" dirty="0" err="1" smtClean="0">
                          <a:solidFill>
                            <a:schemeClr val="tx1"/>
                          </a:solidFill>
                          <a:effectLst/>
                          <a:latin typeface="+mn-lt"/>
                          <a:ea typeface="+mn-ea"/>
                          <a:cs typeface="+mn-cs"/>
                        </a:rPr>
                        <a:t>pg</a:t>
                      </a:r>
                      <a:r>
                        <a:rPr lang="en-US" sz="2000" kern="1200" baseline="0" dirty="0" smtClean="0">
                          <a:solidFill>
                            <a:schemeClr val="tx1"/>
                          </a:solidFill>
                          <a:effectLst/>
                          <a:latin typeface="+mn-lt"/>
                          <a:ea typeface="+mn-ea"/>
                          <a:cs typeface="+mn-cs"/>
                        </a:rPr>
                        <a:t> 26)</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kern="1200" baseline="0" dirty="0" smtClean="0">
                          <a:solidFill>
                            <a:schemeClr val="tx1"/>
                          </a:solidFill>
                          <a:effectLst/>
                          <a:latin typeface="+mn-lt"/>
                          <a:ea typeface="+mn-ea"/>
                          <a:cs typeface="+mn-cs"/>
                        </a:rPr>
                        <a:t>1. What would decolonization look like in your context (professional and/or personal)?</a:t>
                      </a:r>
                      <a:endParaRPr lang="en-US" sz="2000" dirty="0" smtClean="0"/>
                    </a:p>
                    <a:p>
                      <a:endParaRPr lang="en-US" dirty="0"/>
                    </a:p>
                  </a:txBody>
                  <a:tcPr/>
                </a:tc>
                <a:extLst>
                  <a:ext uri="{0D108BD9-81ED-4DB2-BD59-A6C34878D82A}">
                    <a16:rowId xmlns:a16="http://schemas.microsoft.com/office/drawing/2014/main" val="2078685365"/>
                  </a:ext>
                </a:extLst>
              </a:tr>
            </a:tbl>
          </a:graphicData>
        </a:graphic>
      </p:graphicFrame>
    </p:spTree>
    <p:extLst>
      <p:ext uri="{BB962C8B-B14F-4D97-AF65-F5344CB8AC3E}">
        <p14:creationId xmlns:p14="http://schemas.microsoft.com/office/powerpoint/2010/main" val="248404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14" y="133631"/>
            <a:ext cx="10515600" cy="1325563"/>
          </a:xfrm>
        </p:spPr>
        <p:txBody>
          <a:bodyPr/>
          <a:lstStyle/>
          <a:p>
            <a:r>
              <a:rPr lang="en-US" dirty="0" smtClean="0"/>
              <a:t>Welcome back!</a:t>
            </a:r>
            <a:endParaRPr lang="en-US" dirty="0"/>
          </a:p>
        </p:txBody>
      </p:sp>
      <p:pic>
        <p:nvPicPr>
          <p:cNvPr id="4" name="Picture 3"/>
          <p:cNvPicPr>
            <a:picLocks noChangeAspect="1"/>
          </p:cNvPicPr>
          <p:nvPr/>
        </p:nvPicPr>
        <p:blipFill>
          <a:blip r:embed="rId3"/>
          <a:stretch>
            <a:fillRect/>
          </a:stretch>
        </p:blipFill>
        <p:spPr>
          <a:xfrm>
            <a:off x="2746808" y="1119983"/>
            <a:ext cx="5602042" cy="5229715"/>
          </a:xfrm>
          <a:prstGeom prst="ellipse">
            <a:avLst/>
          </a:prstGeom>
          <a:ln>
            <a:noFill/>
          </a:ln>
          <a:effectLst>
            <a:softEdge rad="112500"/>
          </a:effectLst>
        </p:spPr>
      </p:pic>
      <p:sp>
        <p:nvSpPr>
          <p:cNvPr id="6" name="Rounded Rectangle 5"/>
          <p:cNvSpPr/>
          <p:nvPr/>
        </p:nvSpPr>
        <p:spPr>
          <a:xfrm>
            <a:off x="6552843" y="2850950"/>
            <a:ext cx="4660490" cy="1736646"/>
          </a:xfrm>
          <a:prstGeom prst="roundRect">
            <a:avLst/>
          </a:prstGeom>
          <a:solidFill>
            <a:schemeClr val="bg1"/>
          </a:solidFill>
        </p:spPr>
        <p:txBody>
          <a:bodyPr wrap="square">
            <a:spAutoFit/>
          </a:bodyPr>
          <a:lstStyle/>
          <a:p>
            <a:r>
              <a:rPr lang="en-US" sz="3200" dirty="0" smtClean="0"/>
              <a:t>Section III: Learning Circle</a:t>
            </a:r>
          </a:p>
          <a:p>
            <a:r>
              <a:rPr lang="en-US" sz="3200" dirty="0" smtClean="0"/>
              <a:t>Reflecting &amp; Discussing Together</a:t>
            </a:r>
            <a:endParaRPr lang="en-US" sz="3200" dirty="0"/>
          </a:p>
        </p:txBody>
      </p:sp>
    </p:spTree>
    <p:extLst>
      <p:ext uri="{BB962C8B-B14F-4D97-AF65-F5344CB8AC3E}">
        <p14:creationId xmlns:p14="http://schemas.microsoft.com/office/powerpoint/2010/main" val="1615066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14" y="133631"/>
            <a:ext cx="10515600" cy="1325563"/>
          </a:xfrm>
        </p:spPr>
        <p:txBody>
          <a:bodyPr/>
          <a:lstStyle/>
          <a:p>
            <a:r>
              <a:rPr lang="en-US" dirty="0" smtClean="0"/>
              <a:t>Section III: Learning Circle</a:t>
            </a:r>
            <a:endParaRPr lang="en-US" dirty="0"/>
          </a:p>
        </p:txBody>
      </p:sp>
      <p:pic>
        <p:nvPicPr>
          <p:cNvPr id="4" name="Picture 3"/>
          <p:cNvPicPr>
            <a:picLocks noChangeAspect="1"/>
          </p:cNvPicPr>
          <p:nvPr/>
        </p:nvPicPr>
        <p:blipFill>
          <a:blip r:embed="rId3"/>
          <a:stretch>
            <a:fillRect/>
          </a:stretch>
        </p:blipFill>
        <p:spPr>
          <a:xfrm>
            <a:off x="1595681" y="1308377"/>
            <a:ext cx="5602042" cy="5229715"/>
          </a:xfrm>
          <a:prstGeom prst="ellipse">
            <a:avLst/>
          </a:prstGeom>
          <a:ln>
            <a:noFill/>
          </a:ln>
          <a:effectLst>
            <a:softEdge rad="112500"/>
          </a:effectLst>
        </p:spPr>
      </p:pic>
      <p:sp>
        <p:nvSpPr>
          <p:cNvPr id="5" name="Rounded Rectangle 4"/>
          <p:cNvSpPr/>
          <p:nvPr/>
        </p:nvSpPr>
        <p:spPr>
          <a:xfrm>
            <a:off x="5649713" y="2244971"/>
            <a:ext cx="5982844" cy="3166824"/>
          </a:xfrm>
          <a:prstGeom prst="roundRect">
            <a:avLst/>
          </a:prstGeom>
          <a:solidFill>
            <a:schemeClr val="bg1"/>
          </a:solidFill>
          <a:ln>
            <a:noFill/>
          </a:ln>
        </p:spPr>
        <p:txBody>
          <a:bodyPr wrap="square">
            <a:spAutoFit/>
          </a:bodyPr>
          <a:lstStyle/>
          <a:p>
            <a:pPr lvl="0">
              <a:defRPr/>
            </a:pPr>
            <a:r>
              <a:rPr lang="en-US" sz="2000" i="1" dirty="0" smtClean="0"/>
              <a:t>“</a:t>
            </a:r>
            <a:r>
              <a:rPr lang="en-US" sz="2000" i="1" dirty="0"/>
              <a:t>As Canadians, we can all take part in building a genuine decolonization movement. This movement would respect the land on which we are all living and the people whom it inherently belongs.” </a:t>
            </a:r>
            <a:r>
              <a:rPr lang="en-US" sz="2000" dirty="0" smtClean="0"/>
              <a:t/>
            </a:r>
            <a:br>
              <a:rPr lang="en-US" sz="2000" dirty="0" smtClean="0"/>
            </a:br>
            <a:r>
              <a:rPr lang="en-US" sz="2000" dirty="0" smtClean="0"/>
              <a:t>(</a:t>
            </a:r>
            <a:r>
              <a:rPr lang="en-US" sz="2000" dirty="0"/>
              <a:t>Pulling Together, 2021, </a:t>
            </a:r>
            <a:r>
              <a:rPr lang="en-US" sz="2000" dirty="0" err="1"/>
              <a:t>pg</a:t>
            </a:r>
            <a:r>
              <a:rPr lang="en-US" sz="2000" dirty="0"/>
              <a:t> 26)</a:t>
            </a:r>
          </a:p>
          <a:p>
            <a:pPr lvl="0">
              <a:defRPr/>
            </a:pPr>
            <a:endParaRPr lang="en-US" sz="2000" dirty="0"/>
          </a:p>
          <a:p>
            <a:pPr lvl="0">
              <a:defRPr/>
            </a:pPr>
            <a:r>
              <a:rPr lang="en-US" sz="2000" dirty="0"/>
              <a:t>1. What would decolonization look like in your context (professional and/or personal)?</a:t>
            </a:r>
          </a:p>
          <a:p>
            <a:pPr marL="342900" indent="-342900">
              <a:buFont typeface="+mj-lt"/>
              <a:buAutoNum type="arabicPeriod"/>
            </a:pPr>
            <a:endParaRPr lang="en-US" sz="2000" dirty="0"/>
          </a:p>
        </p:txBody>
      </p:sp>
    </p:spTree>
    <p:extLst>
      <p:ext uri="{BB962C8B-B14F-4D97-AF65-F5344CB8AC3E}">
        <p14:creationId xmlns:p14="http://schemas.microsoft.com/office/powerpoint/2010/main" val="1670958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05796" y="0"/>
            <a:ext cx="6886204" cy="5129348"/>
          </a:xfrm>
          <a:prstGeom prst="rect">
            <a:avLst/>
          </a:prstGeom>
          <a:solidFill>
            <a:schemeClr val="bg1">
              <a:lumMod val="95000"/>
            </a:schemeClr>
          </a:solidFill>
        </p:spPr>
        <p:txBody>
          <a:bodyPr wrap="square" rtlCol="0">
            <a:spAutoFit/>
          </a:bodyPr>
          <a:lstStyle/>
          <a:p>
            <a:endParaRPr lang="en-US" dirty="0"/>
          </a:p>
        </p:txBody>
      </p:sp>
      <p:sp>
        <p:nvSpPr>
          <p:cNvPr id="2" name="Title 1"/>
          <p:cNvSpPr>
            <a:spLocks noGrp="1"/>
          </p:cNvSpPr>
          <p:nvPr>
            <p:ph type="ctrTitle"/>
          </p:nvPr>
        </p:nvSpPr>
        <p:spPr>
          <a:xfrm>
            <a:off x="5023239" y="783772"/>
            <a:ext cx="7451318" cy="5799909"/>
          </a:xfrm>
          <a:prstGeom prst="ellipse">
            <a:avLst/>
          </a:prstGeom>
          <a:solidFill>
            <a:schemeClr val="bg1"/>
          </a:solidFill>
        </p:spPr>
        <p:txBody>
          <a:bodyPr anchor="ctr">
            <a:normAutofit/>
          </a:bodyPr>
          <a:lstStyle/>
          <a:p>
            <a:pPr algn="r"/>
            <a:r>
              <a:rPr lang="en-US" sz="3600" dirty="0" smtClean="0"/>
              <a:t>Pulling Together, </a:t>
            </a:r>
            <a:br>
              <a:rPr lang="en-US" sz="3600" dirty="0" smtClean="0"/>
            </a:br>
            <a:r>
              <a:rPr lang="en-US" sz="3600" dirty="0" smtClean="0"/>
              <a:t>Learning Together</a:t>
            </a:r>
            <a:r>
              <a:rPr lang="en-US" sz="1200" dirty="0" smtClean="0"/>
              <a:t/>
            </a:r>
            <a:br>
              <a:rPr lang="en-US" sz="1200" dirty="0" smtClean="0"/>
            </a:br>
            <a:r>
              <a:rPr lang="en-US" sz="3600" dirty="0" smtClean="0"/>
              <a:t/>
            </a:r>
            <a:br>
              <a:rPr lang="en-US" sz="3600" dirty="0" smtClean="0"/>
            </a:br>
            <a:r>
              <a:rPr lang="en-US" sz="2700" dirty="0" smtClean="0"/>
              <a:t>Facilitated Self-Study &amp; Group Reflection</a:t>
            </a:r>
            <a:r>
              <a:rPr lang="en-US" sz="3600" dirty="0"/>
              <a:t/>
            </a:r>
            <a:br>
              <a:rPr lang="en-US" sz="3600" dirty="0"/>
            </a:b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05796" cy="6866324"/>
          </a:xfrm>
          <a:prstGeom prst="rect">
            <a:avLst/>
          </a:prstGeom>
        </p:spPr>
      </p:pic>
      <p:sp>
        <p:nvSpPr>
          <p:cNvPr id="5" name="TextBox 4"/>
          <p:cNvSpPr txBox="1"/>
          <p:nvPr/>
        </p:nvSpPr>
        <p:spPr>
          <a:xfrm>
            <a:off x="5305796" y="4834999"/>
            <a:ext cx="6886204" cy="2031325"/>
          </a:xfrm>
          <a:prstGeom prst="rect">
            <a:avLst/>
          </a:prstGeom>
          <a:solidFill>
            <a:schemeClr val="accent5">
              <a:lumMod val="50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258347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05796" y="0"/>
            <a:ext cx="6886204" cy="5129348"/>
          </a:xfrm>
          <a:prstGeom prst="rect">
            <a:avLst/>
          </a:prstGeom>
          <a:solidFill>
            <a:schemeClr val="bg1">
              <a:lumMod val="95000"/>
            </a:schemeClr>
          </a:solidFill>
        </p:spPr>
        <p:txBody>
          <a:bodyPr wrap="square" rtlCol="0">
            <a:spAutoFit/>
          </a:bodyPr>
          <a:lstStyle/>
          <a:p>
            <a:endParaRPr lang="en-US" dirty="0"/>
          </a:p>
        </p:txBody>
      </p:sp>
      <p:sp>
        <p:nvSpPr>
          <p:cNvPr id="2" name="Title 1"/>
          <p:cNvSpPr>
            <a:spLocks noGrp="1"/>
          </p:cNvSpPr>
          <p:nvPr>
            <p:ph type="ctrTitle"/>
          </p:nvPr>
        </p:nvSpPr>
        <p:spPr>
          <a:xfrm>
            <a:off x="4502552" y="783772"/>
            <a:ext cx="7972005" cy="5799909"/>
          </a:xfrm>
          <a:prstGeom prst="ellipse">
            <a:avLst/>
          </a:prstGeom>
          <a:solidFill>
            <a:schemeClr val="bg1"/>
          </a:solidFill>
        </p:spPr>
        <p:txBody>
          <a:bodyPr anchor="t">
            <a:normAutofit/>
          </a:bodyPr>
          <a:lstStyle/>
          <a:p>
            <a:r>
              <a:rPr lang="en-US" sz="3200" dirty="0" smtClean="0"/>
              <a:t/>
            </a:r>
            <a:br>
              <a:rPr lang="en-US" sz="3200" dirty="0" smtClean="0"/>
            </a:br>
            <a:r>
              <a:rPr lang="en-US" sz="3200" dirty="0" smtClean="0"/>
              <a:t>Thank you for making the </a:t>
            </a:r>
            <a:br>
              <a:rPr lang="en-US" sz="3200" dirty="0" smtClean="0"/>
            </a:br>
            <a:r>
              <a:rPr lang="en-US" sz="3200" i="1" dirty="0" smtClean="0"/>
              <a:t>Pulling Together </a:t>
            </a:r>
            <a:br>
              <a:rPr lang="en-US" sz="3200" i="1" dirty="0" smtClean="0"/>
            </a:br>
            <a:r>
              <a:rPr lang="en-US" sz="3200" i="1" dirty="0" smtClean="0"/>
              <a:t>Manitoba Foundations Guide </a:t>
            </a:r>
            <a:br>
              <a:rPr lang="en-US" sz="3200" i="1" dirty="0" smtClean="0"/>
            </a:br>
            <a:r>
              <a:rPr lang="en-US" sz="3200" dirty="0" smtClean="0"/>
              <a:t>part of your learning journey.</a:t>
            </a:r>
            <a:r>
              <a:rPr lang="en-US" sz="3600" dirty="0"/>
              <a:t/>
            </a:r>
            <a:br>
              <a:rPr lang="en-US" sz="3600" dirty="0"/>
            </a:b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05796" cy="6866324"/>
          </a:xfrm>
          <a:prstGeom prst="rect">
            <a:avLst/>
          </a:prstGeom>
        </p:spPr>
      </p:pic>
      <p:sp>
        <p:nvSpPr>
          <p:cNvPr id="5" name="TextBox 4"/>
          <p:cNvSpPr txBox="1"/>
          <p:nvPr/>
        </p:nvSpPr>
        <p:spPr>
          <a:xfrm>
            <a:off x="5305796" y="4834999"/>
            <a:ext cx="6886204" cy="2031325"/>
          </a:xfrm>
          <a:prstGeom prst="rect">
            <a:avLst/>
          </a:prstGeom>
          <a:solidFill>
            <a:schemeClr val="accent5">
              <a:lumMod val="50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840089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Facilitator Resources</a:t>
            </a:r>
            <a:endParaRPr lang="en-US" dirty="0"/>
          </a:p>
        </p:txBody>
      </p:sp>
      <p:sp>
        <p:nvSpPr>
          <p:cNvPr id="3" name="Content Placeholder 2"/>
          <p:cNvSpPr>
            <a:spLocks noGrp="1"/>
          </p:cNvSpPr>
          <p:nvPr>
            <p:ph idx="1"/>
          </p:nvPr>
        </p:nvSpPr>
        <p:spPr/>
        <p:txBody>
          <a:bodyPr/>
          <a:lstStyle/>
          <a:p>
            <a:r>
              <a:rPr lang="en-US" dirty="0" smtClean="0">
                <a:hlinkClick r:id="rId3"/>
              </a:rPr>
              <a:t>About Sharing Circles</a:t>
            </a:r>
            <a:r>
              <a:rPr lang="en-US" dirty="0" smtClean="0"/>
              <a:t>, Raven Speaks</a:t>
            </a:r>
          </a:p>
          <a:p>
            <a:pPr marL="0" indent="0">
              <a:buNone/>
            </a:pPr>
            <a:endParaRPr lang="en-US" dirty="0"/>
          </a:p>
          <a:p>
            <a:r>
              <a:rPr lang="en-US" dirty="0" smtClean="0"/>
              <a:t>List of Local Support Resources, BU Indigenous Peoples Centre</a:t>
            </a:r>
          </a:p>
          <a:p>
            <a:pPr marL="0" indent="0">
              <a:buNone/>
            </a:pPr>
            <a:r>
              <a:rPr lang="en-US" dirty="0" smtClean="0">
                <a:solidFill>
                  <a:srgbClr val="C00000"/>
                </a:solidFill>
              </a:rPr>
              <a:t>&lt;insert link&gt;</a:t>
            </a:r>
            <a:endParaRPr lang="en-US" dirty="0">
              <a:solidFill>
                <a:srgbClr val="C00000"/>
              </a:solidFill>
            </a:endParaRPr>
          </a:p>
        </p:txBody>
      </p:sp>
    </p:spTree>
    <p:extLst>
      <p:ext uri="{BB962C8B-B14F-4D97-AF65-F5344CB8AC3E}">
        <p14:creationId xmlns:p14="http://schemas.microsoft.com/office/powerpoint/2010/main" val="3152025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Self-Study &amp; Group Learning Circles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6816" y="2266885"/>
            <a:ext cx="6208476" cy="41389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68" y="1690688"/>
            <a:ext cx="2049123" cy="3073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4772417" y="6405868"/>
            <a:ext cx="3983278" cy="276999"/>
          </a:xfrm>
          <a:prstGeom prst="rect">
            <a:avLst/>
          </a:prstGeom>
          <a:noFill/>
        </p:spPr>
        <p:txBody>
          <a:bodyPr wrap="square" rtlCol="0">
            <a:spAutoFit/>
          </a:bodyPr>
          <a:lstStyle/>
          <a:p>
            <a:r>
              <a:rPr lang="en-US" sz="1200" dirty="0" smtClean="0"/>
              <a:t>Photo Credit: University of Toronto Scarborough</a:t>
            </a:r>
            <a:endParaRPr lang="en-US" sz="1200" dirty="0"/>
          </a:p>
        </p:txBody>
      </p:sp>
      <p:pic>
        <p:nvPicPr>
          <p:cNvPr id="11" name="Picture 10"/>
          <p:cNvPicPr>
            <a:picLocks noChangeAspect="1"/>
          </p:cNvPicPr>
          <p:nvPr/>
        </p:nvPicPr>
        <p:blipFill>
          <a:blip r:embed="rId5"/>
          <a:stretch>
            <a:fillRect/>
          </a:stretch>
        </p:blipFill>
        <p:spPr>
          <a:xfrm>
            <a:off x="7266920" y="1459407"/>
            <a:ext cx="4394548" cy="24636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9218892" y="3923017"/>
            <a:ext cx="2442576" cy="646331"/>
          </a:xfrm>
          <a:prstGeom prst="rect">
            <a:avLst/>
          </a:prstGeom>
          <a:noFill/>
        </p:spPr>
        <p:txBody>
          <a:bodyPr wrap="square" rtlCol="0">
            <a:spAutoFit/>
          </a:bodyPr>
          <a:lstStyle/>
          <a:p>
            <a:r>
              <a:rPr lang="en-US" sz="1200" dirty="0" smtClean="0"/>
              <a:t>Credit: Elder Wendy Phillips - University of Toronto Scarborough, Photo by Ken Jones</a:t>
            </a:r>
            <a:endParaRPr lang="en-US" sz="1200" dirty="0"/>
          </a:p>
        </p:txBody>
      </p:sp>
    </p:spTree>
    <p:extLst>
      <p:ext uri="{BB962C8B-B14F-4D97-AF65-F5344CB8AC3E}">
        <p14:creationId xmlns:p14="http://schemas.microsoft.com/office/powerpoint/2010/main" val="2804127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Activity:</a:t>
            </a:r>
            <a:endParaRPr lang="en-US" dirty="0"/>
          </a:p>
        </p:txBody>
      </p:sp>
      <p:sp>
        <p:nvSpPr>
          <p:cNvPr id="3" name="Content Placeholder 2"/>
          <p:cNvSpPr>
            <a:spLocks noGrp="1"/>
          </p:cNvSpPr>
          <p:nvPr>
            <p:ph idx="1"/>
          </p:nvPr>
        </p:nvSpPr>
        <p:spPr>
          <a:xfrm>
            <a:off x="5440761" y="2597021"/>
            <a:ext cx="6238716" cy="2682700"/>
          </a:xfrm>
        </p:spPr>
        <p:txBody>
          <a:bodyPr>
            <a:normAutofit/>
          </a:bodyPr>
          <a:lstStyle/>
          <a:p>
            <a:pPr marL="514350" indent="-514350">
              <a:buAutoNum type="arabicPeriod"/>
            </a:pPr>
            <a:r>
              <a:rPr lang="en-US" sz="2400" dirty="0" smtClean="0"/>
              <a:t>Take a few minutes to consider the broader purpose of the guide in relation to your own context and spaces.</a:t>
            </a:r>
          </a:p>
          <a:p>
            <a:pPr marL="514350" indent="-514350">
              <a:buAutoNum type="arabicPeriod"/>
            </a:pPr>
            <a:r>
              <a:rPr lang="en-US" sz="2400" dirty="0" smtClean="0"/>
              <a:t>Share with the group, your purpose for participating in this group exploration of the guide. What do you hope to offer and gain from participating?</a:t>
            </a:r>
            <a:endParaRPr lang="en-US" sz="2400" dirty="0"/>
          </a:p>
        </p:txBody>
      </p:sp>
      <p:pic>
        <p:nvPicPr>
          <p:cNvPr id="4" name="Picture 3"/>
          <p:cNvPicPr>
            <a:picLocks noChangeAspect="1"/>
          </p:cNvPicPr>
          <p:nvPr/>
        </p:nvPicPr>
        <p:blipFill>
          <a:blip r:embed="rId3"/>
          <a:stretch>
            <a:fillRect/>
          </a:stretch>
        </p:blipFill>
        <p:spPr>
          <a:xfrm>
            <a:off x="928144" y="2177399"/>
            <a:ext cx="4111784" cy="35219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2107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7559"/>
            <a:ext cx="10515600" cy="1325563"/>
          </a:xfrm>
        </p:spPr>
        <p:txBody>
          <a:bodyPr/>
          <a:lstStyle/>
          <a:p>
            <a:pPr algn="ctr"/>
            <a:r>
              <a:rPr lang="en-US" dirty="0" smtClean="0"/>
              <a:t>Artistic Inspiration for Pulling Together</a:t>
            </a:r>
            <a:endParaRPr lang="en-US" dirty="0"/>
          </a:p>
        </p:txBody>
      </p:sp>
      <p:pic>
        <p:nvPicPr>
          <p:cNvPr id="4" name="Content Placeholder 3" title="Pulling Together MB Foundatios Front Cover Art"/>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7477" y="1561424"/>
            <a:ext cx="3362397" cy="4351338"/>
          </a:xfrm>
        </p:spPr>
      </p:pic>
      <p:pic>
        <p:nvPicPr>
          <p:cNvPr id="5" name="Picture 4" title="Pulling Together Manitoba Foundations Back Cover 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335" y="1555245"/>
            <a:ext cx="3367172" cy="4357517"/>
          </a:xfrm>
          <a:prstGeom prst="rect">
            <a:avLst/>
          </a:prstGeom>
        </p:spPr>
      </p:pic>
      <p:sp>
        <p:nvSpPr>
          <p:cNvPr id="6" name="TextBox 5"/>
          <p:cNvSpPr txBox="1"/>
          <p:nvPr/>
        </p:nvSpPr>
        <p:spPr>
          <a:xfrm>
            <a:off x="2258651" y="5912762"/>
            <a:ext cx="3431223" cy="461665"/>
          </a:xfrm>
          <a:prstGeom prst="rect">
            <a:avLst/>
          </a:prstGeom>
          <a:noFill/>
        </p:spPr>
        <p:txBody>
          <a:bodyPr wrap="square" rtlCol="0">
            <a:spAutoFit/>
          </a:bodyPr>
          <a:lstStyle/>
          <a:p>
            <a:r>
              <a:rPr lang="en-US" sz="1200" dirty="0" smtClean="0"/>
              <a:t>Pulling Together Manitoba Foundations (2021) </a:t>
            </a:r>
          </a:p>
          <a:p>
            <a:r>
              <a:rPr lang="en-US" sz="1200" dirty="0" smtClean="0"/>
              <a:t>Front Cover Art by </a:t>
            </a:r>
            <a:r>
              <a:rPr lang="en-US" sz="1200" dirty="0" err="1" smtClean="0"/>
              <a:t>Anishanaabe</a:t>
            </a:r>
            <a:r>
              <a:rPr lang="en-US" sz="1200" dirty="0" smtClean="0"/>
              <a:t> Artist Emery Knight</a:t>
            </a:r>
            <a:endParaRPr lang="en-US" sz="1200" dirty="0"/>
          </a:p>
        </p:txBody>
      </p:sp>
      <p:sp>
        <p:nvSpPr>
          <p:cNvPr id="7" name="TextBox 6"/>
          <p:cNvSpPr txBox="1"/>
          <p:nvPr/>
        </p:nvSpPr>
        <p:spPr>
          <a:xfrm>
            <a:off x="6096000" y="5912762"/>
            <a:ext cx="3638414" cy="461665"/>
          </a:xfrm>
          <a:prstGeom prst="rect">
            <a:avLst/>
          </a:prstGeom>
          <a:noFill/>
        </p:spPr>
        <p:txBody>
          <a:bodyPr wrap="square" rtlCol="0">
            <a:spAutoFit/>
          </a:bodyPr>
          <a:lstStyle/>
          <a:p>
            <a:r>
              <a:rPr lang="en-US" sz="1200" dirty="0" smtClean="0"/>
              <a:t>Pulling Together Manitoba Foundations (2021. </a:t>
            </a:r>
          </a:p>
          <a:p>
            <a:r>
              <a:rPr lang="en-US" sz="1200" dirty="0" smtClean="0"/>
              <a:t>Back Cover Art by </a:t>
            </a:r>
            <a:r>
              <a:rPr lang="en-US" sz="1200" dirty="0" err="1" smtClean="0"/>
              <a:t>Anishanaabe</a:t>
            </a:r>
            <a:r>
              <a:rPr lang="en-US" sz="1200" dirty="0" smtClean="0"/>
              <a:t> Artist Emery Knight</a:t>
            </a:r>
            <a:endParaRPr lang="en-US" sz="1200" dirty="0"/>
          </a:p>
        </p:txBody>
      </p:sp>
    </p:spTree>
    <p:extLst>
      <p:ext uri="{BB962C8B-B14F-4D97-AF65-F5344CB8AC3E}">
        <p14:creationId xmlns:p14="http://schemas.microsoft.com/office/powerpoint/2010/main" val="3628424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0"/>
            <a:ext cx="10515600" cy="1325563"/>
          </a:xfrm>
        </p:spPr>
        <p:txBody>
          <a:bodyPr/>
          <a:lstStyle/>
          <a:p>
            <a:r>
              <a:rPr lang="en-US" dirty="0" smtClean="0"/>
              <a:t>Guidelines for Engagement - The 4 </a:t>
            </a:r>
            <a:r>
              <a:rPr lang="en-US" dirty="0" err="1" smtClean="0"/>
              <a:t>Rs</a:t>
            </a:r>
            <a:endParaRPr lang="en-US" dirty="0"/>
          </a:p>
        </p:txBody>
      </p:sp>
      <p:sp>
        <p:nvSpPr>
          <p:cNvPr id="6" name="Rectangle 5"/>
          <p:cNvSpPr/>
          <p:nvPr/>
        </p:nvSpPr>
        <p:spPr>
          <a:xfrm>
            <a:off x="7402883" y="2141950"/>
            <a:ext cx="2580361" cy="3594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For the land we gather on and the lessons it offers</a:t>
            </a:r>
            <a:r>
              <a:rPr lang="en-US" dirty="0" smtClean="0">
                <a:solidFill>
                  <a:schemeClr val="tx1"/>
                </a:solidFill>
              </a:rPr>
              <a:t>.</a:t>
            </a:r>
          </a:p>
          <a:p>
            <a:endParaRPr lang="en-US" dirty="0">
              <a:solidFill>
                <a:schemeClr val="tx1"/>
              </a:solidFill>
            </a:endParaRPr>
          </a:p>
          <a:p>
            <a:r>
              <a:rPr lang="en-US" dirty="0" smtClean="0">
                <a:solidFill>
                  <a:schemeClr val="tx1"/>
                </a:solidFill>
              </a:rPr>
              <a:t>For </a:t>
            </a:r>
            <a:r>
              <a:rPr lang="en-US" dirty="0" smtClean="0">
                <a:solidFill>
                  <a:schemeClr val="tx1"/>
                </a:solidFill>
              </a:rPr>
              <a:t>the teachings and traditions shared by Indigenous Elders and Knowledge Keepers. </a:t>
            </a:r>
            <a:endParaRPr lang="en-US" dirty="0" smtClean="0">
              <a:solidFill>
                <a:schemeClr val="tx1"/>
              </a:solidFill>
            </a:endParaRPr>
          </a:p>
          <a:p>
            <a:endParaRPr lang="en-US" dirty="0">
              <a:solidFill>
                <a:schemeClr val="tx1"/>
              </a:solidFill>
            </a:endParaRPr>
          </a:p>
          <a:p>
            <a:r>
              <a:rPr lang="en-US" dirty="0" smtClean="0">
                <a:solidFill>
                  <a:schemeClr val="tx1"/>
                </a:solidFill>
              </a:rPr>
              <a:t>For </a:t>
            </a:r>
            <a:r>
              <a:rPr lang="en-US" dirty="0" smtClean="0">
                <a:solidFill>
                  <a:schemeClr val="tx1"/>
                </a:solidFill>
              </a:rPr>
              <a:t>the stories shared by all in attendance – both Indigenous and non-Indigenous participants.</a:t>
            </a:r>
            <a:endParaRPr lang="en-US" dirty="0">
              <a:solidFill>
                <a:schemeClr val="tx1"/>
              </a:solidFill>
            </a:endParaRPr>
          </a:p>
        </p:txBody>
      </p:sp>
      <p:sp>
        <p:nvSpPr>
          <p:cNvPr id="8" name="Oval 7"/>
          <p:cNvSpPr/>
          <p:nvPr/>
        </p:nvSpPr>
        <p:spPr>
          <a:xfrm>
            <a:off x="4584526" y="1162724"/>
            <a:ext cx="2567836" cy="26429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RESPECT</a:t>
            </a:r>
            <a:endParaRPr lang="en-US" dirty="0">
              <a:solidFill>
                <a:schemeClr val="tx1"/>
              </a:solidFill>
            </a:endParaRPr>
          </a:p>
        </p:txBody>
      </p:sp>
    </p:spTree>
    <p:extLst>
      <p:ext uri="{BB962C8B-B14F-4D97-AF65-F5344CB8AC3E}">
        <p14:creationId xmlns:p14="http://schemas.microsoft.com/office/powerpoint/2010/main" val="173723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0"/>
            <a:ext cx="10515600" cy="1325563"/>
          </a:xfrm>
        </p:spPr>
        <p:txBody>
          <a:bodyPr/>
          <a:lstStyle/>
          <a:p>
            <a:r>
              <a:rPr lang="en-US" dirty="0" smtClean="0"/>
              <a:t>Guidelines for Engagement - The 4 </a:t>
            </a:r>
            <a:r>
              <a:rPr lang="en-US" dirty="0" err="1" smtClean="0"/>
              <a:t>Rs</a:t>
            </a:r>
            <a:endParaRPr lang="en-US" dirty="0"/>
          </a:p>
        </p:txBody>
      </p:sp>
      <p:sp>
        <p:nvSpPr>
          <p:cNvPr id="6" name="Rectangle 5"/>
          <p:cNvSpPr/>
          <p:nvPr/>
        </p:nvSpPr>
        <p:spPr>
          <a:xfrm>
            <a:off x="8830849" y="2818355"/>
            <a:ext cx="2580361" cy="3594969"/>
          </a:xfrm>
          <a:prstGeom prst="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We </a:t>
            </a:r>
            <a:r>
              <a:rPr lang="en-US" dirty="0">
                <a:solidFill>
                  <a:schemeClr val="tx1"/>
                </a:solidFill>
              </a:rPr>
              <a:t>reflect on the stories and personal experiences that are shared and consider how they relate to our own. In doing so, we build on and expand understanding of ourselves in relation to those around us and the world we live in.</a:t>
            </a:r>
          </a:p>
          <a:p>
            <a:endParaRPr lang="en-US" dirty="0">
              <a:solidFill>
                <a:schemeClr val="tx1"/>
              </a:solidFill>
            </a:endParaRPr>
          </a:p>
        </p:txBody>
      </p:sp>
      <p:sp>
        <p:nvSpPr>
          <p:cNvPr id="8" name="Oval 7"/>
          <p:cNvSpPr/>
          <p:nvPr/>
        </p:nvSpPr>
        <p:spPr>
          <a:xfrm>
            <a:off x="4584526" y="1162724"/>
            <a:ext cx="2567836" cy="26429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RESPECT</a:t>
            </a:r>
            <a:endParaRPr lang="en-US" dirty="0">
              <a:solidFill>
                <a:schemeClr val="tx1"/>
              </a:solidFill>
            </a:endParaRPr>
          </a:p>
        </p:txBody>
      </p:sp>
      <p:sp>
        <p:nvSpPr>
          <p:cNvPr id="5" name="Oval 4"/>
          <p:cNvSpPr/>
          <p:nvPr/>
        </p:nvSpPr>
        <p:spPr>
          <a:xfrm>
            <a:off x="6039633" y="2494550"/>
            <a:ext cx="2567836" cy="2642992"/>
          </a:xfrm>
          <a:prstGeom prst="ellipse">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RELEVANCE</a:t>
            </a:r>
            <a:endParaRPr lang="en-US" dirty="0">
              <a:solidFill>
                <a:schemeClr val="tx1"/>
              </a:solidFill>
            </a:endParaRPr>
          </a:p>
        </p:txBody>
      </p:sp>
    </p:spTree>
    <p:extLst>
      <p:ext uri="{BB962C8B-B14F-4D97-AF65-F5344CB8AC3E}">
        <p14:creationId xmlns:p14="http://schemas.microsoft.com/office/powerpoint/2010/main" val="507182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0"/>
            <a:ext cx="10515600" cy="1325563"/>
          </a:xfrm>
        </p:spPr>
        <p:txBody>
          <a:bodyPr/>
          <a:lstStyle/>
          <a:p>
            <a:r>
              <a:rPr lang="en-US" dirty="0" smtClean="0"/>
              <a:t>Guidelines for Engagement - The 4 </a:t>
            </a:r>
            <a:r>
              <a:rPr lang="en-US" dirty="0" err="1" smtClean="0"/>
              <a:t>Rs</a:t>
            </a:r>
            <a:endParaRPr lang="en-US" dirty="0"/>
          </a:p>
        </p:txBody>
      </p:sp>
      <p:sp>
        <p:nvSpPr>
          <p:cNvPr id="6" name="Rectangle 5"/>
          <p:cNvSpPr/>
          <p:nvPr/>
        </p:nvSpPr>
        <p:spPr>
          <a:xfrm>
            <a:off x="1264085" y="3617826"/>
            <a:ext cx="2580361" cy="2657714"/>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create and contribute to a space that honours Indigenous knowledges and cultures and brings people with diverse backgrounds and experiences together.</a:t>
            </a:r>
          </a:p>
          <a:p>
            <a:endParaRPr lang="en-US" dirty="0">
              <a:solidFill>
                <a:schemeClr val="tx1"/>
              </a:solidFill>
            </a:endParaRPr>
          </a:p>
        </p:txBody>
      </p:sp>
      <p:sp>
        <p:nvSpPr>
          <p:cNvPr id="8" name="Oval 7"/>
          <p:cNvSpPr/>
          <p:nvPr/>
        </p:nvSpPr>
        <p:spPr>
          <a:xfrm>
            <a:off x="4584526" y="1162724"/>
            <a:ext cx="2567836" cy="26429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RESPECT</a:t>
            </a:r>
            <a:endParaRPr lang="en-US" dirty="0">
              <a:solidFill>
                <a:schemeClr val="tx1"/>
              </a:solidFill>
            </a:endParaRPr>
          </a:p>
        </p:txBody>
      </p:sp>
      <p:sp>
        <p:nvSpPr>
          <p:cNvPr id="5" name="Oval 4"/>
          <p:cNvSpPr/>
          <p:nvPr/>
        </p:nvSpPr>
        <p:spPr>
          <a:xfrm>
            <a:off x="6064685" y="2484220"/>
            <a:ext cx="2567836" cy="2642992"/>
          </a:xfrm>
          <a:prstGeom prst="ellipse">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RELEVANCE</a:t>
            </a:r>
            <a:endParaRPr lang="en-US" dirty="0">
              <a:solidFill>
                <a:schemeClr val="tx1"/>
              </a:solidFill>
            </a:endParaRPr>
          </a:p>
        </p:txBody>
      </p:sp>
      <p:sp>
        <p:nvSpPr>
          <p:cNvPr id="7" name="Oval 6"/>
          <p:cNvSpPr/>
          <p:nvPr/>
        </p:nvSpPr>
        <p:spPr>
          <a:xfrm>
            <a:off x="4584526" y="3462349"/>
            <a:ext cx="2567836" cy="2642992"/>
          </a:xfrm>
          <a:prstGeom prst="ellipse">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RESPONSIBILITY</a:t>
            </a:r>
            <a:endParaRPr lang="en-US" dirty="0">
              <a:solidFill>
                <a:schemeClr val="tx1"/>
              </a:solidFill>
            </a:endParaRPr>
          </a:p>
        </p:txBody>
      </p:sp>
    </p:spTree>
    <p:extLst>
      <p:ext uri="{BB962C8B-B14F-4D97-AF65-F5344CB8AC3E}">
        <p14:creationId xmlns:p14="http://schemas.microsoft.com/office/powerpoint/2010/main" val="1829845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0"/>
            <a:ext cx="10515600" cy="1325563"/>
          </a:xfrm>
        </p:spPr>
        <p:txBody>
          <a:bodyPr/>
          <a:lstStyle/>
          <a:p>
            <a:r>
              <a:rPr lang="en-US" dirty="0" smtClean="0"/>
              <a:t>Guidelines for Engagement - The 4 </a:t>
            </a:r>
            <a:r>
              <a:rPr lang="en-US" dirty="0" err="1" smtClean="0"/>
              <a:t>Rs</a:t>
            </a:r>
            <a:endParaRPr lang="en-US" dirty="0"/>
          </a:p>
        </p:txBody>
      </p:sp>
      <p:sp>
        <p:nvSpPr>
          <p:cNvPr id="8" name="Oval 7"/>
          <p:cNvSpPr/>
          <p:nvPr/>
        </p:nvSpPr>
        <p:spPr>
          <a:xfrm>
            <a:off x="4672208" y="1049990"/>
            <a:ext cx="2567836" cy="26429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RESPECT</a:t>
            </a:r>
            <a:endParaRPr lang="en-US" dirty="0">
              <a:solidFill>
                <a:schemeClr val="tx1"/>
              </a:solidFill>
            </a:endParaRPr>
          </a:p>
        </p:txBody>
      </p:sp>
      <p:sp>
        <p:nvSpPr>
          <p:cNvPr id="5" name="Oval 4"/>
          <p:cNvSpPr/>
          <p:nvPr/>
        </p:nvSpPr>
        <p:spPr>
          <a:xfrm>
            <a:off x="6317814" y="2371486"/>
            <a:ext cx="2567836" cy="2642992"/>
          </a:xfrm>
          <a:prstGeom prst="ellipse">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RELEVANCE</a:t>
            </a:r>
            <a:endParaRPr lang="en-US" dirty="0">
              <a:solidFill>
                <a:schemeClr val="tx1"/>
              </a:solidFill>
            </a:endParaRPr>
          </a:p>
        </p:txBody>
      </p:sp>
      <p:sp>
        <p:nvSpPr>
          <p:cNvPr id="9" name="Oval 8"/>
          <p:cNvSpPr/>
          <p:nvPr/>
        </p:nvSpPr>
        <p:spPr>
          <a:xfrm>
            <a:off x="3073575" y="2371486"/>
            <a:ext cx="2567836" cy="2642992"/>
          </a:xfrm>
          <a:prstGeom prst="ellipse">
            <a:avLst/>
          </a:prstGeom>
          <a:solidFill>
            <a:schemeClr val="accent4">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RECIPROCITY</a:t>
            </a:r>
            <a:endParaRPr lang="en-US" dirty="0">
              <a:solidFill>
                <a:schemeClr val="tx1"/>
              </a:solidFill>
            </a:endParaRPr>
          </a:p>
        </p:txBody>
      </p:sp>
      <p:sp>
        <p:nvSpPr>
          <p:cNvPr id="7" name="Oval 6"/>
          <p:cNvSpPr/>
          <p:nvPr/>
        </p:nvSpPr>
        <p:spPr>
          <a:xfrm>
            <a:off x="4759107" y="3518391"/>
            <a:ext cx="2567836" cy="2642992"/>
          </a:xfrm>
          <a:prstGeom prst="ellipse">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RESPONSIBILITY</a:t>
            </a:r>
            <a:endParaRPr lang="en-US" dirty="0">
              <a:solidFill>
                <a:schemeClr val="tx1"/>
              </a:solidFill>
            </a:endParaRPr>
          </a:p>
        </p:txBody>
      </p:sp>
      <p:sp>
        <p:nvSpPr>
          <p:cNvPr id="6" name="Rectangle 5"/>
          <p:cNvSpPr/>
          <p:nvPr/>
        </p:nvSpPr>
        <p:spPr>
          <a:xfrm>
            <a:off x="215552" y="2172555"/>
            <a:ext cx="2445447" cy="3242818"/>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We listen to and learn from the knowledge, stories and experiences of others, while also offering our own (give and take). In doing so, we cultivate mutually respectful relationships from which we all benefit.</a:t>
            </a:r>
            <a:endParaRPr lang="en-US" dirty="0">
              <a:solidFill>
                <a:schemeClr val="tx1"/>
              </a:solidFill>
            </a:endParaRPr>
          </a:p>
        </p:txBody>
      </p:sp>
    </p:spTree>
    <p:extLst>
      <p:ext uri="{BB962C8B-B14F-4D97-AF65-F5344CB8AC3E}">
        <p14:creationId xmlns:p14="http://schemas.microsoft.com/office/powerpoint/2010/main" val="2071368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93448AFD4B54894697A3A8BF638BF" ma:contentTypeVersion="14" ma:contentTypeDescription="Create a new document." ma:contentTypeScope="" ma:versionID="59d0bb6a12bc7f1c0363b3be51641ee5">
  <xsd:schema xmlns:xsd="http://www.w3.org/2001/XMLSchema" xmlns:xs="http://www.w3.org/2001/XMLSchema" xmlns:p="http://schemas.microsoft.com/office/2006/metadata/properties" xmlns:ns3="ed75bd7f-04ab-4084-8ed0-0501a4cb9297" xmlns:ns4="2e329cf0-70a9-467b-bb13-70349672c140" targetNamespace="http://schemas.microsoft.com/office/2006/metadata/properties" ma:root="true" ma:fieldsID="72288fa38d29b263244a5c9928642483" ns3:_="" ns4:_="">
    <xsd:import namespace="ed75bd7f-04ab-4084-8ed0-0501a4cb9297"/>
    <xsd:import namespace="2e329cf0-70a9-467b-bb13-70349672c1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5bd7f-04ab-4084-8ed0-0501a4cb92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329cf0-70a9-467b-bb13-70349672c1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84B5D8-0854-4E71-88D8-64F77E6CF553}">
  <ds:schemaRefs>
    <ds:schemaRef ds:uri="http://schemas.microsoft.com/office/2006/metadata/properties"/>
    <ds:schemaRef ds:uri="http://www.w3.org/XML/1998/namespace"/>
    <ds:schemaRef ds:uri="http://purl.org/dc/terms/"/>
    <ds:schemaRef ds:uri="http://schemas.microsoft.com/office/infopath/2007/PartnerControls"/>
    <ds:schemaRef ds:uri="http://purl.org/dc/dcmitype/"/>
    <ds:schemaRef ds:uri="http://purl.org/dc/elements/1.1/"/>
    <ds:schemaRef ds:uri="ed75bd7f-04ab-4084-8ed0-0501a4cb9297"/>
    <ds:schemaRef ds:uri="http://schemas.microsoft.com/office/2006/documentManagement/types"/>
    <ds:schemaRef ds:uri="http://schemas.openxmlformats.org/package/2006/metadata/core-properties"/>
    <ds:schemaRef ds:uri="2e329cf0-70a9-467b-bb13-70349672c140"/>
  </ds:schemaRefs>
</ds:datastoreItem>
</file>

<file path=customXml/itemProps2.xml><?xml version="1.0" encoding="utf-8"?>
<ds:datastoreItem xmlns:ds="http://schemas.openxmlformats.org/officeDocument/2006/customXml" ds:itemID="{33C84882-D876-4F39-B122-FC2908128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75bd7f-04ab-4084-8ed0-0501a4cb9297"/>
    <ds:schemaRef ds:uri="2e329cf0-70a9-467b-bb13-70349672c1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5FDFFA-7C50-4841-8C0D-CAD2218377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659</TotalTime>
  <Words>5258</Words>
  <Application>Microsoft Office PowerPoint</Application>
  <PresentationFormat>Widescreen</PresentationFormat>
  <Paragraphs>465</Paragraphs>
  <Slides>21</Slides>
  <Notes>21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Courier New</vt:lpstr>
      <vt:lpstr>Office Theme</vt:lpstr>
      <vt:lpstr>Pulling Together,  Learning Together  Facilitated Self-Study &amp; Group Reflection </vt:lpstr>
      <vt:lpstr>Pulling Together,  Learning Together  Facilitated Self-Study &amp; Group Reflection </vt:lpstr>
      <vt:lpstr>Self-Study &amp; Group Learning Circles</vt:lpstr>
      <vt:lpstr>Reflection Activity:</vt:lpstr>
      <vt:lpstr>Artistic Inspiration for Pulling Together</vt:lpstr>
      <vt:lpstr>Guidelines for Engagement - The 4 Rs</vt:lpstr>
      <vt:lpstr>Guidelines for Engagement - The 4 Rs</vt:lpstr>
      <vt:lpstr>Guidelines for Engagement - The 4 Rs</vt:lpstr>
      <vt:lpstr>Guidelines for Engagement - The 4 Rs</vt:lpstr>
      <vt:lpstr>Guidelines for Engagement - The 4 Rs</vt:lpstr>
      <vt:lpstr>Details for Section I: Intro to Indigenous Peoples</vt:lpstr>
      <vt:lpstr>Welcome back!</vt:lpstr>
      <vt:lpstr>Section I: Learning Circle </vt:lpstr>
      <vt:lpstr>Details for Section II: Colonization</vt:lpstr>
      <vt:lpstr>Welcome back!</vt:lpstr>
      <vt:lpstr>Section II: Learning Circle</vt:lpstr>
      <vt:lpstr>Details for Section III: Decolonization</vt:lpstr>
      <vt:lpstr>Welcome back!</vt:lpstr>
      <vt:lpstr>Section III: Learning Circle</vt:lpstr>
      <vt:lpstr> Thank you for making the  Pulling Together  Manitoba Foundations Guide  part of your learning journey. </vt:lpstr>
      <vt:lpstr>Additional Facilitator Resources</vt:lpstr>
    </vt:vector>
  </TitlesOfParts>
  <Company>Brandon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Brown</dc:creator>
  <cp:lastModifiedBy>Erica Brown</cp:lastModifiedBy>
  <cp:revision>68</cp:revision>
  <dcterms:created xsi:type="dcterms:W3CDTF">2021-10-18T14:29:25Z</dcterms:created>
  <dcterms:modified xsi:type="dcterms:W3CDTF">2021-10-25T20:14:38Z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0x0101008BA93448AFD4B54894697A3A8BF638BF</vt:lpwstr>
  </property>
</Properties>
</file>