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4"/>
  </p:sldMasterIdLst>
  <p:notesMasterIdLst>
    <p:notesMasterId r:id="rId43"/>
  </p:notesMasterIdLst>
  <p:handoutMasterIdLst>
    <p:handoutMasterId r:id="rId44"/>
  </p:handoutMasterIdLst>
  <p:sldIdLst>
    <p:sldId id="262" r:id="rId5"/>
    <p:sldId id="263" r:id="rId6"/>
    <p:sldId id="265" r:id="rId7"/>
    <p:sldId id="264" r:id="rId8"/>
    <p:sldId id="266" r:id="rId9"/>
    <p:sldId id="267" r:id="rId10"/>
    <p:sldId id="268" r:id="rId11"/>
    <p:sldId id="269" r:id="rId12"/>
    <p:sldId id="270" r:id="rId13"/>
    <p:sldId id="271" r:id="rId14"/>
    <p:sldId id="272" r:id="rId15"/>
    <p:sldId id="273" r:id="rId16"/>
    <p:sldId id="274" r:id="rId17"/>
    <p:sldId id="275" r:id="rId18"/>
    <p:sldId id="276" r:id="rId19"/>
    <p:sldId id="277" r:id="rId20"/>
    <p:sldId id="278" r:id="rId21"/>
    <p:sldId id="280" r:id="rId22"/>
    <p:sldId id="279" r:id="rId23"/>
    <p:sldId id="281" r:id="rId24"/>
    <p:sldId id="282" r:id="rId25"/>
    <p:sldId id="285" r:id="rId26"/>
    <p:sldId id="283" r:id="rId27"/>
    <p:sldId id="300" r:id="rId28"/>
    <p:sldId id="286" r:id="rId29"/>
    <p:sldId id="284" r:id="rId30"/>
    <p:sldId id="287" r:id="rId31"/>
    <p:sldId id="288" r:id="rId32"/>
    <p:sldId id="289" r:id="rId33"/>
    <p:sldId id="290" r:id="rId34"/>
    <p:sldId id="291" r:id="rId35"/>
    <p:sldId id="292" r:id="rId36"/>
    <p:sldId id="294" r:id="rId37"/>
    <p:sldId id="293" r:id="rId38"/>
    <p:sldId id="299" r:id="rId39"/>
    <p:sldId id="296" r:id="rId40"/>
    <p:sldId id="295" r:id="rId41"/>
    <p:sldId id="298" r:id="rId4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344">
          <p15:clr>
            <a:srgbClr val="A4A3A4"/>
          </p15:clr>
        </p15:guide>
        <p15:guide id="2" pos="768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057"/>
    <a:srgbClr val="EAAA00"/>
    <a:srgbClr val="D9A028"/>
    <a:srgbClr val="FDBF42"/>
    <a:srgbClr val="01416E"/>
    <a:srgbClr val="025284"/>
    <a:srgbClr val="DBA10A"/>
    <a:srgbClr val="F7B830"/>
    <a:srgbClr val="80963A"/>
    <a:srgbClr val="02385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162" autoAdjust="0"/>
    <p:restoredTop sz="57636" autoAdjust="0"/>
  </p:normalViewPr>
  <p:slideViewPr>
    <p:cSldViewPr>
      <p:cViewPr varScale="1">
        <p:scale>
          <a:sx n="54" d="100"/>
          <a:sy n="54" d="100"/>
        </p:scale>
        <p:origin x="2174" y="67"/>
      </p:cViewPr>
      <p:guideLst>
        <p:guide orient="horz" pos="1344"/>
        <p:guide pos="768"/>
      </p:guideLst>
    </p:cSldViewPr>
  </p:slideViewPr>
  <p:outlineViewPr>
    <p:cViewPr>
      <p:scale>
        <a:sx n="33" d="100"/>
        <a:sy n="33" d="100"/>
      </p:scale>
      <p:origin x="0" y="9416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25" d="100"/>
        <a:sy n="125" d="100"/>
      </p:scale>
      <p:origin x="0" y="8976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theme" Target="theme/theme1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handoutMaster" Target="handoutMasters/handout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notesMaster" Target="notesMasters/notesMaster1.xml"/><Relationship Id="rId48" Type="http://schemas.openxmlformats.org/officeDocument/2006/relationships/tableStyles" Target="tableStyles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viewProps" Target="viewProps.xml"/><Relationship Id="rId20" Type="http://schemas.openxmlformats.org/officeDocument/2006/relationships/slide" Target="slides/slide16.xml"/><Relationship Id="rId41" Type="http://schemas.openxmlformats.org/officeDocument/2006/relationships/slide" Target="slides/slide37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.xlsx"/><Relationship Id="rId1" Type="http://schemas.openxmlformats.org/officeDocument/2006/relationships/themeOverride" Target="../theme/themeOverride1.xm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5.1988517060367501E-2"/>
          <c:y val="0.14952196549201799"/>
          <c:w val="0.53115079365079398"/>
          <c:h val="0.73142076502732201"/>
        </c:manualLayout>
      </c:layout>
      <c:doughnut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  <c:holeSize val="70"/>
      </c:doughnutChart>
    </c:plotArea>
    <c:legend>
      <c:legendPos val="r"/>
      <c:layout>
        <c:manualLayout>
          <c:xMode val="edge"/>
          <c:yMode val="edge"/>
          <c:x val="0.76231053149606298"/>
          <c:y val="0.151262795275591"/>
          <c:w val="0.22102280183726999"/>
          <c:h val="0.697474409448819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2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1"/>
    <c:plotArea>
      <c:layout>
        <c:manualLayout>
          <c:layoutTarget val="inner"/>
          <c:xMode val="edge"/>
          <c:yMode val="edge"/>
          <c:x val="5.1988517060367501E-2"/>
          <c:y val="0.14952196549201799"/>
          <c:w val="0.53115079365079398"/>
          <c:h val="0.73142076502732201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ln>
              <a:noFill/>
            </a:ln>
            <a:effectLst/>
          </c:spPr>
          <c:dPt>
            <c:idx val="0"/>
            <c:bubble3D val="0"/>
            <c:spPr>
              <a:solidFill>
                <a:srgbClr val="FDBF4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DC8C-442E-A93B-59207178318D}"/>
              </c:ext>
            </c:extLst>
          </c:dPt>
          <c:dPt>
            <c:idx val="1"/>
            <c:bubble3D val="0"/>
            <c:spPr>
              <a:solidFill>
                <a:srgbClr val="EAAA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DC8C-442E-A93B-59207178318D}"/>
              </c:ext>
            </c:extLst>
          </c:dPt>
          <c:dPt>
            <c:idx val="2"/>
            <c:bubble3D val="0"/>
            <c:spPr>
              <a:solidFill>
                <a:srgbClr val="D9A028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DC8C-442E-A93B-59207178318D}"/>
              </c:ext>
            </c:extLst>
          </c:dPt>
          <c:dPt>
            <c:idx val="3"/>
            <c:bubble3D val="0"/>
            <c:spPr>
              <a:solidFill>
                <a:srgbClr val="025284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DC8C-442E-A93B-59207178318D}"/>
              </c:ext>
            </c:extLst>
          </c:dPt>
          <c:dPt>
            <c:idx val="4"/>
            <c:bubble3D val="0"/>
            <c:spPr>
              <a:solidFill>
                <a:srgbClr val="01416E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9-DC8C-442E-A93B-59207178318D}"/>
              </c:ext>
            </c:extLst>
          </c:dPt>
          <c:dPt>
            <c:idx val="5"/>
            <c:bubble3D val="0"/>
            <c:spPr>
              <a:solidFill>
                <a:srgbClr val="003057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B-DC8C-442E-A93B-59207178318D}"/>
              </c:ext>
            </c:extLst>
          </c:dPt>
          <c:dPt>
            <c:idx val="6"/>
            <c:bubble3D val="0"/>
            <c:spPr>
              <a:solidFill>
                <a:srgbClr val="97B24F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D-DC8C-442E-A93B-59207178318D}"/>
              </c:ext>
            </c:extLst>
          </c:dPt>
          <c:dPt>
            <c:idx val="7"/>
            <c:bubble3D val="0"/>
            <c:spPr>
              <a:solidFill>
                <a:srgbClr val="80963A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F-DC8C-442E-A93B-59207178318D}"/>
              </c:ext>
            </c:extLst>
          </c:dPt>
          <c:cat>
            <c:strRef>
              <c:f>Sheet1!$A$2:$A$9</c:f>
              <c:strCache>
                <c:ptCount val="8"/>
                <c:pt idx="0">
                  <c:v>Label A</c:v>
                </c:pt>
                <c:pt idx="1">
                  <c:v>Label B</c:v>
                </c:pt>
                <c:pt idx="2">
                  <c:v>Label C</c:v>
                </c:pt>
                <c:pt idx="3">
                  <c:v>Label D</c:v>
                </c:pt>
                <c:pt idx="4">
                  <c:v>Label E</c:v>
                </c:pt>
                <c:pt idx="5">
                  <c:v>Label F</c:v>
                </c:pt>
                <c:pt idx="6">
                  <c:v>Label G</c:v>
                </c:pt>
                <c:pt idx="7">
                  <c:v>Label H</c:v>
                </c:pt>
              </c:strCache>
            </c:strRef>
          </c:cat>
          <c:val>
            <c:numRef>
              <c:f>Sheet1!$B$2:$B$9</c:f>
              <c:numCache>
                <c:formatCode>General</c:formatCode>
                <c:ptCount val="8"/>
                <c:pt idx="0">
                  <c:v>8</c:v>
                </c:pt>
                <c:pt idx="1">
                  <c:v>3</c:v>
                </c:pt>
                <c:pt idx="2">
                  <c:v>2</c:v>
                </c:pt>
                <c:pt idx="3">
                  <c:v>1</c:v>
                </c:pt>
                <c:pt idx="4">
                  <c:v>1</c:v>
                </c:pt>
                <c:pt idx="5">
                  <c:v>0.5</c:v>
                </c:pt>
                <c:pt idx="6">
                  <c:v>0.5</c:v>
                </c:pt>
                <c:pt idx="7">
                  <c:v>0.25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0-DC8C-442E-A93B-59207178318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0"/>
      </c:doughnutChart>
    </c:plotArea>
    <c:legend>
      <c:legendPos val="r"/>
      <c:layout>
        <c:manualLayout>
          <c:xMode val="edge"/>
          <c:yMode val="edge"/>
          <c:x val="0.76231053149606298"/>
          <c:y val="0.151262795275591"/>
          <c:w val="0.22102280183726999"/>
          <c:h val="0.697474409448819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1"/>
    <c:plotArea>
      <c:layout>
        <c:manualLayout>
          <c:layoutTarget val="inner"/>
          <c:xMode val="edge"/>
          <c:yMode val="edge"/>
          <c:x val="5.19884681967945E-2"/>
          <c:y val="0.100341637623166"/>
          <c:w val="0.94801144238992596"/>
          <c:h val="0.7314207650273220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FDBF4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A994-46FA-AC1F-33289ACBB447}"/>
              </c:ext>
            </c:extLst>
          </c:dPt>
          <c:dPt>
            <c:idx val="1"/>
            <c:invertIfNegative val="0"/>
            <c:bubble3D val="0"/>
            <c:spPr>
              <a:solidFill>
                <a:srgbClr val="EAAA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A994-46FA-AC1F-33289ACBB447}"/>
              </c:ext>
            </c:extLst>
          </c:dPt>
          <c:dPt>
            <c:idx val="2"/>
            <c:invertIfNegative val="0"/>
            <c:bubble3D val="0"/>
            <c:spPr>
              <a:solidFill>
                <a:srgbClr val="D9A028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A994-46FA-AC1F-33289ACBB447}"/>
              </c:ext>
            </c:extLst>
          </c:dPt>
          <c:dPt>
            <c:idx val="3"/>
            <c:invertIfNegative val="0"/>
            <c:bubble3D val="0"/>
            <c:spPr>
              <a:solidFill>
                <a:srgbClr val="025284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A994-46FA-AC1F-33289ACBB447}"/>
              </c:ext>
            </c:extLst>
          </c:dPt>
          <c:dPt>
            <c:idx val="4"/>
            <c:invertIfNegative val="0"/>
            <c:bubble3D val="0"/>
            <c:spPr>
              <a:solidFill>
                <a:srgbClr val="01416E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9-A994-46FA-AC1F-33289ACBB447}"/>
              </c:ext>
            </c:extLst>
          </c:dPt>
          <c:dPt>
            <c:idx val="5"/>
            <c:invertIfNegative val="0"/>
            <c:bubble3D val="0"/>
            <c:spPr>
              <a:solidFill>
                <a:srgbClr val="003057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B-A994-46FA-AC1F-33289ACBB447}"/>
              </c:ext>
            </c:extLst>
          </c:dPt>
          <c:dPt>
            <c:idx val="6"/>
            <c:invertIfNegative val="0"/>
            <c:bubble3D val="0"/>
            <c:spPr>
              <a:solidFill>
                <a:srgbClr val="97B24F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D-A994-46FA-AC1F-33289ACBB447}"/>
              </c:ext>
            </c:extLst>
          </c:dPt>
          <c:dPt>
            <c:idx val="7"/>
            <c:invertIfNegative val="0"/>
            <c:bubble3D val="0"/>
            <c:spPr>
              <a:solidFill>
                <a:srgbClr val="80963A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F-A994-46FA-AC1F-33289ACBB447}"/>
              </c:ext>
            </c:extLst>
          </c:dPt>
          <c:cat>
            <c:strRef>
              <c:f>Sheet1!$A$2:$A$9</c:f>
              <c:strCache>
                <c:ptCount val="8"/>
                <c:pt idx="0">
                  <c:v>Label A</c:v>
                </c:pt>
                <c:pt idx="1">
                  <c:v>Label B</c:v>
                </c:pt>
                <c:pt idx="2">
                  <c:v>Label C</c:v>
                </c:pt>
                <c:pt idx="3">
                  <c:v>Label D</c:v>
                </c:pt>
                <c:pt idx="4">
                  <c:v>Label E</c:v>
                </c:pt>
                <c:pt idx="5">
                  <c:v>Label F</c:v>
                </c:pt>
                <c:pt idx="6">
                  <c:v>Label G</c:v>
                </c:pt>
                <c:pt idx="7">
                  <c:v>Label H</c:v>
                </c:pt>
              </c:strCache>
            </c:strRef>
          </c:cat>
          <c:val>
            <c:numRef>
              <c:f>Sheet1!$B$2:$B$9</c:f>
              <c:numCache>
                <c:formatCode>General</c:formatCode>
                <c:ptCount val="8"/>
                <c:pt idx="0">
                  <c:v>8</c:v>
                </c:pt>
                <c:pt idx="1">
                  <c:v>3</c:v>
                </c:pt>
                <c:pt idx="2">
                  <c:v>2</c:v>
                </c:pt>
                <c:pt idx="3">
                  <c:v>1</c:v>
                </c:pt>
                <c:pt idx="4">
                  <c:v>1</c:v>
                </c:pt>
                <c:pt idx="5">
                  <c:v>0.5</c:v>
                </c:pt>
                <c:pt idx="6">
                  <c:v>0.5</c:v>
                </c:pt>
                <c:pt idx="7">
                  <c:v>0.25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0-A994-46FA-AC1F-33289ACBB44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339456880"/>
        <c:axId val="339454920"/>
      </c:barChart>
      <c:catAx>
        <c:axId val="33945688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spPr>
          <a:ln>
            <a:noFill/>
          </a:ln>
        </c:spPr>
        <c:txPr>
          <a:bodyPr rot="0" vert="horz"/>
          <a:lstStyle/>
          <a:p>
            <a:pPr>
              <a:defRPr sz="1400" baseline="0">
                <a:solidFill>
                  <a:schemeClr val="tx1">
                    <a:lumMod val="85000"/>
                    <a:lumOff val="15000"/>
                  </a:schemeClr>
                </a:solidFill>
                <a:latin typeface="Calibri"/>
              </a:defRPr>
            </a:pPr>
            <a:endParaRPr lang="en-US"/>
          </a:p>
        </c:txPr>
        <c:crossAx val="339454920"/>
        <c:crosses val="autoZero"/>
        <c:auto val="1"/>
        <c:lblAlgn val="ctr"/>
        <c:lblOffset val="100"/>
        <c:noMultiLvlLbl val="0"/>
      </c:catAx>
      <c:valAx>
        <c:axId val="339454920"/>
        <c:scaling>
          <c:orientation val="minMax"/>
        </c:scaling>
        <c:delete val="0"/>
        <c:axPos val="l"/>
        <c:majorGridlines>
          <c:spPr>
            <a:ln>
              <a:solidFill>
                <a:schemeClr val="bg1">
                  <a:lumMod val="85000"/>
                </a:schemeClr>
              </a:solidFill>
            </a:ln>
          </c:spPr>
        </c:majorGridlines>
        <c:numFmt formatCode="General" sourceLinked="1"/>
        <c:majorTickMark val="out"/>
        <c:minorTickMark val="none"/>
        <c:tickLblPos val="nextTo"/>
        <c:spPr>
          <a:ln>
            <a:noFill/>
          </a:ln>
        </c:spPr>
        <c:txPr>
          <a:bodyPr/>
          <a:lstStyle/>
          <a:p>
            <a:pPr>
              <a:defRPr sz="1100">
                <a:solidFill>
                  <a:schemeClr val="bg1">
                    <a:lumMod val="65000"/>
                  </a:schemeClr>
                </a:solidFill>
              </a:defRPr>
            </a:pPr>
            <a:endParaRPr lang="en-US"/>
          </a:p>
        </c:txPr>
        <c:crossAx val="339456880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19584D7-EB7E-A741-801F-40F3C41DB6AB}" type="datetime1">
              <a:rPr lang="en-CA" smtClean="0"/>
              <a:t>2023-03-16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4AFB706-2A7B-344D-A858-2989E07453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193448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BCE4249-46BA-BD49-9079-A4A3CC8D694C}" type="datetime1">
              <a:rPr lang="en-CA" smtClean="0"/>
              <a:t>2023-03-16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CA"/>
              <a:t>Click to edit Master text styles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  <a:p>
            <a:pPr lvl="4"/>
            <a:r>
              <a:rPr lang="en-CA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E23C6D4-509A-4847-93E5-035ABE023C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3886336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23C6D4-509A-4847-93E5-035ABE023C3D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481660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23C6D4-509A-4847-93E5-035ABE023C3D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258932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23C6D4-509A-4847-93E5-035ABE023C3D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19893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23C6D4-509A-4847-93E5-035ABE023C3D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197440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23C6D4-509A-4847-93E5-035ABE023C3D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280027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23C6D4-509A-4847-93E5-035ABE023C3D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535232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23C6D4-509A-4847-93E5-035ABE023C3D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236220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23C6D4-509A-4847-93E5-035ABE023C3D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506446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23C6D4-509A-4847-93E5-035ABE023C3D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831637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23C6D4-509A-4847-93E5-035ABE023C3D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139526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23C6D4-509A-4847-93E5-035ABE023C3D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929816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23C6D4-509A-4847-93E5-035ABE023C3D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090415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23C6D4-509A-4847-93E5-035ABE023C3D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614545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23C6D4-509A-4847-93E5-035ABE023C3D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248709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23C6D4-509A-4847-93E5-035ABE023C3D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1102458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23C6D4-509A-4847-93E5-035ABE023C3D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3644226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23C6D4-509A-4847-93E5-035ABE023C3D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0385056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23C6D4-509A-4847-93E5-035ABE023C3D}" type="slidenum">
              <a:rPr lang="en-US" smtClean="0"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815269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23C6D4-509A-4847-93E5-035ABE023C3D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730414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23C6D4-509A-4847-93E5-035ABE023C3D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547098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23C6D4-509A-4847-93E5-035ABE023C3D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714112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23C6D4-509A-4847-93E5-035ABE023C3D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984863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23C6D4-509A-4847-93E5-035ABE023C3D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605154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23C6D4-509A-4847-93E5-035ABE023C3D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462168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23C6D4-509A-4847-93E5-035ABE023C3D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07024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chart" Target="../charts/chart1.xml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chart" Target="../charts/chart2.xml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chart" Target="../charts/chart3.xml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09967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Title – Gold">
    <p:bg>
      <p:bgPr>
        <a:solidFill>
          <a:srgbClr val="EAAA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1143000" y="2743200"/>
            <a:ext cx="7162800" cy="1295400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ctr">
              <a:lnSpc>
                <a:spcPct val="80000"/>
              </a:lnSpc>
              <a:buNone/>
              <a:defRPr sz="7000" b="0" spc="-150" baseline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pPr lvl="0"/>
            <a:r>
              <a:rPr lang="en-US" dirty="0"/>
              <a:t>Chapter title</a:t>
            </a:r>
          </a:p>
        </p:txBody>
      </p:sp>
      <p:sp>
        <p:nvSpPr>
          <p:cNvPr id="5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2819400" y="4038600"/>
            <a:ext cx="3505200" cy="45720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anchor="ctr">
            <a:noAutofit/>
          </a:bodyPr>
          <a:lstStyle>
            <a:lvl1pPr marL="0" indent="0" algn="ctr">
              <a:lnSpc>
                <a:spcPct val="80000"/>
              </a:lnSpc>
              <a:buNone/>
              <a:defRPr sz="1800" b="0" i="0" cap="all" spc="600" baseline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pPr lvl="0"/>
            <a:r>
              <a:rPr lang="en-US" dirty="0"/>
              <a:t> SUPPORTING TEXT</a:t>
            </a: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4730" y="6248400"/>
            <a:ext cx="1209294" cy="30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11234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Title – Blue">
    <p:bg>
      <p:bgPr>
        <a:solidFill>
          <a:srgbClr val="00305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1143000" y="2743200"/>
            <a:ext cx="7162800" cy="1295400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ctr">
              <a:lnSpc>
                <a:spcPct val="80000"/>
              </a:lnSpc>
              <a:buNone/>
              <a:defRPr sz="7000" b="0" spc="-150" baseline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pPr lvl="0"/>
            <a:r>
              <a:rPr lang="en-US" dirty="0"/>
              <a:t>Chapter title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2819400" y="4038600"/>
            <a:ext cx="3505200" cy="45720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anchor="ctr">
            <a:noAutofit/>
          </a:bodyPr>
          <a:lstStyle>
            <a:lvl1pPr marL="0" indent="0" algn="ctr">
              <a:lnSpc>
                <a:spcPct val="80000"/>
              </a:lnSpc>
              <a:buNone/>
              <a:defRPr sz="1800" b="0" i="0" cap="all" spc="600" baseline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pPr lvl="0"/>
            <a:r>
              <a:rPr lang="en-US" dirty="0"/>
              <a:t> SUPPORTING TEXT</a:t>
            </a: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4730" y="6248400"/>
            <a:ext cx="1209294" cy="30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09658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mple Message – BU Campus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1143000" y="2362200"/>
            <a:ext cx="7162800" cy="2057400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ctr">
              <a:lnSpc>
                <a:spcPct val="80000"/>
              </a:lnSpc>
              <a:buNone/>
              <a:defRPr sz="7000" b="0" spc="-150" baseline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pPr lvl="0"/>
            <a:r>
              <a:rPr lang="en-US" dirty="0"/>
              <a:t>Small messages have big impact.</a:t>
            </a:r>
          </a:p>
        </p:txBody>
      </p:sp>
      <p:sp>
        <p:nvSpPr>
          <p:cNvPr id="3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2209800" y="4572000"/>
            <a:ext cx="5029200" cy="45720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anchor="ctr">
            <a:noAutofit/>
          </a:bodyPr>
          <a:lstStyle>
            <a:lvl1pPr marL="0" indent="0" algn="ctr">
              <a:lnSpc>
                <a:spcPct val="80000"/>
              </a:lnSpc>
              <a:buNone/>
              <a:defRPr sz="2200" b="0" i="0" cap="all" spc="300" baseline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pPr lvl="0"/>
            <a:r>
              <a:rPr lang="en-US" dirty="0"/>
              <a:t>SUPPORTING TEXT IF NEEDED </a:t>
            </a:r>
          </a:p>
        </p:txBody>
      </p:sp>
      <p:pic>
        <p:nvPicPr>
          <p:cNvPr id="5" name="Picture 4" descr="Brandon-University-Chevron-–-RGB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37600" y="5856074"/>
            <a:ext cx="1182600" cy="10019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784233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mple Message – BU Tower Detail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1143000" y="2362200"/>
            <a:ext cx="7162800" cy="2057400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ctr">
              <a:lnSpc>
                <a:spcPct val="80000"/>
              </a:lnSpc>
              <a:buNone/>
              <a:defRPr sz="7000" b="0" spc="-150" baseline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pPr lvl="0"/>
            <a:r>
              <a:rPr lang="en-US" dirty="0"/>
              <a:t>Small messages have big impact.</a:t>
            </a:r>
          </a:p>
        </p:txBody>
      </p:sp>
      <p:sp>
        <p:nvSpPr>
          <p:cNvPr id="3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2209800" y="4572000"/>
            <a:ext cx="5029200" cy="45720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anchor="ctr">
            <a:noAutofit/>
          </a:bodyPr>
          <a:lstStyle>
            <a:lvl1pPr marL="0" indent="0" algn="ctr">
              <a:lnSpc>
                <a:spcPct val="80000"/>
              </a:lnSpc>
              <a:buNone/>
              <a:defRPr sz="2200" b="0" i="0" cap="all" spc="300" baseline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pPr lvl="0"/>
            <a:r>
              <a:rPr lang="en-US" dirty="0"/>
              <a:t>SUPPORTING TEXT IF NEEDED </a:t>
            </a:r>
          </a:p>
        </p:txBody>
      </p:sp>
      <p:pic>
        <p:nvPicPr>
          <p:cNvPr id="5" name="Picture 4" descr="Brandon-University-Chevron-–-RGB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37600" y="5856074"/>
            <a:ext cx="1182600" cy="10019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621612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mple Message – Bobcat Statue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1143000" y="2362200"/>
            <a:ext cx="7162800" cy="2057400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ctr">
              <a:lnSpc>
                <a:spcPct val="80000"/>
              </a:lnSpc>
              <a:buNone/>
              <a:defRPr sz="7000" b="0" spc="-150" baseline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pPr lvl="0"/>
            <a:r>
              <a:rPr lang="en-US" dirty="0"/>
              <a:t>Small messages have big impact.</a:t>
            </a:r>
          </a:p>
        </p:txBody>
      </p:sp>
      <p:sp>
        <p:nvSpPr>
          <p:cNvPr id="3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2209800" y="4572000"/>
            <a:ext cx="5029200" cy="45720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anchor="ctr">
            <a:noAutofit/>
          </a:bodyPr>
          <a:lstStyle>
            <a:lvl1pPr marL="0" indent="0" algn="ctr">
              <a:lnSpc>
                <a:spcPct val="80000"/>
              </a:lnSpc>
              <a:buNone/>
              <a:defRPr sz="2200" b="0" i="0" cap="all" spc="300" baseline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pPr lvl="0"/>
            <a:r>
              <a:rPr lang="en-US" dirty="0"/>
              <a:t>SUPPORTING TEXT IF NEEDED </a:t>
            </a:r>
          </a:p>
        </p:txBody>
      </p:sp>
      <p:pic>
        <p:nvPicPr>
          <p:cNvPr id="5" name="Picture 4" descr="Brandon-University-Chevron-–-RGB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37600" y="5856074"/>
            <a:ext cx="1182600" cy="10019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073468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– Navy Blue">
    <p:bg>
      <p:bgPr>
        <a:solidFill>
          <a:srgbClr val="00305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1143000" y="1600200"/>
            <a:ext cx="7162800" cy="3657600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>
              <a:lnSpc>
                <a:spcPct val="100000"/>
              </a:lnSpc>
              <a:buNone/>
              <a:defRPr sz="5400" b="0" i="1" spc="-150" baseline="0">
                <a:solidFill>
                  <a:schemeClr val="bg1"/>
                </a:solidFill>
                <a:latin typeface="Georgia"/>
                <a:cs typeface="Georgia"/>
              </a:defRPr>
            </a:lvl1pPr>
          </a:lstStyle>
          <a:p>
            <a:pPr lvl="0"/>
            <a:r>
              <a:rPr lang="en-US" dirty="0"/>
              <a:t>“An investment in knowledge always pays the best interest.”</a:t>
            </a:r>
          </a:p>
        </p:txBody>
      </p:sp>
      <p:sp>
        <p:nvSpPr>
          <p:cNvPr id="3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1143000" y="5486400"/>
            <a:ext cx="7162800" cy="838200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r">
              <a:lnSpc>
                <a:spcPct val="80000"/>
              </a:lnSpc>
              <a:buNone/>
              <a:defRPr sz="1800" b="0" i="1" spc="0" baseline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pPr lvl="0"/>
            <a:r>
              <a:rPr lang="en-US" dirty="0"/>
              <a:t>– Benjamin Franklin</a:t>
            </a:r>
          </a:p>
        </p:txBody>
      </p:sp>
    </p:spTree>
    <p:extLst>
      <p:ext uri="{BB962C8B-B14F-4D97-AF65-F5344CB8AC3E}">
        <p14:creationId xmlns:p14="http://schemas.microsoft.com/office/powerpoint/2010/main" val="181735610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– Gold">
    <p:bg>
      <p:bgPr>
        <a:solidFill>
          <a:srgbClr val="EAAA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1143000" y="1600200"/>
            <a:ext cx="7162800" cy="3657600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>
              <a:lnSpc>
                <a:spcPct val="100000"/>
              </a:lnSpc>
              <a:buNone/>
              <a:defRPr sz="5400" b="0" i="1" spc="-150" baseline="0">
                <a:solidFill>
                  <a:schemeClr val="bg1"/>
                </a:solidFill>
                <a:latin typeface="Georgia"/>
                <a:cs typeface="Georgia"/>
              </a:defRPr>
            </a:lvl1pPr>
          </a:lstStyle>
          <a:p>
            <a:pPr lvl="0"/>
            <a:r>
              <a:rPr lang="en-US" dirty="0"/>
              <a:t>“An investment in knowledge always pays the best interest.”</a:t>
            </a:r>
          </a:p>
        </p:txBody>
      </p:sp>
      <p:sp>
        <p:nvSpPr>
          <p:cNvPr id="3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1143000" y="5486400"/>
            <a:ext cx="7162800" cy="838200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r">
              <a:lnSpc>
                <a:spcPct val="80000"/>
              </a:lnSpc>
              <a:buNone/>
              <a:defRPr sz="1800" b="0" i="1" spc="0" baseline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pPr lvl="0"/>
            <a:r>
              <a:rPr lang="en-US" dirty="0"/>
              <a:t>– Benjamin Franklin</a:t>
            </a:r>
          </a:p>
        </p:txBody>
      </p:sp>
    </p:spTree>
    <p:extLst>
      <p:ext uri="{BB962C8B-B14F-4D97-AF65-F5344CB8AC3E}">
        <p14:creationId xmlns:p14="http://schemas.microsoft.com/office/powerpoint/2010/main" val="115461671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– Dark Grey">
    <p:bg>
      <p:bgPr>
        <a:solidFill>
          <a:schemeClr val="tx1">
            <a:lumMod val="85000"/>
            <a:lumOff val="1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1143000" y="1600200"/>
            <a:ext cx="7162800" cy="3657600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>
              <a:lnSpc>
                <a:spcPct val="100000"/>
              </a:lnSpc>
              <a:buNone/>
              <a:defRPr sz="5400" b="0" i="1" spc="-150" baseline="0">
                <a:solidFill>
                  <a:schemeClr val="bg1"/>
                </a:solidFill>
                <a:latin typeface="Georgia"/>
                <a:cs typeface="Georgia"/>
              </a:defRPr>
            </a:lvl1pPr>
          </a:lstStyle>
          <a:p>
            <a:pPr lvl="0"/>
            <a:r>
              <a:rPr lang="en-US" dirty="0"/>
              <a:t>“An investment in knowledge always pays the best interest.”</a:t>
            </a:r>
          </a:p>
        </p:txBody>
      </p:sp>
      <p:sp>
        <p:nvSpPr>
          <p:cNvPr id="3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1143000" y="5486400"/>
            <a:ext cx="7162800" cy="838200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r">
              <a:lnSpc>
                <a:spcPct val="80000"/>
              </a:lnSpc>
              <a:buNone/>
              <a:defRPr sz="1800" b="0" i="1" spc="0" baseline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pPr lvl="0"/>
            <a:r>
              <a:rPr lang="en-US" dirty="0"/>
              <a:t>– Benjamin Franklin</a:t>
            </a:r>
          </a:p>
        </p:txBody>
      </p:sp>
      <p:pic>
        <p:nvPicPr>
          <p:cNvPr id="6" name="Picture 5" descr="Brandon-University-Chevron-–-RGB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37600" y="5856074"/>
            <a:ext cx="1182600" cy="10019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684362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– Whit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1143000" y="1600200"/>
            <a:ext cx="7162800" cy="3657600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>
              <a:lnSpc>
                <a:spcPct val="100000"/>
              </a:lnSpc>
              <a:buNone/>
              <a:defRPr sz="5400" b="0" i="1" spc="-150" baseline="0">
                <a:solidFill>
                  <a:schemeClr val="tx1">
                    <a:lumMod val="85000"/>
                    <a:lumOff val="15000"/>
                  </a:schemeClr>
                </a:solidFill>
                <a:latin typeface="Georgia"/>
                <a:cs typeface="Georgia"/>
              </a:defRPr>
            </a:lvl1pPr>
          </a:lstStyle>
          <a:p>
            <a:pPr lvl="0"/>
            <a:r>
              <a:rPr lang="en-US" dirty="0"/>
              <a:t>“An investment in knowledge always pays the best interest.”</a:t>
            </a:r>
          </a:p>
        </p:txBody>
      </p:sp>
      <p:sp>
        <p:nvSpPr>
          <p:cNvPr id="3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1143000" y="5486400"/>
            <a:ext cx="7162800" cy="838200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r">
              <a:lnSpc>
                <a:spcPct val="80000"/>
              </a:lnSpc>
              <a:buNone/>
              <a:defRPr sz="1800" b="0" i="1" spc="0" baseline="0">
                <a:solidFill>
                  <a:schemeClr val="tx1">
                    <a:lumMod val="50000"/>
                    <a:lumOff val="50000"/>
                  </a:schemeClr>
                </a:solidFill>
                <a:latin typeface="Calibri"/>
                <a:cs typeface="Calibri"/>
              </a:defRPr>
            </a:lvl1pPr>
          </a:lstStyle>
          <a:p>
            <a:pPr lvl="0"/>
            <a:r>
              <a:rPr lang="en-US" dirty="0"/>
              <a:t>– Benjamin Franklin</a:t>
            </a:r>
          </a:p>
        </p:txBody>
      </p:sp>
      <p:pic>
        <p:nvPicPr>
          <p:cNvPr id="6" name="Picture 5" descr="Brandon-University-Chevron-–-RGB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37600" y="5856074"/>
            <a:ext cx="1182600" cy="10019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615802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nal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1143000" y="1066800"/>
            <a:ext cx="6858000" cy="3505200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>
              <a:lnSpc>
                <a:spcPct val="80000"/>
              </a:lnSpc>
              <a:buNone/>
              <a:defRPr sz="7200" b="0" spc="-150" baseline="0">
                <a:solidFill>
                  <a:srgbClr val="EAAA00"/>
                </a:solidFill>
                <a:latin typeface="Calibri"/>
                <a:cs typeface="Calibri"/>
              </a:defRPr>
            </a:lvl1pPr>
          </a:lstStyle>
          <a:p>
            <a:pPr lvl="0"/>
            <a:r>
              <a:rPr lang="en-US" dirty="0"/>
              <a:t>Thanks.</a:t>
            </a:r>
            <a:br>
              <a:rPr lang="en-US" dirty="0"/>
            </a:br>
            <a:r>
              <a:rPr lang="en-US" dirty="0"/>
              <a:t>Any Questions?</a:t>
            </a:r>
          </a:p>
        </p:txBody>
      </p:sp>
      <p:pic>
        <p:nvPicPr>
          <p:cNvPr id="10" name="Picture 9" descr="Brandon-University-Vertical-Logo---2-Colour-RGB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3200" y="5940311"/>
            <a:ext cx="2131423" cy="536689"/>
          </a:xfrm>
          <a:prstGeom prst="rect">
            <a:avLst/>
          </a:prstGeom>
        </p:spPr>
      </p:pic>
      <p:pic>
        <p:nvPicPr>
          <p:cNvPr id="7" name="Picture 6" descr="Brandon-University-Chevron-–-RGB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44400" y="4401609"/>
            <a:ext cx="2989288" cy="25325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16694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BU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Chart 2"/>
          <p:cNvGraphicFramePr/>
          <p:nvPr userDrawn="1">
            <p:extLst>
              <p:ext uri="{D42A27DB-BD31-4B8C-83A1-F6EECF244321}">
                <p14:modId xmlns:p14="http://schemas.microsoft.com/office/powerpoint/2010/main" val="29296593"/>
              </p:ext>
            </p:extLst>
          </p:nvPr>
        </p:nvGraphicFramePr>
        <p:xfrm>
          <a:off x="1219200" y="1676400"/>
          <a:ext cx="6781800" cy="4648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9" name="Picture 8" descr="Brandon-University-Vertical-Logo---2-Colour-RGB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4131" y="6248400"/>
            <a:ext cx="1210492" cy="304800"/>
          </a:xfrm>
          <a:prstGeom prst="rect">
            <a:avLst/>
          </a:prstGeom>
        </p:spPr>
      </p:pic>
      <p:pic>
        <p:nvPicPr>
          <p:cNvPr id="6" name="Picture 5" descr="Brandon-University-Chevron-–-RGB.png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37600" y="5856074"/>
            <a:ext cx="1182600" cy="10019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08766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esentation Titl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1143000" y="1066800"/>
            <a:ext cx="6858000" cy="3505200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>
              <a:lnSpc>
                <a:spcPct val="80000"/>
              </a:lnSpc>
              <a:buNone/>
              <a:defRPr sz="7200" b="0" spc="-150" baseline="0">
                <a:solidFill>
                  <a:srgbClr val="EAAA00"/>
                </a:solidFill>
                <a:latin typeface="Calibri"/>
                <a:cs typeface="Calibri"/>
              </a:defRPr>
            </a:lvl1pPr>
          </a:lstStyle>
          <a:p>
            <a:pPr lvl="0"/>
            <a:r>
              <a:rPr lang="en-US" dirty="0"/>
              <a:t>This is the Presentation Title</a:t>
            </a:r>
          </a:p>
        </p:txBody>
      </p:sp>
      <p:pic>
        <p:nvPicPr>
          <p:cNvPr id="8" name="Picture 7" descr="Brandon-University-Vertical-Logo---2-Colour-RGB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3200" y="5940311"/>
            <a:ext cx="2131423" cy="536689"/>
          </a:xfrm>
          <a:prstGeom prst="rect">
            <a:avLst/>
          </a:prstGeom>
        </p:spPr>
      </p:pic>
      <p:pic>
        <p:nvPicPr>
          <p:cNvPr id="7" name="Picture 6" descr="Brandon-University-Chevron-–-RGB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44400" y="4401609"/>
            <a:ext cx="2989288" cy="25325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707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sic Tex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1143000" y="762000"/>
            <a:ext cx="6858000" cy="8382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sz="4000" b="0" spc="-150" baseline="0">
                <a:solidFill>
                  <a:srgbClr val="003057"/>
                </a:solidFill>
                <a:latin typeface="Calibri"/>
                <a:cs typeface="Calibri"/>
              </a:defRPr>
            </a:lvl1pPr>
          </a:lstStyle>
          <a:p>
            <a:pPr lvl="0"/>
            <a:r>
              <a:rPr lang="en-US" dirty="0"/>
              <a:t>Slide Title</a:t>
            </a:r>
          </a:p>
        </p:txBody>
      </p:sp>
      <p:sp>
        <p:nvSpPr>
          <p:cNvPr id="5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1143000" y="1905000"/>
            <a:ext cx="6858000" cy="39624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sz="2400" b="0" i="0" u="none" spc="0" baseline="0">
                <a:solidFill>
                  <a:schemeClr val="tx1">
                    <a:lumMod val="85000"/>
                    <a:lumOff val="15000"/>
                  </a:schemeClr>
                </a:solidFill>
                <a:latin typeface="Calibri"/>
                <a:cs typeface="Calibri"/>
              </a:defRPr>
            </a:lvl1pPr>
          </a:lstStyle>
          <a:p>
            <a:pPr lvl="0"/>
            <a:r>
              <a:rPr lang="en-US" dirty="0"/>
              <a:t>Slide content goes here</a:t>
            </a:r>
          </a:p>
          <a:p>
            <a:pPr lvl="0"/>
            <a:endParaRPr lang="en-US" dirty="0"/>
          </a:p>
          <a:p>
            <a:pPr lvl="0"/>
            <a:endParaRPr lang="en-US" dirty="0"/>
          </a:p>
          <a:p>
            <a:pPr lvl="0"/>
            <a:r>
              <a:rPr lang="en-US" dirty="0"/>
              <a:t> </a:t>
            </a:r>
          </a:p>
          <a:p>
            <a:pPr lvl="0"/>
            <a:endParaRPr lang="en-US" dirty="0"/>
          </a:p>
        </p:txBody>
      </p:sp>
      <p:pic>
        <p:nvPicPr>
          <p:cNvPr id="7" name="Picture 6" descr="Brandon-University-Vertical-Logo---2-Colour-RGB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4131" y="6248400"/>
            <a:ext cx="1210492" cy="304800"/>
          </a:xfrm>
          <a:prstGeom prst="rect">
            <a:avLst/>
          </a:prstGeom>
        </p:spPr>
      </p:pic>
      <p:pic>
        <p:nvPicPr>
          <p:cNvPr id="9" name="Picture 8" descr="Brandon-University-Chevron-–-RGB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37600" y="5856074"/>
            <a:ext cx="1182600" cy="10019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48871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Imag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9"/>
          <p:cNvSpPr>
            <a:spLocks noGrp="1"/>
          </p:cNvSpPr>
          <p:nvPr>
            <p:ph type="body" sz="quarter" idx="12" hasCustomPrompt="1"/>
          </p:nvPr>
        </p:nvSpPr>
        <p:spPr>
          <a:xfrm>
            <a:off x="4495800" y="3657600"/>
            <a:ext cx="2590800" cy="4572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lnSpc>
                <a:spcPct val="100000"/>
              </a:lnSpc>
              <a:buNone/>
              <a:defRPr sz="1400" b="0" i="0" u="none" spc="0" baseline="0">
                <a:solidFill>
                  <a:schemeClr val="tx1">
                    <a:lumMod val="50000"/>
                    <a:lumOff val="50000"/>
                  </a:schemeClr>
                </a:solidFill>
                <a:latin typeface="Calibri"/>
                <a:cs typeface="Calibri"/>
              </a:defRPr>
            </a:lvl1pPr>
          </a:lstStyle>
          <a:p>
            <a:pPr lvl="0"/>
            <a:r>
              <a:rPr lang="en-US" dirty="0"/>
              <a:t>Place image in this area</a:t>
            </a:r>
          </a:p>
        </p:txBody>
      </p:sp>
      <p:sp>
        <p:nvSpPr>
          <p:cNvPr id="6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1143000" y="762000"/>
            <a:ext cx="6858000" cy="8382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sz="4000" b="0" spc="-150" baseline="0">
                <a:solidFill>
                  <a:srgbClr val="003057"/>
                </a:solidFill>
                <a:latin typeface="Calibri"/>
                <a:cs typeface="Calibri"/>
              </a:defRPr>
            </a:lvl1pPr>
          </a:lstStyle>
          <a:p>
            <a:pPr lvl="0"/>
            <a:r>
              <a:rPr lang="en-US" dirty="0"/>
              <a:t>Slide Title</a:t>
            </a:r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1143000" y="1905000"/>
            <a:ext cx="2209800" cy="39624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sz="2400" b="0" i="0" u="none" spc="0" baseline="0">
                <a:solidFill>
                  <a:schemeClr val="tx1">
                    <a:lumMod val="85000"/>
                    <a:lumOff val="15000"/>
                  </a:schemeClr>
                </a:solidFill>
                <a:latin typeface="Calibri"/>
                <a:cs typeface="Calibri"/>
              </a:defRPr>
            </a:lvl1pPr>
          </a:lstStyle>
          <a:p>
            <a:pPr lvl="0"/>
            <a:r>
              <a:rPr lang="en-US" dirty="0"/>
              <a:t>Slide content goes here</a:t>
            </a:r>
          </a:p>
          <a:p>
            <a:pPr lvl="0"/>
            <a:endParaRPr lang="en-US" dirty="0"/>
          </a:p>
          <a:p>
            <a:pPr lvl="0"/>
            <a:endParaRPr lang="en-US" dirty="0"/>
          </a:p>
          <a:p>
            <a:pPr lvl="0"/>
            <a:r>
              <a:rPr lang="en-US" dirty="0"/>
              <a:t> </a:t>
            </a:r>
          </a:p>
          <a:p>
            <a:pPr lvl="0"/>
            <a:endParaRPr lang="en-US" dirty="0"/>
          </a:p>
        </p:txBody>
      </p:sp>
      <p:pic>
        <p:nvPicPr>
          <p:cNvPr id="11" name="Picture 10" descr="Brandon-University-Vertical-Logo---2-Colour-RGB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4131" y="6248400"/>
            <a:ext cx="1210492" cy="304800"/>
          </a:xfrm>
          <a:prstGeom prst="rect">
            <a:avLst/>
          </a:prstGeom>
        </p:spPr>
      </p:pic>
      <p:pic>
        <p:nvPicPr>
          <p:cNvPr id="14" name="Picture 13" descr="Brandon-University-Chevron-–-RGB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37600" y="5856074"/>
            <a:ext cx="1182600" cy="10019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82397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e Char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Chart 2"/>
          <p:cNvGraphicFramePr/>
          <p:nvPr userDrawn="1">
            <p:extLst>
              <p:ext uri="{D42A27DB-BD31-4B8C-83A1-F6EECF244321}">
                <p14:modId xmlns:p14="http://schemas.microsoft.com/office/powerpoint/2010/main" val="3262410005"/>
              </p:ext>
            </p:extLst>
          </p:nvPr>
        </p:nvGraphicFramePr>
        <p:xfrm>
          <a:off x="1219200" y="1676400"/>
          <a:ext cx="6781800" cy="4648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1143000" y="762000"/>
            <a:ext cx="6858000" cy="8382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sz="4000" b="0" spc="-150" baseline="0">
                <a:solidFill>
                  <a:srgbClr val="003057"/>
                </a:solidFill>
                <a:latin typeface="Calibri"/>
                <a:cs typeface="Calibri"/>
              </a:defRPr>
            </a:lvl1pPr>
          </a:lstStyle>
          <a:p>
            <a:pPr lvl="0"/>
            <a:r>
              <a:rPr lang="en-US" dirty="0"/>
              <a:t>Chart Title</a:t>
            </a:r>
          </a:p>
        </p:txBody>
      </p:sp>
      <p:pic>
        <p:nvPicPr>
          <p:cNvPr id="9" name="Picture 8" descr="Brandon-University-Vertical-Logo---2-Colour-RGB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4131" y="6248400"/>
            <a:ext cx="1210492" cy="304800"/>
          </a:xfrm>
          <a:prstGeom prst="rect">
            <a:avLst/>
          </a:prstGeom>
        </p:spPr>
      </p:pic>
      <p:pic>
        <p:nvPicPr>
          <p:cNvPr id="6" name="Picture 5" descr="Brandon-University-Chevron-–-RGB.png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37600" y="5856074"/>
            <a:ext cx="1182600" cy="10019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19636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r Char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hart 4"/>
          <p:cNvGraphicFramePr/>
          <p:nvPr userDrawn="1">
            <p:extLst>
              <p:ext uri="{D42A27DB-BD31-4B8C-83A1-F6EECF244321}">
                <p14:modId xmlns:p14="http://schemas.microsoft.com/office/powerpoint/2010/main" val="1280131666"/>
              </p:ext>
            </p:extLst>
          </p:nvPr>
        </p:nvGraphicFramePr>
        <p:xfrm>
          <a:off x="838200" y="1676400"/>
          <a:ext cx="7162800" cy="4648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1143000" y="762000"/>
            <a:ext cx="6858000" cy="8382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sz="4000" b="0" spc="-150" baseline="0">
                <a:solidFill>
                  <a:srgbClr val="003057"/>
                </a:solidFill>
                <a:latin typeface="Calibri"/>
                <a:cs typeface="Calibri"/>
              </a:defRPr>
            </a:lvl1pPr>
          </a:lstStyle>
          <a:p>
            <a:pPr lvl="0"/>
            <a:r>
              <a:rPr lang="en-US" dirty="0"/>
              <a:t>Chart Title</a:t>
            </a:r>
          </a:p>
        </p:txBody>
      </p:sp>
      <p:pic>
        <p:nvPicPr>
          <p:cNvPr id="9" name="Picture 8" descr="Brandon-University-Vertical-Logo---2-Colour-RGB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4131" y="6248400"/>
            <a:ext cx="1210492" cy="304800"/>
          </a:xfrm>
          <a:prstGeom prst="rect">
            <a:avLst/>
          </a:prstGeom>
        </p:spPr>
      </p:pic>
      <p:pic>
        <p:nvPicPr>
          <p:cNvPr id="7" name="Picture 6" descr="Brandon-University-Chevron-–-RGB.png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37600" y="5856074"/>
            <a:ext cx="1182600" cy="10019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33462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screen image with message 1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-76200" y="4114800"/>
            <a:ext cx="5257800" cy="1219200"/>
          </a:xfrm>
          <a:prstGeom prst="rect">
            <a:avLst/>
          </a:prstGeom>
          <a:solidFill>
            <a:srgbClr val="EAAA00"/>
          </a:solidFill>
          <a:ln>
            <a:noFill/>
          </a:ln>
        </p:spPr>
        <p:txBody>
          <a:bodyPr lIns="756000" anchor="ctr">
            <a:noAutofit/>
          </a:bodyPr>
          <a:lstStyle>
            <a:lvl1pPr marL="0" indent="0">
              <a:lnSpc>
                <a:spcPct val="100000"/>
              </a:lnSpc>
              <a:buNone/>
              <a:defRPr sz="2400" b="0" i="0" u="none" spc="0" baseline="0">
                <a:solidFill>
                  <a:schemeClr val="bg1"/>
                </a:solidFill>
                <a:latin typeface="Calibri"/>
                <a:cs typeface="Calibri"/>
              </a:defRPr>
            </a:lvl1pPr>
            <a:lvl2pPr marL="457200" indent="0">
              <a:buFontTx/>
              <a:buNone/>
              <a:defRPr/>
            </a:lvl2pPr>
            <a:lvl3pPr marL="0" indent="0" algn="l">
              <a:spcBef>
                <a:spcPts val="0"/>
              </a:spcBef>
              <a:buFontTx/>
              <a:buNone/>
              <a:defRPr baseline="0">
                <a:solidFill>
                  <a:schemeClr val="bg1"/>
                </a:solidFill>
                <a:latin typeface="Calibri"/>
                <a:cs typeface="Calibri"/>
              </a:defRPr>
            </a:lvl3pPr>
          </a:lstStyle>
          <a:p>
            <a:pPr lvl="2"/>
            <a:r>
              <a:rPr lang="en-US" dirty="0"/>
              <a:t>Insert image &gt; right click on image &gt; arrange &gt; send to back</a:t>
            </a:r>
          </a:p>
        </p:txBody>
      </p:sp>
    </p:spTree>
    <p:extLst>
      <p:ext uri="{BB962C8B-B14F-4D97-AF65-F5344CB8AC3E}">
        <p14:creationId xmlns:p14="http://schemas.microsoft.com/office/powerpoint/2010/main" val="4317656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screen image with message 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-76200" y="4114800"/>
            <a:ext cx="9220200" cy="1219200"/>
          </a:xfrm>
          <a:prstGeom prst="rect">
            <a:avLst/>
          </a:prstGeom>
          <a:solidFill>
            <a:srgbClr val="EAAA00">
              <a:alpha val="90000"/>
            </a:srgbClr>
          </a:solidFill>
          <a:ln>
            <a:noFill/>
          </a:ln>
        </p:spPr>
        <p:txBody>
          <a:bodyPr lIns="756000" rIns="180000" anchor="ctr">
            <a:noAutofit/>
          </a:bodyPr>
          <a:lstStyle>
            <a:lvl1pPr marL="0" indent="0">
              <a:lnSpc>
                <a:spcPct val="100000"/>
              </a:lnSpc>
              <a:buNone/>
              <a:defRPr sz="2400" b="0" i="0" u="none" spc="0" baseline="0">
                <a:solidFill>
                  <a:schemeClr val="bg1"/>
                </a:solidFill>
                <a:latin typeface="Calibri"/>
                <a:cs typeface="Calibri"/>
              </a:defRPr>
            </a:lvl1pPr>
            <a:lvl2pPr marL="457200" indent="0">
              <a:buFontTx/>
              <a:buNone/>
              <a:defRPr/>
            </a:lvl2pPr>
            <a:lvl3pPr marL="0" indent="0" algn="l">
              <a:spcBef>
                <a:spcPts val="0"/>
              </a:spcBef>
              <a:buFontTx/>
              <a:buNone/>
              <a:defRPr baseline="0">
                <a:solidFill>
                  <a:schemeClr val="bg1"/>
                </a:solidFill>
                <a:latin typeface="Calibri"/>
                <a:cs typeface="Calibri"/>
              </a:defRPr>
            </a:lvl3pPr>
          </a:lstStyle>
          <a:p>
            <a:pPr lvl="2"/>
            <a:r>
              <a:rPr lang="en-US" dirty="0"/>
              <a:t>Insert image &gt; right click on image &gt; arrange &gt; send to back</a:t>
            </a:r>
          </a:p>
        </p:txBody>
      </p:sp>
    </p:spTree>
    <p:extLst>
      <p:ext uri="{BB962C8B-B14F-4D97-AF65-F5344CB8AC3E}">
        <p14:creationId xmlns:p14="http://schemas.microsoft.com/office/powerpoint/2010/main" val="28149721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535979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55" r:id="rId3"/>
    <p:sldLayoutId id="2147483661" r:id="rId4"/>
    <p:sldLayoutId id="2147483683" r:id="rId5"/>
    <p:sldLayoutId id="2147483686" r:id="rId6"/>
    <p:sldLayoutId id="2147483687" r:id="rId7"/>
    <p:sldLayoutId id="2147483684" r:id="rId8"/>
    <p:sldLayoutId id="2147483685" r:id="rId9"/>
    <p:sldLayoutId id="2147483671" r:id="rId10"/>
    <p:sldLayoutId id="2147483679" r:id="rId11"/>
    <p:sldLayoutId id="2147483675" r:id="rId12"/>
    <p:sldLayoutId id="2147483678" r:id="rId13"/>
    <p:sldLayoutId id="2147483677" r:id="rId14"/>
    <p:sldLayoutId id="2147483668" r:id="rId15"/>
    <p:sldLayoutId id="2147483690" r:id="rId16"/>
    <p:sldLayoutId id="2147483680" r:id="rId17"/>
    <p:sldLayoutId id="2147483682" r:id="rId18"/>
    <p:sldLayoutId id="2147483681" r:id="rId19"/>
  </p:sldLayoutIdLst>
  <p:hf hdr="0"/>
  <p:txStyles>
    <p:titleStyle>
      <a:lvl1pPr algn="l" defTabSz="914400" rtl="0" eaLnBrk="1" latinLnBrk="0" hangingPunct="1">
        <a:spcBef>
          <a:spcPct val="0"/>
        </a:spcBef>
        <a:buNone/>
        <a:defRPr sz="4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cid:3c4b8166-192c-4bc0-ac6a-4008176c4b4b@CANPRD01.PROD.OUTLOOK.COM" TargetMode="Externa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cid:65db95e2-13e4-4a77-920a-863bdfe61fbf@CANPRD01.PROD.OUTLOOK.COM" TargetMode="External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image" Target="cid:8c7f27cf-7f08-485e-90a0-2175589323ed@CANPRD01.PROD.OUTLOOK.COM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cid:d3ab94b3-47b7-466f-8617-c8fd20f711f8@CANPRD01.PROD.OUTLOOK.COM" TargetMode="External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cid:db0dcb31-cc1c-4764-876f-f341c0fc4ef8@CANPRD01.PROD.OUTLOOK.COM" TargetMode="External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6" Type="http://schemas.openxmlformats.org/officeDocument/2006/relationships/image" Target="cid:54e33ce9-1d57-4da7-84ca-13ece9e23b61@CANPRD01.PROD.OUTLOOK.COM" TargetMode="External"/><Relationship Id="rId5" Type="http://schemas.openxmlformats.org/officeDocument/2006/relationships/image" Target="../media/image23.jpeg"/><Relationship Id="rId4" Type="http://schemas.openxmlformats.org/officeDocument/2006/relationships/image" Target="cid:d025f6b4-a9fc-4f30-8161-98fdf00a166f@CANPRD01.PROD.OUTLOOK.COM" TargetMode="Externa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4" Type="http://schemas.openxmlformats.org/officeDocument/2006/relationships/image" Target="cid:97c1ec66-c9c0-4295-a8c5-94e7294db995@CANPRD01.PROD.OUTLOOK.COM" TargetMode="Externa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8.xml"/><Relationship Id="rId4" Type="http://schemas.openxmlformats.org/officeDocument/2006/relationships/image" Target="cid:8e444932-beb2-476d-a612-379eed545743@CANPRD01.PROD.OUTLOOK.COM" TargetMode="Externa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cid:e89eb0f1-7b9f-4e50-b8e8-0486d69f3d17@CANPRD01.PROD.OUTLOOK.COM" TargetMode="External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8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4" Type="http://schemas.openxmlformats.org/officeDocument/2006/relationships/image" Target="cid:e47fad22-fa9e-4cca-ae1d-70a7fc0463ca@CANPRD01.PROD.OUTLOOK.COM" TargetMode="Externa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4" Type="http://schemas.openxmlformats.org/officeDocument/2006/relationships/image" Target="cid:209c4ff7-58d1-4302-9dca-4f76c24f0a1e@CANPRD01.PROD.OUTLOOK.COM" TargetMode="Externa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4" Type="http://schemas.openxmlformats.org/officeDocument/2006/relationships/image" Target="cid:3b283ee1-76d6-44cd-b15f-b384d44f502f@CANPRD01.PROD.OUTLOOK.COM" TargetMode="Externa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cid:96e32394-5f6d-4640-ab0e-194a4bad3fd5@CANPRD01.PROD.OUTLOOK.COM" TargetMode="External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cid:6051c91d-5132-446d-b8d8-06382a206880@CANPRD01.PROD.OUTLOOK.COM" TargetMode="External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cid:0e847a28-5465-46b5-ab16-b6290c30e936@CANPRD01.PROD.OUTLOOK.COM" TargetMode="External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4" Type="http://schemas.openxmlformats.org/officeDocument/2006/relationships/image" Target="cid:602f2bd9-3863-4c21-a16e-1b5b998c2dac@CANPRD01.PROD.OUTLOOK.COM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4" Type="http://schemas.openxmlformats.org/officeDocument/2006/relationships/image" Target="cid:85b49073-a57a-4c1f-9901-3935531b34ea@CANPRD01.PROD.OUTLOOK.COM" TargetMode="Externa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Relationship Id="rId4" Type="http://schemas.openxmlformats.org/officeDocument/2006/relationships/image" Target="cid:6800dfaf-87aa-42bc-84ed-c161021bc0d2@CANPRD01.PROD.OUTLOOK.COM" TargetMode="Externa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Relationship Id="rId4" Type="http://schemas.openxmlformats.org/officeDocument/2006/relationships/image" Target="cid:54e83fcd-fd4e-4b18-b717-4e650522382a@CANPRD01.PROD.OUTLOOK.COM" TargetMode="Externa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Relationship Id="rId4" Type="http://schemas.openxmlformats.org/officeDocument/2006/relationships/image" Target="cid:662babed-2da1-41d4-8ae9-be76d6eb134c@CANPRD01.PROD.OUTLOOK.COM" TargetMode="Externa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Relationship Id="rId4" Type="http://schemas.openxmlformats.org/officeDocument/2006/relationships/image" Target="cid:9361567e-b059-44b0-9fb9-31e47a631f9b@CANPRD01.PROD.OUTLOOK.COM" TargetMode="Externa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Relationship Id="rId4" Type="http://schemas.openxmlformats.org/officeDocument/2006/relationships/image" Target="cid:063f6564-eda6-494f-a910-5c5724a51792@CANPRD01.PROD.OUTLOOK.COM" TargetMode="Externa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Relationship Id="rId4" Type="http://schemas.openxmlformats.org/officeDocument/2006/relationships/image" Target="cid:cdf473db-21a2-40c7-ac54-e25e9d188490@CANPRD01.PROD.OUTLOOK.COM" TargetMode="Externa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Relationship Id="rId4" Type="http://schemas.openxmlformats.org/officeDocument/2006/relationships/image" Target="cid:f34af61d-fe41-49e3-9823-ead536965aae@CANPRD01.PROD.OUTLOOK.COM" TargetMode="Externa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cid:f91d803e-fb35-4612-ba62-0e47b9897b17@CANPRD01.PROD.OUTLOOK.COM" TargetMode="External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cid:b4f4f3e5-7edc-493b-8d22-af621db107a7@CANPRD01.PROD.OUTLOOK.COM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cid:ea59e090-ced9-4f29-9ce5-e66fbdee7c59@CANPRD01.PROD.OUTLOOK.COM" TargetMode="External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cid:60bb4891-f091-484a-a780-b556bb0edb09@CANPRD01.PROD.OUTLOOK.COM" TargetMode="External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cid:94769bba-b382-45b5-bb53-281ad038d06e@CANPRD01.PROD.OUTLOOK.COM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672A87A2-0B94-16FB-8203-8E9F8987AD9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990600" y="1828800"/>
            <a:ext cx="7162800" cy="2057400"/>
          </a:xfrm>
        </p:spPr>
        <p:txBody>
          <a:bodyPr/>
          <a:lstStyle/>
          <a:p>
            <a:r>
              <a:rPr lang="en-US" b="1" dirty="0"/>
              <a:t>Winnipeg Campus Expansion 2022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4857" y="4267200"/>
            <a:ext cx="1714286" cy="1742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664413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/>
        </p:nvSpPr>
        <p:spPr bwMode="auto">
          <a:xfrm rot="5400000" flipV="1">
            <a:off x="-2423159" y="1234440"/>
            <a:ext cx="13944600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6145" name="Picture 1" descr="cid:3c4b8166-192c-4bc0-ac6a-4008176c4b4b@CANPRD01.PROD.OUTLOOK.COM"/>
          <p:cNvPicPr>
            <a:picLocks noChangeAspect="1" noChangeArrowheads="1"/>
          </p:cNvPicPr>
          <p:nvPr/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-1523999" y="-1600200"/>
            <a:ext cx="12192000" cy="914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 Placeholder 1"/>
          <p:cNvSpPr txBox="1">
            <a:spLocks/>
          </p:cNvSpPr>
          <p:nvPr/>
        </p:nvSpPr>
        <p:spPr>
          <a:xfrm>
            <a:off x="2438400" y="5562600"/>
            <a:ext cx="7239000" cy="1143000"/>
          </a:xfrm>
          <a:prstGeom prst="rect">
            <a:avLst/>
          </a:prstGeom>
          <a:solidFill>
            <a:srgbClr val="EAAA00"/>
          </a:solidFill>
        </p:spPr>
        <p:txBody>
          <a:bodyPr anchor="ctr"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400" dirty="0">
                <a:solidFill>
                  <a:schemeClr val="bg1"/>
                </a:solidFill>
              </a:rPr>
              <a:t>   </a:t>
            </a:r>
            <a:r>
              <a:rPr lang="en-US" sz="2400" b="1" dirty="0">
                <a:solidFill>
                  <a:schemeClr val="bg1"/>
                </a:solidFill>
              </a:rPr>
              <a:t>Basement B105 – Demolition</a:t>
            </a:r>
          </a:p>
          <a:p>
            <a:pPr marL="0" indent="0">
              <a:buNone/>
            </a:pPr>
            <a:r>
              <a:rPr lang="en-US" sz="2400" dirty="0">
                <a:solidFill>
                  <a:schemeClr val="bg1"/>
                </a:solidFill>
              </a:rPr>
              <a:t>   Soon to be: Counselling Labs, Entrance to Offices</a:t>
            </a:r>
          </a:p>
        </p:txBody>
      </p:sp>
    </p:spTree>
    <p:extLst>
      <p:ext uri="{BB962C8B-B14F-4D97-AF65-F5344CB8AC3E}">
        <p14:creationId xmlns:p14="http://schemas.microsoft.com/office/powerpoint/2010/main" val="118278920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990600" y="2743200"/>
            <a:ext cx="7162800" cy="1295400"/>
          </a:xfrm>
        </p:spPr>
        <p:txBody>
          <a:bodyPr/>
          <a:lstStyle/>
          <a:p>
            <a:r>
              <a:rPr lang="en-US" b="1" spc="600" dirty="0"/>
              <a:t>PART</a:t>
            </a:r>
            <a:r>
              <a:rPr lang="en-US" b="1" dirty="0"/>
              <a:t> 2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1104900" y="4038600"/>
            <a:ext cx="6934200" cy="457200"/>
          </a:xfrm>
          <a:ln>
            <a:noFill/>
          </a:ln>
        </p:spPr>
        <p:txBody>
          <a:bodyPr/>
          <a:lstStyle/>
          <a:p>
            <a:r>
              <a:rPr lang="en-US" dirty="0"/>
              <a:t>Growing: CONSTRUCTION &amp; RENOVATION</a:t>
            </a:r>
          </a:p>
        </p:txBody>
      </p:sp>
    </p:spTree>
    <p:extLst>
      <p:ext uri="{BB962C8B-B14F-4D97-AF65-F5344CB8AC3E}">
        <p14:creationId xmlns:p14="http://schemas.microsoft.com/office/powerpoint/2010/main" val="45053643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 rot="5400000" flipV="1">
            <a:off x="-2591491" y="1980508"/>
            <a:ext cx="14277111" cy="498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7169" name="Picture 1" descr="cid:65db95e2-13e4-4a77-920a-863bdfe61fbf@CANPRD01.PROD.OUTLOOK.COM"/>
          <p:cNvPicPr>
            <a:picLocks noChangeAspect="1" noChangeArrowheads="1"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-1523998" y="-1828800"/>
            <a:ext cx="12192000" cy="914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>
          <a:xfrm>
            <a:off x="-304800" y="5486400"/>
            <a:ext cx="4114800" cy="1219200"/>
          </a:xfrm>
        </p:spPr>
        <p:txBody>
          <a:bodyPr/>
          <a:lstStyle/>
          <a:p>
            <a:r>
              <a:rPr lang="en-US" b="1" dirty="0"/>
              <a:t>6</a:t>
            </a:r>
            <a:r>
              <a:rPr lang="en-US" b="1" baseline="30000" dirty="0"/>
              <a:t>th</a:t>
            </a:r>
            <a:r>
              <a:rPr lang="en-US" b="1" dirty="0"/>
              <a:t> Floor – Construction</a:t>
            </a:r>
          </a:p>
          <a:p>
            <a:r>
              <a:rPr lang="en-US" dirty="0"/>
              <a:t>Administration Entrance</a:t>
            </a:r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 rot="5400000">
            <a:off x="3581400" y="9144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287264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ChangeArrowheads="1"/>
          </p:cNvSpPr>
          <p:nvPr/>
        </p:nvSpPr>
        <p:spPr bwMode="auto">
          <a:xfrm rot="5400000" flipV="1">
            <a:off x="-3662275" y="2967124"/>
            <a:ext cx="16418677" cy="49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8193" name="Picture 1" descr="cid:8c7f27cf-7f08-485e-90a0-2175589323ed@CANPRD01.PROD.OUTLOOK.COM"/>
          <p:cNvPicPr>
            <a:picLocks noChangeAspect="1" noChangeArrowheads="1"/>
          </p:cNvPicPr>
          <p:nvPr/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-1524000" y="-254000"/>
            <a:ext cx="12192000" cy="914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2"/>
          <p:cNvSpPr>
            <a:spLocks noChangeArrowheads="1"/>
          </p:cNvSpPr>
          <p:nvPr/>
        </p:nvSpPr>
        <p:spPr bwMode="auto">
          <a:xfrm rot="5400000" flipV="1">
            <a:off x="-1580155" y="-546377"/>
            <a:ext cx="12254521" cy="497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8" name="Text Placeholder 1"/>
          <p:cNvSpPr txBox="1">
            <a:spLocks/>
          </p:cNvSpPr>
          <p:nvPr/>
        </p:nvSpPr>
        <p:spPr>
          <a:xfrm>
            <a:off x="3124200" y="5575300"/>
            <a:ext cx="6324600" cy="1219200"/>
          </a:xfrm>
          <a:prstGeom prst="rect">
            <a:avLst/>
          </a:prstGeom>
          <a:solidFill>
            <a:srgbClr val="EAAA00"/>
          </a:solidFill>
        </p:spPr>
        <p:txBody>
          <a:bodyPr anchor="ctr"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400" dirty="0">
                <a:solidFill>
                  <a:schemeClr val="bg1"/>
                </a:solidFill>
              </a:rPr>
              <a:t>    </a:t>
            </a:r>
            <a:r>
              <a:rPr lang="en-US" sz="2400" b="1" dirty="0">
                <a:solidFill>
                  <a:schemeClr val="bg1"/>
                </a:solidFill>
              </a:rPr>
              <a:t>6</a:t>
            </a:r>
            <a:r>
              <a:rPr lang="en-US" sz="2400" b="1" baseline="30000" dirty="0">
                <a:solidFill>
                  <a:schemeClr val="bg1"/>
                </a:solidFill>
              </a:rPr>
              <a:t>th</a:t>
            </a:r>
            <a:r>
              <a:rPr lang="en-US" sz="2400" b="1" dirty="0">
                <a:solidFill>
                  <a:schemeClr val="bg1"/>
                </a:solidFill>
              </a:rPr>
              <a:t> Floor – Construction</a:t>
            </a:r>
          </a:p>
          <a:p>
            <a:pPr marL="0" indent="0">
              <a:buNone/>
            </a:pPr>
            <a:r>
              <a:rPr lang="en-US" sz="2400" dirty="0">
                <a:solidFill>
                  <a:schemeClr val="bg1"/>
                </a:solidFill>
              </a:rPr>
              <a:t>    Faculty Lounge &amp; Meeting Room (South)</a:t>
            </a:r>
          </a:p>
        </p:txBody>
      </p:sp>
    </p:spTree>
    <p:extLst>
      <p:ext uri="{BB962C8B-B14F-4D97-AF65-F5344CB8AC3E}">
        <p14:creationId xmlns:p14="http://schemas.microsoft.com/office/powerpoint/2010/main" val="296581180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7" name="Picture 1" descr="cid:d3ab94b3-47b7-466f-8617-c8fd20f711f8@CANPRD01.PROD.OUTLOOK.COM"/>
          <p:cNvPicPr>
            <a:picLocks noChangeAspect="1" noChangeArrowheads="1"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-1524000" y="-1447800"/>
            <a:ext cx="12192000" cy="914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>
            <a:spLocks noChangeArrowheads="1"/>
          </p:cNvSpPr>
          <p:nvPr/>
        </p:nvSpPr>
        <p:spPr bwMode="auto">
          <a:xfrm rot="5400000" flipV="1">
            <a:off x="-3167147" y="1125451"/>
            <a:ext cx="15428424" cy="498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4" name="Text Placeholder 1"/>
          <p:cNvSpPr txBox="1">
            <a:spLocks/>
          </p:cNvSpPr>
          <p:nvPr/>
        </p:nvSpPr>
        <p:spPr>
          <a:xfrm>
            <a:off x="-609600" y="5562600"/>
            <a:ext cx="6492240" cy="1219200"/>
          </a:xfrm>
          <a:prstGeom prst="rect">
            <a:avLst/>
          </a:prstGeom>
          <a:solidFill>
            <a:srgbClr val="EAAA00"/>
          </a:solidFill>
        </p:spPr>
        <p:txBody>
          <a:bodyPr anchor="ctr"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400" dirty="0">
                <a:solidFill>
                  <a:schemeClr val="bg1"/>
                </a:solidFill>
              </a:rPr>
              <a:t>	</a:t>
            </a:r>
            <a:r>
              <a:rPr lang="en-US" sz="2400" b="1" dirty="0">
                <a:solidFill>
                  <a:schemeClr val="bg1"/>
                </a:solidFill>
              </a:rPr>
              <a:t>6</a:t>
            </a:r>
            <a:r>
              <a:rPr lang="en-US" sz="2400" b="1" baseline="30000" dirty="0">
                <a:solidFill>
                  <a:schemeClr val="bg1"/>
                </a:solidFill>
              </a:rPr>
              <a:t>th</a:t>
            </a:r>
            <a:r>
              <a:rPr lang="en-US" sz="2400" b="1" dirty="0">
                <a:solidFill>
                  <a:schemeClr val="bg1"/>
                </a:solidFill>
              </a:rPr>
              <a:t> Floor – Construction</a:t>
            </a:r>
          </a:p>
          <a:p>
            <a:pPr marL="0" indent="0">
              <a:buNone/>
            </a:pPr>
            <a:r>
              <a:rPr lang="en-US" sz="2400" dirty="0">
                <a:solidFill>
                  <a:schemeClr val="bg1"/>
                </a:solidFill>
              </a:rPr>
              <a:t>	New Nursing Skills Lab 610 (North)</a:t>
            </a:r>
          </a:p>
        </p:txBody>
      </p:sp>
    </p:spTree>
    <p:extLst>
      <p:ext uri="{BB962C8B-B14F-4D97-AF65-F5344CB8AC3E}">
        <p14:creationId xmlns:p14="http://schemas.microsoft.com/office/powerpoint/2010/main" val="83759794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1" name="Picture 1" descr="cid:db0dcb31-cc1c-4764-876f-f341c0fc4ef8@CANPRD01.PROD.OUTLOOK.COM"/>
          <p:cNvPicPr>
            <a:picLocks noChangeAspect="1" noChangeArrowheads="1"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-1493520" y="-1082040"/>
            <a:ext cx="12192000" cy="914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2"/>
          <p:cNvSpPr>
            <a:spLocks noChangeArrowheads="1"/>
          </p:cNvSpPr>
          <p:nvPr/>
        </p:nvSpPr>
        <p:spPr bwMode="auto">
          <a:xfrm rot="5400000" flipV="1">
            <a:off x="-5453380" y="2683512"/>
            <a:ext cx="18402302" cy="812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5" name="Text Placeholder 1"/>
          <p:cNvSpPr txBox="1">
            <a:spLocks/>
          </p:cNvSpPr>
          <p:nvPr/>
        </p:nvSpPr>
        <p:spPr>
          <a:xfrm>
            <a:off x="1066800" y="5562600"/>
            <a:ext cx="9220200" cy="1143000"/>
          </a:xfrm>
          <a:prstGeom prst="rect">
            <a:avLst/>
          </a:prstGeom>
          <a:solidFill>
            <a:srgbClr val="EAAA00"/>
          </a:solidFill>
        </p:spPr>
        <p:txBody>
          <a:bodyPr anchor="ctr"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400" dirty="0">
                <a:solidFill>
                  <a:schemeClr val="bg1"/>
                </a:solidFill>
              </a:rPr>
              <a:t>   </a:t>
            </a:r>
            <a:r>
              <a:rPr lang="en-US" sz="2400" b="1" dirty="0">
                <a:solidFill>
                  <a:schemeClr val="bg1"/>
                </a:solidFill>
              </a:rPr>
              <a:t>B104 Basement – Construction</a:t>
            </a:r>
          </a:p>
          <a:p>
            <a:pPr marL="0" indent="0">
              <a:buNone/>
            </a:pPr>
            <a:r>
              <a:rPr lang="en-US" sz="2000" dirty="0">
                <a:solidFill>
                  <a:schemeClr val="bg1"/>
                </a:solidFill>
              </a:rPr>
              <a:t>    Main Entrance to Classroom L37, Group Counselling Lab, Study Lounge</a:t>
            </a:r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 rot="5400000" flipV="1">
            <a:off x="-2926078" y="2103120"/>
            <a:ext cx="14946286" cy="498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813297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305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5" name="Picture 1" descr="cid:d025f6b4-a9fc-4f30-8161-98fdf00a166f@CANPRD01.PROD.OUTLOOK.COM"/>
          <p:cNvPicPr>
            <a:picLocks noChangeAspect="1" noChangeArrowheads="1"/>
          </p:cNvPicPr>
          <p:nvPr/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-2421255" y="443865"/>
            <a:ext cx="7330440" cy="54978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>
            <a:spLocks noChangeArrowheads="1"/>
          </p:cNvSpPr>
          <p:nvPr/>
        </p:nvSpPr>
        <p:spPr bwMode="auto">
          <a:xfrm rot="5400000" flipV="1">
            <a:off x="-1851659" y="1805940"/>
            <a:ext cx="12801600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11267" name="Picture 3" descr="cid:54e33ce9-1d57-4da7-84ca-13ece9e23b61@CANPRD01.PROD.OUTLOOK.COM"/>
          <p:cNvPicPr>
            <a:picLocks noChangeAspect="1" noChangeArrowheads="1"/>
          </p:cNvPicPr>
          <p:nvPr/>
        </p:nvPicPr>
        <p:blipFill>
          <a:blip r:embed="rId5" r:link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3573781" y="933450"/>
            <a:ext cx="7467600" cy="5600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 Placeholder 1"/>
          <p:cNvSpPr txBox="1">
            <a:spLocks/>
          </p:cNvSpPr>
          <p:nvPr/>
        </p:nvSpPr>
        <p:spPr>
          <a:xfrm>
            <a:off x="-685800" y="5410200"/>
            <a:ext cx="7696200" cy="1219200"/>
          </a:xfrm>
          <a:prstGeom prst="rect">
            <a:avLst/>
          </a:prstGeom>
          <a:solidFill>
            <a:srgbClr val="EAAA00"/>
          </a:solidFill>
        </p:spPr>
        <p:txBody>
          <a:bodyPr anchor="ctr"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400" dirty="0">
                <a:solidFill>
                  <a:schemeClr val="bg1"/>
                </a:solidFill>
              </a:rPr>
              <a:t>	</a:t>
            </a:r>
            <a:r>
              <a:rPr lang="en-US" sz="2400" b="1" dirty="0">
                <a:solidFill>
                  <a:schemeClr val="bg1"/>
                </a:solidFill>
              </a:rPr>
              <a:t>Basement B104 – Construction</a:t>
            </a:r>
          </a:p>
          <a:p>
            <a:pPr marL="0" indent="0">
              <a:buNone/>
            </a:pPr>
            <a:r>
              <a:rPr lang="en-US" sz="2400" dirty="0">
                <a:solidFill>
                  <a:schemeClr val="bg1"/>
                </a:solidFill>
              </a:rPr>
              <a:t>	Creating a new Hallway entrance for Classroom L37</a:t>
            </a:r>
          </a:p>
        </p:txBody>
      </p:sp>
    </p:spTree>
    <p:extLst>
      <p:ext uri="{BB962C8B-B14F-4D97-AF65-F5344CB8AC3E}">
        <p14:creationId xmlns:p14="http://schemas.microsoft.com/office/powerpoint/2010/main" val="138681361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ChangeArrowheads="1"/>
          </p:cNvSpPr>
          <p:nvPr/>
        </p:nvSpPr>
        <p:spPr bwMode="auto">
          <a:xfrm rot="5400000" flipV="1">
            <a:off x="-2156458" y="2705099"/>
            <a:ext cx="11887200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12289" name="Picture 1" descr="cid:97c1ec66-c9c0-4295-a8c5-94e7294db995@CANPRD01.PROD.OUTLOOK.COM"/>
          <p:cNvPicPr>
            <a:picLocks noChangeAspect="1" noChangeArrowheads="1"/>
          </p:cNvPicPr>
          <p:nvPr/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-1531620" y="-1287780"/>
            <a:ext cx="12252959" cy="9189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2"/>
          <p:cNvSpPr>
            <a:spLocks noChangeArrowheads="1"/>
          </p:cNvSpPr>
          <p:nvPr/>
        </p:nvSpPr>
        <p:spPr bwMode="auto">
          <a:xfrm rot="5400000" flipV="1">
            <a:off x="-2423159" y="1234440"/>
            <a:ext cx="13944600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4" name="Text Placeholder 1"/>
          <p:cNvSpPr txBox="1">
            <a:spLocks/>
          </p:cNvSpPr>
          <p:nvPr/>
        </p:nvSpPr>
        <p:spPr>
          <a:xfrm>
            <a:off x="2438400" y="5562600"/>
            <a:ext cx="7239000" cy="1143000"/>
          </a:xfrm>
          <a:prstGeom prst="rect">
            <a:avLst/>
          </a:prstGeom>
          <a:solidFill>
            <a:srgbClr val="EAAA00"/>
          </a:solidFill>
        </p:spPr>
        <p:txBody>
          <a:bodyPr anchor="ctr"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400" dirty="0">
                <a:solidFill>
                  <a:schemeClr val="bg1"/>
                </a:solidFill>
              </a:rPr>
              <a:t>   </a:t>
            </a:r>
            <a:r>
              <a:rPr lang="en-US" sz="2400" b="1" dirty="0">
                <a:solidFill>
                  <a:schemeClr val="bg1"/>
                </a:solidFill>
              </a:rPr>
              <a:t>Basement B105 – Construction</a:t>
            </a:r>
          </a:p>
          <a:p>
            <a:pPr marL="0" indent="0">
              <a:buNone/>
            </a:pPr>
            <a:r>
              <a:rPr lang="en-US" sz="2400" dirty="0">
                <a:solidFill>
                  <a:schemeClr val="bg1"/>
                </a:solidFill>
              </a:rPr>
              <a:t>   Counselling Labs/Suites/Observation Room </a:t>
            </a:r>
          </a:p>
        </p:txBody>
      </p:sp>
    </p:spTree>
    <p:extLst>
      <p:ext uri="{BB962C8B-B14F-4D97-AF65-F5344CB8AC3E}">
        <p14:creationId xmlns:p14="http://schemas.microsoft.com/office/powerpoint/2010/main" val="107190832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When it all fell apart…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1143000" y="1600200"/>
            <a:ext cx="6858000" cy="3733800"/>
          </a:xfrm>
        </p:spPr>
        <p:txBody>
          <a:bodyPr/>
          <a:lstStyle/>
          <a:p>
            <a:r>
              <a:rPr lang="en-US" sz="2000" b="1" dirty="0"/>
              <a:t>July 2022: </a:t>
            </a:r>
            <a:r>
              <a:rPr lang="en-US" sz="2000" dirty="0"/>
              <a:t>Around the Canada Day long weekend, a part in the flushing mechanism of a toilet in the Men’s Washroom in B105 failed, causing pressurized water to spray and destroy the drop ceiling in the Men’s Washroom.  </a:t>
            </a:r>
            <a:r>
              <a:rPr lang="en-US" sz="2000" b="1" dirty="0"/>
              <a:t>The resulting pooling water flooded the majority of our B105 space under renovation</a:t>
            </a:r>
            <a:r>
              <a:rPr lang="en-US" sz="2000" dirty="0"/>
              <a:t>.  </a:t>
            </a:r>
          </a:p>
          <a:p>
            <a:r>
              <a:rPr lang="en-US" sz="2000" dirty="0"/>
              <a:t>Though some of the new walls had already been constructed, thankfully no drywall had yet been installed. </a:t>
            </a:r>
          </a:p>
          <a:p>
            <a:r>
              <a:rPr lang="en-US" sz="2000" dirty="0"/>
              <a:t>The existing Faculty offices not scheduled for renovation now had to be packed-up, cleaned, and renovated due to water leaking down into their carpet and soaking up into their walls. </a:t>
            </a:r>
          </a:p>
          <a:p>
            <a:endParaRPr lang="en-US" sz="2000" dirty="0"/>
          </a:p>
          <a:p>
            <a:r>
              <a:rPr lang="en-US" sz="2000" dirty="0"/>
              <a:t>The project was now officially behind schedule…</a:t>
            </a:r>
          </a:p>
        </p:txBody>
      </p:sp>
    </p:spTree>
    <p:extLst>
      <p:ext uri="{BB962C8B-B14F-4D97-AF65-F5344CB8AC3E}">
        <p14:creationId xmlns:p14="http://schemas.microsoft.com/office/powerpoint/2010/main" val="9634262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990600" y="2743200"/>
            <a:ext cx="7162800" cy="1295400"/>
          </a:xfrm>
        </p:spPr>
        <p:txBody>
          <a:bodyPr/>
          <a:lstStyle/>
          <a:p>
            <a:r>
              <a:rPr lang="en-US" b="1" spc="600" dirty="0"/>
              <a:t>PART</a:t>
            </a:r>
            <a:r>
              <a:rPr lang="en-US" b="1" dirty="0"/>
              <a:t> 3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228600" y="4038600"/>
            <a:ext cx="8686800" cy="457200"/>
          </a:xfrm>
          <a:ln>
            <a:noFill/>
          </a:ln>
        </p:spPr>
        <p:txBody>
          <a:bodyPr/>
          <a:lstStyle/>
          <a:p>
            <a:r>
              <a:rPr lang="en-US" dirty="0"/>
              <a:t>Working together: our new space</a:t>
            </a:r>
          </a:p>
        </p:txBody>
      </p:sp>
    </p:spTree>
    <p:extLst>
      <p:ext uri="{BB962C8B-B14F-4D97-AF65-F5344CB8AC3E}">
        <p14:creationId xmlns:p14="http://schemas.microsoft.com/office/powerpoint/2010/main" val="32154069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2"/>
          </p:nvPr>
        </p:nvSpPr>
        <p:spPr>
          <a:xfrm>
            <a:off x="5943600" y="4648200"/>
            <a:ext cx="2590800" cy="1066800"/>
          </a:xfrm>
        </p:spPr>
        <p:txBody>
          <a:bodyPr/>
          <a:lstStyle/>
          <a:p>
            <a:pPr algn="r"/>
            <a:r>
              <a:rPr lang="en-US" dirty="0"/>
              <a:t>Winnipeg Campus – Rice Centre 602-491 Portage Avenue</a:t>
            </a:r>
          </a:p>
          <a:p>
            <a:pPr algn="r"/>
            <a:r>
              <a:rPr lang="en-US" dirty="0"/>
              <a:t>Winnipeg, MB  R3B 2E4</a:t>
            </a:r>
          </a:p>
          <a:p>
            <a:pPr algn="r"/>
            <a:r>
              <a:rPr lang="en-US" dirty="0"/>
              <a:t>Photo: Capital Commercial Real Estate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1142999" y="609600"/>
            <a:ext cx="7182485" cy="838200"/>
          </a:xfrm>
        </p:spPr>
        <p:txBody>
          <a:bodyPr/>
          <a:lstStyle/>
          <a:p>
            <a:r>
              <a:rPr lang="en-US" dirty="0"/>
              <a:t>Winnipeg Campus Expansion Project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1143000" y="1371600"/>
            <a:ext cx="3200400" cy="4724400"/>
          </a:xfrm>
        </p:spPr>
        <p:txBody>
          <a:bodyPr/>
          <a:lstStyle/>
          <a:p>
            <a:r>
              <a:rPr lang="en-US" sz="2000" dirty="0"/>
              <a:t>The Faculty of Health Studies, Department of Psychiatric Nursing Winnipeg Campus expansion began in February 2022 with consultant and design work being awarded to MCM Architects Inc.</a:t>
            </a:r>
          </a:p>
          <a:p>
            <a:r>
              <a:rPr lang="en-US" sz="2000" dirty="0" err="1"/>
              <a:t>ParkWest</a:t>
            </a:r>
            <a:r>
              <a:rPr lang="en-US" sz="2000" dirty="0"/>
              <a:t> Projects Ltd. began demolition in May 2022 and new construction started mid-June 2022.</a:t>
            </a:r>
          </a:p>
          <a:p>
            <a:r>
              <a:rPr lang="en-US" sz="2000" dirty="0"/>
              <a:t>Faculty, Staff, and Students were to be using the new space as of September 2022.</a:t>
            </a:r>
          </a:p>
          <a:p>
            <a:endParaRPr lang="en-US" dirty="0"/>
          </a:p>
        </p:txBody>
      </p:sp>
      <p:pic>
        <p:nvPicPr>
          <p:cNvPr id="5" name="Picture 4" descr="https://capitalgrp.ca/wp-content/uploads/2020/04/CPIX-COVER-e1591219779163-1024x517.jpg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32" r="2606"/>
          <a:stretch/>
        </p:blipFill>
        <p:spPr bwMode="auto">
          <a:xfrm>
            <a:off x="4552315" y="2133600"/>
            <a:ext cx="3982085" cy="2385696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25024529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1143000" y="685800"/>
            <a:ext cx="6858000" cy="5334000"/>
          </a:xfrm>
        </p:spPr>
        <p:txBody>
          <a:bodyPr/>
          <a:lstStyle/>
          <a:p>
            <a:endParaRPr lang="en-US" sz="2000" dirty="0"/>
          </a:p>
          <a:p>
            <a:r>
              <a:rPr lang="en-US" sz="2000" dirty="0"/>
              <a:t>Thanks to the creativity, planning, and dedication of our crew of industry professionals, the renovation completion of B105 was only pushed back to Thanksgiving of October 2022. </a:t>
            </a:r>
          </a:p>
          <a:p>
            <a:endParaRPr lang="en-US" sz="2000" dirty="0"/>
          </a:p>
          <a:p>
            <a:r>
              <a:rPr lang="en-US" sz="2000" dirty="0"/>
              <a:t>A weekly plan organizing labourers, painters, and cleaners was made to finish the areas needed for a back-to-school start date of September 2022.</a:t>
            </a:r>
          </a:p>
          <a:p>
            <a:endParaRPr lang="en-US" sz="2000" dirty="0"/>
          </a:p>
          <a:p>
            <a:r>
              <a:rPr lang="en-US" sz="2000" b="1" dirty="0"/>
              <a:t>On September 7, 2022, our students were officially learning in their new campus spaces.</a:t>
            </a:r>
          </a:p>
          <a:p>
            <a:endParaRPr lang="en-US" sz="2000" dirty="0"/>
          </a:p>
          <a:p>
            <a:r>
              <a:rPr lang="en-US" sz="2000" dirty="0"/>
              <a:t>Faculty with new offices built on the 6</a:t>
            </a:r>
            <a:r>
              <a:rPr lang="en-US" sz="2000" baseline="30000" dirty="0"/>
              <a:t>th</a:t>
            </a:r>
            <a:r>
              <a:rPr lang="en-US" sz="2000" dirty="0"/>
              <a:t> floor were moved in to their offices by the end of September, and those with offices in the flood zone moved in after Thanksgiving.   </a:t>
            </a:r>
          </a:p>
        </p:txBody>
      </p:sp>
    </p:spTree>
    <p:extLst>
      <p:ext uri="{BB962C8B-B14F-4D97-AF65-F5344CB8AC3E}">
        <p14:creationId xmlns:p14="http://schemas.microsoft.com/office/powerpoint/2010/main" val="261559563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 rot="5400000" flipV="1">
            <a:off x="-4507229" y="1703070"/>
            <a:ext cx="16253460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29697" name="Picture 1" descr="cid:8e444932-beb2-476d-a612-379eed545743@CANPRD01.PROD.OUTLOOK.COM"/>
          <p:cNvPicPr>
            <a:picLocks noChangeAspect="1" noChangeArrowheads="1"/>
          </p:cNvPicPr>
          <p:nvPr/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-1719580" y="-1038860"/>
            <a:ext cx="12415520" cy="9311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>
          <a:xfrm>
            <a:off x="-304800" y="5562600"/>
            <a:ext cx="5486400" cy="1219200"/>
          </a:xfrm>
        </p:spPr>
        <p:txBody>
          <a:bodyPr/>
          <a:lstStyle/>
          <a:p>
            <a:r>
              <a:rPr lang="en-US" b="1" dirty="0"/>
              <a:t>6</a:t>
            </a:r>
            <a:r>
              <a:rPr lang="en-US" b="1" baseline="30000" dirty="0"/>
              <a:t>th</a:t>
            </a:r>
            <a:r>
              <a:rPr lang="en-US" b="1" dirty="0"/>
              <a:t> Floor – Winnipeg Site</a:t>
            </a:r>
          </a:p>
          <a:p>
            <a:r>
              <a:rPr lang="en-US" dirty="0"/>
              <a:t>Administration Entrance</a:t>
            </a:r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 rot="5400000">
            <a:off x="3581400" y="9144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083690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-1"/>
            <a:ext cx="11201400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26625" name="Picture 1" descr="cid:e89eb0f1-7b9f-4e50-b8e8-0486d69f3d17@CANPRD01.PROD.OUTLOOK.COM"/>
          <p:cNvPicPr>
            <a:picLocks noChangeAspect="1" noChangeArrowheads="1"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>
          <a:xfrm>
            <a:off x="-304800" y="5562600"/>
            <a:ext cx="5486400" cy="1219200"/>
          </a:xfrm>
        </p:spPr>
        <p:txBody>
          <a:bodyPr/>
          <a:lstStyle/>
          <a:p>
            <a:r>
              <a:rPr lang="en-US" b="1" dirty="0"/>
              <a:t>6</a:t>
            </a:r>
            <a:r>
              <a:rPr lang="en-US" b="1" baseline="30000" dirty="0"/>
              <a:t>th</a:t>
            </a:r>
            <a:r>
              <a:rPr lang="en-US" b="1" dirty="0"/>
              <a:t> Floor – Winnipeg Site</a:t>
            </a:r>
          </a:p>
          <a:p>
            <a:r>
              <a:rPr lang="en-US" dirty="0"/>
              <a:t>Administration Hallway</a:t>
            </a:r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 rot="5400000">
            <a:off x="3581400" y="9144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323435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-1"/>
            <a:ext cx="13944600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28673" name="Picture 1" descr="cid:e47fad22-fa9e-4cca-ae1d-70a7fc0463ca@CANPRD01.PROD.OUTLOOK.COM"/>
          <p:cNvPicPr>
            <a:picLocks noChangeAspect="1" noChangeArrowheads="1"/>
          </p:cNvPicPr>
          <p:nvPr/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296400" cy="6972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2"/>
          <p:cNvSpPr>
            <a:spLocks noChangeArrowheads="1"/>
          </p:cNvSpPr>
          <p:nvPr/>
        </p:nvSpPr>
        <p:spPr bwMode="auto">
          <a:xfrm rot="5400000" flipV="1">
            <a:off x="-1580155" y="-546377"/>
            <a:ext cx="12254521" cy="497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8" name="Text Placeholder 1"/>
          <p:cNvSpPr txBox="1">
            <a:spLocks/>
          </p:cNvSpPr>
          <p:nvPr/>
        </p:nvSpPr>
        <p:spPr>
          <a:xfrm>
            <a:off x="1600200" y="5486400"/>
            <a:ext cx="7848600" cy="1219200"/>
          </a:xfrm>
          <a:prstGeom prst="rect">
            <a:avLst/>
          </a:prstGeom>
          <a:solidFill>
            <a:srgbClr val="EAAA00"/>
          </a:solidFill>
        </p:spPr>
        <p:txBody>
          <a:bodyPr anchor="ctr"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400" dirty="0">
                <a:solidFill>
                  <a:schemeClr val="bg1"/>
                </a:solidFill>
              </a:rPr>
              <a:t>    </a:t>
            </a:r>
            <a:r>
              <a:rPr lang="en-US" sz="2400" b="1" dirty="0">
                <a:solidFill>
                  <a:schemeClr val="bg1"/>
                </a:solidFill>
              </a:rPr>
              <a:t>6</a:t>
            </a:r>
            <a:r>
              <a:rPr lang="en-US" sz="2400" b="1" baseline="30000" dirty="0">
                <a:solidFill>
                  <a:schemeClr val="bg1"/>
                </a:solidFill>
              </a:rPr>
              <a:t>th</a:t>
            </a:r>
            <a:r>
              <a:rPr lang="en-US" sz="2400" b="1" dirty="0">
                <a:solidFill>
                  <a:schemeClr val="bg1"/>
                </a:solidFill>
              </a:rPr>
              <a:t> Floor – Winnipeg Site</a:t>
            </a:r>
          </a:p>
          <a:p>
            <a:pPr marL="0" indent="0">
              <a:buNone/>
            </a:pPr>
            <a:r>
              <a:rPr lang="en-US" sz="2400" dirty="0">
                <a:solidFill>
                  <a:schemeClr val="bg1"/>
                </a:solidFill>
              </a:rPr>
              <a:t>    Classroom 609 (South Side Expansion)</a:t>
            </a:r>
          </a:p>
        </p:txBody>
      </p:sp>
    </p:spTree>
    <p:extLst>
      <p:ext uri="{BB962C8B-B14F-4D97-AF65-F5344CB8AC3E}">
        <p14:creationId xmlns:p14="http://schemas.microsoft.com/office/powerpoint/2010/main" val="252842607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1" name="Picture 1" descr="cid:209c4ff7-58d1-4302-9dca-4f76c24f0a1e@CANPRD01.PROD.OUTLOOK.COM"/>
          <p:cNvPicPr>
            <a:picLocks noChangeAspect="1" noChangeArrowheads="1"/>
          </p:cNvPicPr>
          <p:nvPr/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448800" cy="7086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 Placeholder 1"/>
          <p:cNvSpPr txBox="1">
            <a:spLocks/>
          </p:cNvSpPr>
          <p:nvPr/>
        </p:nvSpPr>
        <p:spPr>
          <a:xfrm>
            <a:off x="1600200" y="5486400"/>
            <a:ext cx="7848600" cy="1219200"/>
          </a:xfrm>
          <a:prstGeom prst="rect">
            <a:avLst/>
          </a:prstGeom>
          <a:solidFill>
            <a:srgbClr val="EAAA00"/>
          </a:solidFill>
        </p:spPr>
        <p:txBody>
          <a:bodyPr anchor="ctr"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400" dirty="0">
                <a:solidFill>
                  <a:schemeClr val="bg1"/>
                </a:solidFill>
              </a:rPr>
              <a:t>    </a:t>
            </a:r>
            <a:r>
              <a:rPr lang="en-US" sz="2400" b="1" dirty="0">
                <a:solidFill>
                  <a:schemeClr val="bg1"/>
                </a:solidFill>
              </a:rPr>
              <a:t>6</a:t>
            </a:r>
            <a:r>
              <a:rPr lang="en-US" sz="2400" b="1" baseline="30000" dirty="0">
                <a:solidFill>
                  <a:schemeClr val="bg1"/>
                </a:solidFill>
              </a:rPr>
              <a:t>th</a:t>
            </a:r>
            <a:r>
              <a:rPr lang="en-US" sz="2400" b="1" dirty="0">
                <a:solidFill>
                  <a:schemeClr val="bg1"/>
                </a:solidFill>
              </a:rPr>
              <a:t> Floor – Winnipeg Site</a:t>
            </a:r>
          </a:p>
          <a:p>
            <a:pPr marL="0" indent="0">
              <a:buNone/>
            </a:pPr>
            <a:r>
              <a:rPr lang="en-US" sz="2400" dirty="0">
                <a:solidFill>
                  <a:schemeClr val="bg1"/>
                </a:solidFill>
              </a:rPr>
              <a:t>    Classroom 609</a:t>
            </a:r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338680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ChangeArrowheads="1"/>
          </p:cNvSpPr>
          <p:nvPr/>
        </p:nvSpPr>
        <p:spPr bwMode="auto">
          <a:xfrm rot="5400000" flipV="1">
            <a:off x="-5164845" y="1996440"/>
            <a:ext cx="17602200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25601" name="Picture 1" descr="cid:3b283ee1-76d6-44cd-b15f-b384d44f502f@CANPRD01.PROD.OUTLOOK.COM"/>
          <p:cNvPicPr>
            <a:picLocks noChangeAspect="1" noChangeArrowheads="1"/>
          </p:cNvPicPr>
          <p:nvPr/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-1708585" y="-1414102"/>
            <a:ext cx="12461588" cy="93461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2"/>
          <p:cNvSpPr>
            <a:spLocks noChangeArrowheads="1"/>
          </p:cNvSpPr>
          <p:nvPr/>
        </p:nvSpPr>
        <p:spPr bwMode="auto">
          <a:xfrm rot="5400000" flipV="1">
            <a:off x="-1580155" y="-546377"/>
            <a:ext cx="12254521" cy="497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8" name="Text Placeholder 1"/>
          <p:cNvSpPr txBox="1">
            <a:spLocks/>
          </p:cNvSpPr>
          <p:nvPr/>
        </p:nvSpPr>
        <p:spPr>
          <a:xfrm>
            <a:off x="1600200" y="5410200"/>
            <a:ext cx="7848600" cy="1219200"/>
          </a:xfrm>
          <a:prstGeom prst="rect">
            <a:avLst/>
          </a:prstGeom>
          <a:solidFill>
            <a:srgbClr val="EAAA00"/>
          </a:solidFill>
        </p:spPr>
        <p:txBody>
          <a:bodyPr anchor="ctr"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400" dirty="0">
                <a:solidFill>
                  <a:schemeClr val="bg1"/>
                </a:solidFill>
              </a:rPr>
              <a:t>    </a:t>
            </a:r>
            <a:r>
              <a:rPr lang="en-US" sz="2400" b="1" dirty="0">
                <a:solidFill>
                  <a:schemeClr val="bg1"/>
                </a:solidFill>
              </a:rPr>
              <a:t>6</a:t>
            </a:r>
            <a:r>
              <a:rPr lang="en-US" sz="2400" b="1" baseline="30000" dirty="0">
                <a:solidFill>
                  <a:schemeClr val="bg1"/>
                </a:solidFill>
              </a:rPr>
              <a:t>th</a:t>
            </a:r>
            <a:r>
              <a:rPr lang="en-US" sz="2400" b="1" dirty="0">
                <a:solidFill>
                  <a:schemeClr val="bg1"/>
                </a:solidFill>
              </a:rPr>
              <a:t> Floor – Winnipeg Site</a:t>
            </a:r>
          </a:p>
          <a:p>
            <a:pPr marL="0" indent="0">
              <a:buNone/>
            </a:pPr>
            <a:r>
              <a:rPr lang="en-US" sz="2400" dirty="0">
                <a:solidFill>
                  <a:schemeClr val="bg1"/>
                </a:solidFill>
              </a:rPr>
              <a:t>    Faculty Lounge &amp; Meeting Room (South Side Expansion)</a:t>
            </a:r>
          </a:p>
        </p:txBody>
      </p:sp>
    </p:spTree>
    <p:extLst>
      <p:ext uri="{BB962C8B-B14F-4D97-AF65-F5344CB8AC3E}">
        <p14:creationId xmlns:p14="http://schemas.microsoft.com/office/powerpoint/2010/main" val="134936527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-1"/>
            <a:ext cx="13373100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27649" name="Picture 1" descr="cid:96e32394-5f6d-4640-ab0e-194a4bad3fd5@CANPRD01.PROD.OUTLOOK.COM"/>
          <p:cNvPicPr>
            <a:picLocks noChangeAspect="1" noChangeArrowheads="1"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550400" cy="7162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2"/>
          <p:cNvSpPr>
            <a:spLocks noChangeArrowheads="1"/>
          </p:cNvSpPr>
          <p:nvPr/>
        </p:nvSpPr>
        <p:spPr bwMode="auto">
          <a:xfrm rot="5400000" flipV="1">
            <a:off x="-4423409" y="-118110"/>
            <a:ext cx="15659100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4" name="Text Placeholder 1"/>
          <p:cNvSpPr txBox="1">
            <a:spLocks/>
          </p:cNvSpPr>
          <p:nvPr/>
        </p:nvSpPr>
        <p:spPr>
          <a:xfrm>
            <a:off x="-609600" y="5410200"/>
            <a:ext cx="7848600" cy="1219200"/>
          </a:xfrm>
          <a:prstGeom prst="rect">
            <a:avLst/>
          </a:prstGeom>
          <a:solidFill>
            <a:srgbClr val="EAAA00"/>
          </a:solidFill>
        </p:spPr>
        <p:txBody>
          <a:bodyPr anchor="ctr"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400" dirty="0">
                <a:solidFill>
                  <a:schemeClr val="bg1"/>
                </a:solidFill>
              </a:rPr>
              <a:t>	</a:t>
            </a:r>
            <a:r>
              <a:rPr lang="en-US" sz="2400" b="1" dirty="0">
                <a:solidFill>
                  <a:schemeClr val="bg1"/>
                </a:solidFill>
              </a:rPr>
              <a:t>6</a:t>
            </a:r>
            <a:r>
              <a:rPr lang="en-US" sz="2400" b="1" baseline="30000" dirty="0">
                <a:solidFill>
                  <a:schemeClr val="bg1"/>
                </a:solidFill>
              </a:rPr>
              <a:t>th</a:t>
            </a:r>
            <a:r>
              <a:rPr lang="en-US" sz="2400" b="1" dirty="0">
                <a:solidFill>
                  <a:schemeClr val="bg1"/>
                </a:solidFill>
              </a:rPr>
              <a:t> Floor – Winnipeg Site</a:t>
            </a:r>
          </a:p>
          <a:p>
            <a:pPr marL="0" indent="0">
              <a:buNone/>
            </a:pPr>
            <a:r>
              <a:rPr lang="en-US" sz="2400" dirty="0">
                <a:solidFill>
                  <a:schemeClr val="bg1"/>
                </a:solidFill>
              </a:rPr>
              <a:t>	New Nursing Skills Lab 610 (North Side Expansion)</a:t>
            </a:r>
          </a:p>
        </p:txBody>
      </p:sp>
    </p:spTree>
    <p:extLst>
      <p:ext uri="{BB962C8B-B14F-4D97-AF65-F5344CB8AC3E}">
        <p14:creationId xmlns:p14="http://schemas.microsoft.com/office/powerpoint/2010/main" val="281965218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-541019" y="-457201"/>
            <a:ext cx="13716000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24577" name="Picture 1" descr="cid:6051c91d-5132-446d-b8d8-06382a206880@CANPRD01.PROD.OUTLOOK.COM"/>
          <p:cNvPicPr>
            <a:picLocks noChangeAspect="1" noChangeArrowheads="1"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41019" y="-457200"/>
            <a:ext cx="9753600" cy="731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2"/>
          <p:cNvSpPr>
            <a:spLocks noChangeArrowheads="1"/>
          </p:cNvSpPr>
          <p:nvPr/>
        </p:nvSpPr>
        <p:spPr bwMode="auto">
          <a:xfrm rot="5400000" flipV="1">
            <a:off x="-4423409" y="-118110"/>
            <a:ext cx="15659100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4" name="Text Placeholder 1"/>
          <p:cNvSpPr txBox="1">
            <a:spLocks/>
          </p:cNvSpPr>
          <p:nvPr/>
        </p:nvSpPr>
        <p:spPr>
          <a:xfrm>
            <a:off x="-541019" y="5410200"/>
            <a:ext cx="7848600" cy="1219200"/>
          </a:xfrm>
          <a:prstGeom prst="rect">
            <a:avLst/>
          </a:prstGeom>
          <a:solidFill>
            <a:srgbClr val="EAAA00"/>
          </a:solidFill>
        </p:spPr>
        <p:txBody>
          <a:bodyPr anchor="ctr"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400" dirty="0">
                <a:solidFill>
                  <a:schemeClr val="bg1"/>
                </a:solidFill>
              </a:rPr>
              <a:t>	</a:t>
            </a:r>
            <a:r>
              <a:rPr lang="en-US" sz="2400" b="1" dirty="0">
                <a:solidFill>
                  <a:schemeClr val="bg1"/>
                </a:solidFill>
              </a:rPr>
              <a:t>6</a:t>
            </a:r>
            <a:r>
              <a:rPr lang="en-US" sz="2400" b="1" baseline="30000" dirty="0">
                <a:solidFill>
                  <a:schemeClr val="bg1"/>
                </a:solidFill>
              </a:rPr>
              <a:t>th</a:t>
            </a:r>
            <a:r>
              <a:rPr lang="en-US" sz="2400" b="1" dirty="0">
                <a:solidFill>
                  <a:schemeClr val="bg1"/>
                </a:solidFill>
              </a:rPr>
              <a:t> Floor – Winnipeg Site</a:t>
            </a:r>
          </a:p>
          <a:p>
            <a:pPr marL="0" indent="0">
              <a:buNone/>
            </a:pPr>
            <a:r>
              <a:rPr lang="en-US" sz="2400" dirty="0">
                <a:solidFill>
                  <a:schemeClr val="bg1"/>
                </a:solidFill>
              </a:rPr>
              <a:t>	New Nursing Skills Lab 610 (North Side Expansion)</a:t>
            </a:r>
          </a:p>
        </p:txBody>
      </p:sp>
    </p:spTree>
    <p:extLst>
      <p:ext uri="{BB962C8B-B14F-4D97-AF65-F5344CB8AC3E}">
        <p14:creationId xmlns:p14="http://schemas.microsoft.com/office/powerpoint/2010/main" val="144229028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-1"/>
            <a:ext cx="11772900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1025" name="Picture 1" descr="cid:0e847a28-5465-46b5-ab16-b6290c30e936@CANPRD01.PROD.OUTLOOK.COM"/>
          <p:cNvPicPr>
            <a:picLocks noChangeAspect="1" noChangeArrowheads="1"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2"/>
          <p:cNvSpPr>
            <a:spLocks noChangeArrowheads="1"/>
          </p:cNvSpPr>
          <p:nvPr/>
        </p:nvSpPr>
        <p:spPr bwMode="auto">
          <a:xfrm rot="5400000" flipV="1">
            <a:off x="-5453380" y="2683512"/>
            <a:ext cx="18402302" cy="812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5" name="Text Placeholder 1"/>
          <p:cNvSpPr txBox="1">
            <a:spLocks/>
          </p:cNvSpPr>
          <p:nvPr/>
        </p:nvSpPr>
        <p:spPr>
          <a:xfrm>
            <a:off x="533400" y="5562600"/>
            <a:ext cx="8839200" cy="1143000"/>
          </a:xfrm>
          <a:prstGeom prst="rect">
            <a:avLst/>
          </a:prstGeom>
          <a:solidFill>
            <a:srgbClr val="EAAA00"/>
          </a:solidFill>
        </p:spPr>
        <p:txBody>
          <a:bodyPr anchor="ctr"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400" dirty="0">
                <a:solidFill>
                  <a:schemeClr val="bg1"/>
                </a:solidFill>
              </a:rPr>
              <a:t>   </a:t>
            </a:r>
            <a:r>
              <a:rPr lang="en-US" sz="2400" b="1" dirty="0">
                <a:solidFill>
                  <a:schemeClr val="bg1"/>
                </a:solidFill>
              </a:rPr>
              <a:t>B104 Basement – Winnipeg Site</a:t>
            </a:r>
          </a:p>
          <a:p>
            <a:pPr marL="0" indent="0">
              <a:buNone/>
            </a:pPr>
            <a:r>
              <a:rPr lang="en-US" sz="2400" dirty="0">
                <a:solidFill>
                  <a:schemeClr val="bg1"/>
                </a:solidFill>
              </a:rPr>
              <a:t>   Classroom L37</a:t>
            </a:r>
          </a:p>
        </p:txBody>
      </p:sp>
    </p:spTree>
    <p:extLst>
      <p:ext uri="{BB962C8B-B14F-4D97-AF65-F5344CB8AC3E}">
        <p14:creationId xmlns:p14="http://schemas.microsoft.com/office/powerpoint/2010/main" val="58547590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-1"/>
            <a:ext cx="13030200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22529" name="Picture 1" descr="cid:602f2bd9-3863-4c21-a16e-1b5b998c2dac@CANPRD01.PROD.OUTLOOK.COM"/>
          <p:cNvPicPr>
            <a:picLocks noChangeAspect="1" noChangeArrowheads="1"/>
          </p:cNvPicPr>
          <p:nvPr/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2"/>
          <p:cNvSpPr>
            <a:spLocks noChangeArrowheads="1"/>
          </p:cNvSpPr>
          <p:nvPr/>
        </p:nvSpPr>
        <p:spPr bwMode="auto">
          <a:xfrm rot="5400000" flipV="1">
            <a:off x="-5453380" y="2683512"/>
            <a:ext cx="18402302" cy="812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5" name="Text Placeholder 1"/>
          <p:cNvSpPr txBox="1">
            <a:spLocks/>
          </p:cNvSpPr>
          <p:nvPr/>
        </p:nvSpPr>
        <p:spPr>
          <a:xfrm>
            <a:off x="533400" y="5562600"/>
            <a:ext cx="8839200" cy="1143000"/>
          </a:xfrm>
          <a:prstGeom prst="rect">
            <a:avLst/>
          </a:prstGeom>
          <a:solidFill>
            <a:srgbClr val="EAAA00"/>
          </a:solidFill>
        </p:spPr>
        <p:txBody>
          <a:bodyPr anchor="ctr"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400" dirty="0">
                <a:solidFill>
                  <a:schemeClr val="bg1"/>
                </a:solidFill>
              </a:rPr>
              <a:t>   </a:t>
            </a:r>
            <a:r>
              <a:rPr lang="en-US" sz="2400" b="1" dirty="0">
                <a:solidFill>
                  <a:schemeClr val="bg1"/>
                </a:solidFill>
              </a:rPr>
              <a:t>B104 Basement – Winnipeg Site</a:t>
            </a:r>
          </a:p>
          <a:p>
            <a:pPr marL="0" indent="0">
              <a:buNone/>
            </a:pPr>
            <a:r>
              <a:rPr lang="en-US" sz="2400" dirty="0">
                <a:solidFill>
                  <a:schemeClr val="bg1"/>
                </a:solidFill>
              </a:rPr>
              <a:t>   Student Study Lounge L41</a:t>
            </a:r>
          </a:p>
        </p:txBody>
      </p:sp>
    </p:spTree>
    <p:extLst>
      <p:ext uri="{BB962C8B-B14F-4D97-AF65-F5344CB8AC3E}">
        <p14:creationId xmlns:p14="http://schemas.microsoft.com/office/powerpoint/2010/main" val="61112106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Expansion &amp; Renovation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1143000" y="1600200"/>
            <a:ext cx="6858000" cy="4114800"/>
          </a:xfrm>
        </p:spPr>
        <p:txBody>
          <a:bodyPr/>
          <a:lstStyle/>
          <a:p>
            <a:r>
              <a:rPr lang="en-US" sz="2000" b="1" dirty="0"/>
              <a:t>6</a:t>
            </a:r>
            <a:r>
              <a:rPr lang="en-US" sz="2000" b="1" baseline="30000" dirty="0"/>
              <a:t>th</a:t>
            </a:r>
            <a:r>
              <a:rPr lang="en-US" sz="2000" b="1" dirty="0"/>
              <a:t> Floor Expansion: </a:t>
            </a:r>
            <a:r>
              <a:rPr lang="en-US" sz="2000" dirty="0"/>
              <a:t>With an increase of student seats, additional space was needed to physically expand; the remainder of the unoccupied Rice Centre, 6</a:t>
            </a:r>
            <a:r>
              <a:rPr lang="en-US" sz="2000" baseline="30000" dirty="0"/>
              <a:t>th</a:t>
            </a:r>
            <a:r>
              <a:rPr lang="en-US" sz="2000" dirty="0"/>
              <a:t> floor space was chosen for construction.  A 65-person classroom, staff meeting lounge, administration and faculty offices, as well as an additional 10-bed nursing skills lab were designed to be constructed in this new, expanded space.</a:t>
            </a:r>
          </a:p>
          <a:p>
            <a:r>
              <a:rPr lang="en-US" sz="2000" b="1" dirty="0"/>
              <a:t>Basement Renovation: </a:t>
            </a:r>
            <a:r>
              <a:rPr lang="en-US" sz="2000" dirty="0"/>
              <a:t>Our current space in the Rice Centre basement B104 was altered to accommodate the 6</a:t>
            </a:r>
            <a:r>
              <a:rPr lang="en-US" sz="2000" baseline="30000" dirty="0"/>
              <a:t>th</a:t>
            </a:r>
            <a:r>
              <a:rPr lang="en-US" sz="2000" dirty="0"/>
              <a:t> Floor changes.  The basement student lounge and kitchenette was demolished to make a larger 60-person classroom, and expanded study lounge. A larger student lounge, and new Individual and Family counselling labs and their corresponding observation suites were also built across the hall in B105.       </a:t>
            </a:r>
          </a:p>
        </p:txBody>
      </p:sp>
    </p:spTree>
    <p:extLst>
      <p:ext uri="{BB962C8B-B14F-4D97-AF65-F5344CB8AC3E}">
        <p14:creationId xmlns:p14="http://schemas.microsoft.com/office/powerpoint/2010/main" val="231549756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21505" name="Picture 1" descr="cid:85b49073-a57a-4c1f-9901-3935531b34ea@CANPRD01.PROD.OUTLOOK.COM"/>
          <p:cNvPicPr>
            <a:picLocks noChangeAspect="1" noChangeArrowheads="1"/>
          </p:cNvPicPr>
          <p:nvPr/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79400" y="-533400"/>
            <a:ext cx="10464800" cy="7848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2"/>
          <p:cNvSpPr>
            <a:spLocks noChangeArrowheads="1"/>
          </p:cNvSpPr>
          <p:nvPr/>
        </p:nvSpPr>
        <p:spPr bwMode="auto">
          <a:xfrm rot="5400000" flipV="1">
            <a:off x="-5453380" y="2683512"/>
            <a:ext cx="18402302" cy="812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5" name="Text Placeholder 1"/>
          <p:cNvSpPr txBox="1">
            <a:spLocks/>
          </p:cNvSpPr>
          <p:nvPr/>
        </p:nvSpPr>
        <p:spPr>
          <a:xfrm>
            <a:off x="533400" y="5562600"/>
            <a:ext cx="8839200" cy="1143000"/>
          </a:xfrm>
          <a:prstGeom prst="rect">
            <a:avLst/>
          </a:prstGeom>
          <a:solidFill>
            <a:srgbClr val="EAAA00"/>
          </a:solidFill>
        </p:spPr>
        <p:txBody>
          <a:bodyPr anchor="ctr"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400" dirty="0">
                <a:solidFill>
                  <a:schemeClr val="bg1"/>
                </a:solidFill>
              </a:rPr>
              <a:t>   </a:t>
            </a:r>
            <a:r>
              <a:rPr lang="en-US" sz="2400" b="1" dirty="0">
                <a:solidFill>
                  <a:schemeClr val="bg1"/>
                </a:solidFill>
              </a:rPr>
              <a:t>B104 Basement – Winnipeg Site</a:t>
            </a:r>
          </a:p>
          <a:p>
            <a:pPr marL="0" indent="0">
              <a:buNone/>
            </a:pPr>
            <a:r>
              <a:rPr lang="en-US" sz="2400" dirty="0">
                <a:solidFill>
                  <a:schemeClr val="bg1"/>
                </a:solidFill>
              </a:rPr>
              <a:t>   Laptop Bar L39</a:t>
            </a:r>
          </a:p>
        </p:txBody>
      </p:sp>
    </p:spTree>
    <p:extLst>
      <p:ext uri="{BB962C8B-B14F-4D97-AF65-F5344CB8AC3E}">
        <p14:creationId xmlns:p14="http://schemas.microsoft.com/office/powerpoint/2010/main" val="262342808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305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0" y="-1"/>
            <a:ext cx="11087100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2049" name="Picture 1" descr="cid:6800dfaf-87aa-42bc-84ed-c161021bc0d2@CANPRD01.PROD.OUTLOOK.COM"/>
          <p:cNvPicPr>
            <a:picLocks noChangeAspect="1" noChangeArrowheads="1"/>
          </p:cNvPicPr>
          <p:nvPr/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347200" cy="701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-1" y="-1"/>
            <a:ext cx="15583091" cy="512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 rot="5400000" flipV="1">
            <a:off x="-1851659" y="1805940"/>
            <a:ext cx="12801600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4" name="Text Placeholder 1"/>
          <p:cNvSpPr txBox="1">
            <a:spLocks/>
          </p:cNvSpPr>
          <p:nvPr/>
        </p:nvSpPr>
        <p:spPr>
          <a:xfrm>
            <a:off x="-685800" y="5410200"/>
            <a:ext cx="7696200" cy="1219200"/>
          </a:xfrm>
          <a:prstGeom prst="rect">
            <a:avLst/>
          </a:prstGeom>
          <a:solidFill>
            <a:srgbClr val="EAAA00"/>
          </a:solidFill>
        </p:spPr>
        <p:txBody>
          <a:bodyPr anchor="ctr"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400" dirty="0">
                <a:solidFill>
                  <a:schemeClr val="bg1"/>
                </a:solidFill>
              </a:rPr>
              <a:t>	</a:t>
            </a:r>
            <a:r>
              <a:rPr lang="en-US" sz="2400" b="1" dirty="0">
                <a:solidFill>
                  <a:schemeClr val="bg1"/>
                </a:solidFill>
              </a:rPr>
              <a:t>Basement B104 – Winnipeg Site</a:t>
            </a:r>
          </a:p>
          <a:p>
            <a:pPr marL="0" indent="0">
              <a:buNone/>
            </a:pPr>
            <a:r>
              <a:rPr lang="en-US" sz="2400" dirty="0">
                <a:solidFill>
                  <a:schemeClr val="bg1"/>
                </a:solidFill>
              </a:rPr>
              <a:t>	Hallway entrance for Classroom L37</a:t>
            </a:r>
          </a:p>
        </p:txBody>
      </p:sp>
    </p:spTree>
    <p:extLst>
      <p:ext uri="{BB962C8B-B14F-4D97-AF65-F5344CB8AC3E}">
        <p14:creationId xmlns:p14="http://schemas.microsoft.com/office/powerpoint/2010/main" val="356600568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-1"/>
            <a:ext cx="12115800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19457" name="Picture 1" descr="cid:54e83fcd-fd4e-4b18-b717-4e650522382a@CANPRD01.PROD.OUTLOOK.COM"/>
          <p:cNvPicPr>
            <a:picLocks noChangeAspect="1" noChangeArrowheads="1"/>
          </p:cNvPicPr>
          <p:nvPr/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347200" cy="701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2"/>
          <p:cNvSpPr>
            <a:spLocks noChangeArrowheads="1"/>
          </p:cNvSpPr>
          <p:nvPr/>
        </p:nvSpPr>
        <p:spPr bwMode="auto">
          <a:xfrm rot="5400000" flipV="1">
            <a:off x="-2423159" y="1234440"/>
            <a:ext cx="13944600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4" name="Text Placeholder 1"/>
          <p:cNvSpPr txBox="1">
            <a:spLocks/>
          </p:cNvSpPr>
          <p:nvPr/>
        </p:nvSpPr>
        <p:spPr>
          <a:xfrm>
            <a:off x="2438400" y="5562600"/>
            <a:ext cx="7239000" cy="1143000"/>
          </a:xfrm>
          <a:prstGeom prst="rect">
            <a:avLst/>
          </a:prstGeom>
          <a:solidFill>
            <a:srgbClr val="EAAA00"/>
          </a:solidFill>
        </p:spPr>
        <p:txBody>
          <a:bodyPr anchor="ctr"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400" dirty="0">
                <a:solidFill>
                  <a:schemeClr val="bg1"/>
                </a:solidFill>
              </a:rPr>
              <a:t>   </a:t>
            </a:r>
            <a:r>
              <a:rPr lang="en-US" sz="2400" b="1" dirty="0">
                <a:solidFill>
                  <a:schemeClr val="bg1"/>
                </a:solidFill>
              </a:rPr>
              <a:t>Basement B105 – Winnipeg Site</a:t>
            </a:r>
          </a:p>
          <a:p>
            <a:pPr marL="0" indent="0">
              <a:buNone/>
            </a:pPr>
            <a:r>
              <a:rPr lang="en-US" sz="2400" dirty="0">
                <a:solidFill>
                  <a:schemeClr val="bg1"/>
                </a:solidFill>
              </a:rPr>
              <a:t>   Counselling Labs &amp; Entrance to Faculty Offices</a:t>
            </a:r>
          </a:p>
        </p:txBody>
      </p:sp>
    </p:spTree>
    <p:extLst>
      <p:ext uri="{BB962C8B-B14F-4D97-AF65-F5344CB8AC3E}">
        <p14:creationId xmlns:p14="http://schemas.microsoft.com/office/powerpoint/2010/main" val="8784484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-1"/>
            <a:ext cx="12801600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17409" name="Picture 1" descr="cid:662babed-2da1-41d4-8ae9-be76d6eb134c@CANPRD01.PROD.OUTLOOK.COM"/>
          <p:cNvPicPr>
            <a:picLocks noChangeAspect="1" noChangeArrowheads="1"/>
          </p:cNvPicPr>
          <p:nvPr/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2"/>
          <p:cNvSpPr>
            <a:spLocks noChangeArrowheads="1"/>
          </p:cNvSpPr>
          <p:nvPr/>
        </p:nvSpPr>
        <p:spPr bwMode="auto">
          <a:xfrm rot="5400000" flipV="1">
            <a:off x="-2423159" y="1234440"/>
            <a:ext cx="13944600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4" name="Text Placeholder 1"/>
          <p:cNvSpPr txBox="1">
            <a:spLocks/>
          </p:cNvSpPr>
          <p:nvPr/>
        </p:nvSpPr>
        <p:spPr>
          <a:xfrm>
            <a:off x="2438400" y="5562600"/>
            <a:ext cx="7239000" cy="1143000"/>
          </a:xfrm>
          <a:prstGeom prst="rect">
            <a:avLst/>
          </a:prstGeom>
          <a:solidFill>
            <a:srgbClr val="EAAA00"/>
          </a:solidFill>
        </p:spPr>
        <p:txBody>
          <a:bodyPr anchor="ctr"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400" dirty="0">
                <a:solidFill>
                  <a:schemeClr val="bg1"/>
                </a:solidFill>
              </a:rPr>
              <a:t>   </a:t>
            </a:r>
            <a:r>
              <a:rPr lang="en-US" sz="2400" b="1" dirty="0">
                <a:solidFill>
                  <a:schemeClr val="bg1"/>
                </a:solidFill>
              </a:rPr>
              <a:t>Basement B105 – Winnipeg Site</a:t>
            </a:r>
          </a:p>
          <a:p>
            <a:pPr marL="0" indent="0">
              <a:buNone/>
            </a:pPr>
            <a:r>
              <a:rPr lang="en-US" sz="2400" dirty="0">
                <a:solidFill>
                  <a:schemeClr val="bg1"/>
                </a:solidFill>
              </a:rPr>
              <a:t>   Student Lounge L34</a:t>
            </a:r>
          </a:p>
        </p:txBody>
      </p:sp>
    </p:spTree>
    <p:extLst>
      <p:ext uri="{BB962C8B-B14F-4D97-AF65-F5344CB8AC3E}">
        <p14:creationId xmlns:p14="http://schemas.microsoft.com/office/powerpoint/2010/main" val="397287869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-1"/>
            <a:ext cx="13944600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18433" name="Picture 1" descr="cid:9361567e-b059-44b0-9fb9-31e47a631f9b@CANPRD01.PROD.OUTLOOK.COM"/>
          <p:cNvPicPr>
            <a:picLocks noChangeAspect="1" noChangeArrowheads="1"/>
          </p:cNvPicPr>
          <p:nvPr/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753600" cy="731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2"/>
          <p:cNvSpPr>
            <a:spLocks noChangeArrowheads="1"/>
          </p:cNvSpPr>
          <p:nvPr/>
        </p:nvSpPr>
        <p:spPr bwMode="auto">
          <a:xfrm rot="5400000" flipV="1">
            <a:off x="-2423159" y="1234440"/>
            <a:ext cx="13944600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4" name="Text Placeholder 1"/>
          <p:cNvSpPr txBox="1">
            <a:spLocks/>
          </p:cNvSpPr>
          <p:nvPr/>
        </p:nvSpPr>
        <p:spPr>
          <a:xfrm>
            <a:off x="2438400" y="5562600"/>
            <a:ext cx="7239000" cy="1143000"/>
          </a:xfrm>
          <a:prstGeom prst="rect">
            <a:avLst/>
          </a:prstGeom>
          <a:solidFill>
            <a:srgbClr val="EAAA00"/>
          </a:solidFill>
        </p:spPr>
        <p:txBody>
          <a:bodyPr anchor="ctr"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400" dirty="0">
                <a:solidFill>
                  <a:schemeClr val="bg1"/>
                </a:solidFill>
              </a:rPr>
              <a:t>   </a:t>
            </a:r>
            <a:r>
              <a:rPr lang="en-US" sz="2400" b="1" dirty="0">
                <a:solidFill>
                  <a:schemeClr val="bg1"/>
                </a:solidFill>
              </a:rPr>
              <a:t>Basement B105 – Winnipeg Site</a:t>
            </a:r>
          </a:p>
          <a:p>
            <a:pPr marL="0" indent="0">
              <a:buNone/>
            </a:pPr>
            <a:r>
              <a:rPr lang="en-US" sz="2400" dirty="0">
                <a:solidFill>
                  <a:schemeClr val="bg1"/>
                </a:solidFill>
              </a:rPr>
              <a:t>   New Hallway leading to Basement Staff Lounge</a:t>
            </a:r>
          </a:p>
        </p:txBody>
      </p:sp>
    </p:spTree>
    <p:extLst>
      <p:ext uri="{BB962C8B-B14F-4D97-AF65-F5344CB8AC3E}">
        <p14:creationId xmlns:p14="http://schemas.microsoft.com/office/powerpoint/2010/main" val="1013679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-15240"/>
            <a:ext cx="10858500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13313" name="Picture 1" descr="cid:063f6564-eda6-494f-a910-5c5724a51792@CANPRD01.PROD.OUTLOOK.COM"/>
          <p:cNvPicPr>
            <a:picLocks noChangeAspect="1" noChangeArrowheads="1"/>
          </p:cNvPicPr>
          <p:nvPr/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5239"/>
            <a:ext cx="9448800" cy="7086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2"/>
          <p:cNvSpPr>
            <a:spLocks noChangeArrowheads="1"/>
          </p:cNvSpPr>
          <p:nvPr/>
        </p:nvSpPr>
        <p:spPr bwMode="auto">
          <a:xfrm rot="5400000" flipV="1">
            <a:off x="-2423159" y="1234440"/>
            <a:ext cx="13944600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4" name="Text Placeholder 1"/>
          <p:cNvSpPr txBox="1">
            <a:spLocks/>
          </p:cNvSpPr>
          <p:nvPr/>
        </p:nvSpPr>
        <p:spPr>
          <a:xfrm>
            <a:off x="2438400" y="5562600"/>
            <a:ext cx="7239000" cy="1143000"/>
          </a:xfrm>
          <a:prstGeom prst="rect">
            <a:avLst/>
          </a:prstGeom>
          <a:solidFill>
            <a:srgbClr val="EAAA00"/>
          </a:solidFill>
        </p:spPr>
        <p:txBody>
          <a:bodyPr anchor="ctr"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400" dirty="0">
                <a:solidFill>
                  <a:schemeClr val="bg1"/>
                </a:solidFill>
              </a:rPr>
              <a:t>   </a:t>
            </a:r>
            <a:r>
              <a:rPr lang="en-US" sz="2400" b="1" dirty="0">
                <a:solidFill>
                  <a:schemeClr val="bg1"/>
                </a:solidFill>
              </a:rPr>
              <a:t>Basement B105 – Winnipeg Site</a:t>
            </a:r>
          </a:p>
          <a:p>
            <a:pPr marL="0" indent="0">
              <a:buNone/>
            </a:pPr>
            <a:r>
              <a:rPr lang="en-US" sz="2400" dirty="0">
                <a:solidFill>
                  <a:schemeClr val="bg1"/>
                </a:solidFill>
              </a:rPr>
              <a:t>   Family Counselling Room L22</a:t>
            </a:r>
          </a:p>
        </p:txBody>
      </p:sp>
    </p:spTree>
    <p:extLst>
      <p:ext uri="{BB962C8B-B14F-4D97-AF65-F5344CB8AC3E}">
        <p14:creationId xmlns:p14="http://schemas.microsoft.com/office/powerpoint/2010/main" val="189722751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-1"/>
            <a:ext cx="12573000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15361" name="Picture 1" descr="cid:cdf473db-21a2-40c7-ac54-e25e9d188490@CANPRD01.PROD.OUTLOOK.COM"/>
          <p:cNvPicPr>
            <a:picLocks noChangeAspect="1" noChangeArrowheads="1"/>
          </p:cNvPicPr>
          <p:nvPr/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347200" cy="701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2"/>
          <p:cNvSpPr>
            <a:spLocks noChangeArrowheads="1"/>
          </p:cNvSpPr>
          <p:nvPr/>
        </p:nvSpPr>
        <p:spPr bwMode="auto">
          <a:xfrm rot="5400000" flipV="1">
            <a:off x="-2423159" y="1234440"/>
            <a:ext cx="13944600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4" name="Text Placeholder 1"/>
          <p:cNvSpPr txBox="1">
            <a:spLocks/>
          </p:cNvSpPr>
          <p:nvPr/>
        </p:nvSpPr>
        <p:spPr>
          <a:xfrm>
            <a:off x="2438400" y="5562600"/>
            <a:ext cx="7239000" cy="1143000"/>
          </a:xfrm>
          <a:prstGeom prst="rect">
            <a:avLst/>
          </a:prstGeom>
          <a:solidFill>
            <a:srgbClr val="EAAA00"/>
          </a:solidFill>
        </p:spPr>
        <p:txBody>
          <a:bodyPr anchor="ctr"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400" dirty="0">
                <a:solidFill>
                  <a:schemeClr val="bg1"/>
                </a:solidFill>
              </a:rPr>
              <a:t>   </a:t>
            </a:r>
            <a:r>
              <a:rPr lang="en-US" sz="2400" b="1" dirty="0">
                <a:solidFill>
                  <a:schemeClr val="bg1"/>
                </a:solidFill>
              </a:rPr>
              <a:t>Basement B105 – Winnipeg Site</a:t>
            </a:r>
          </a:p>
          <a:p>
            <a:pPr marL="0" indent="0">
              <a:buNone/>
            </a:pPr>
            <a:r>
              <a:rPr lang="en-US" sz="2400" dirty="0">
                <a:solidFill>
                  <a:schemeClr val="bg1"/>
                </a:solidFill>
              </a:rPr>
              <a:t>   Observation Room L03</a:t>
            </a:r>
          </a:p>
        </p:txBody>
      </p:sp>
    </p:spTree>
    <p:extLst>
      <p:ext uri="{BB962C8B-B14F-4D97-AF65-F5344CB8AC3E}">
        <p14:creationId xmlns:p14="http://schemas.microsoft.com/office/powerpoint/2010/main" val="2676943067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-1"/>
            <a:ext cx="13716000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16385" name="Picture 1" descr="cid:f34af61d-fe41-49e3-9823-ead536965aae@CANPRD01.PROD.OUTLOOK.COM"/>
          <p:cNvPicPr>
            <a:picLocks noChangeAspect="1" noChangeArrowheads="1"/>
          </p:cNvPicPr>
          <p:nvPr/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652000" cy="723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2"/>
          <p:cNvSpPr>
            <a:spLocks noChangeArrowheads="1"/>
          </p:cNvSpPr>
          <p:nvPr/>
        </p:nvSpPr>
        <p:spPr bwMode="auto">
          <a:xfrm rot="5400000" flipV="1">
            <a:off x="-2423159" y="1234440"/>
            <a:ext cx="13944600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4" name="Text Placeholder 1"/>
          <p:cNvSpPr txBox="1">
            <a:spLocks/>
          </p:cNvSpPr>
          <p:nvPr/>
        </p:nvSpPr>
        <p:spPr>
          <a:xfrm>
            <a:off x="2438400" y="5562600"/>
            <a:ext cx="7239000" cy="1143000"/>
          </a:xfrm>
          <a:prstGeom prst="rect">
            <a:avLst/>
          </a:prstGeom>
          <a:solidFill>
            <a:srgbClr val="EAAA00"/>
          </a:solidFill>
        </p:spPr>
        <p:txBody>
          <a:bodyPr anchor="ctr"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400" dirty="0">
                <a:solidFill>
                  <a:schemeClr val="bg1"/>
                </a:solidFill>
              </a:rPr>
              <a:t>   </a:t>
            </a:r>
            <a:r>
              <a:rPr lang="en-US" sz="2400" b="1" dirty="0">
                <a:solidFill>
                  <a:schemeClr val="bg1"/>
                </a:solidFill>
              </a:rPr>
              <a:t>Basement B105 – Winnipeg Site</a:t>
            </a:r>
          </a:p>
          <a:p>
            <a:pPr marL="0" indent="0">
              <a:buNone/>
            </a:pPr>
            <a:r>
              <a:rPr lang="en-US" sz="2400" dirty="0">
                <a:solidFill>
                  <a:schemeClr val="bg1"/>
                </a:solidFill>
              </a:rPr>
              <a:t>   Individual Counselling Room L05</a:t>
            </a:r>
          </a:p>
        </p:txBody>
      </p:sp>
    </p:spTree>
    <p:extLst>
      <p:ext uri="{BB962C8B-B14F-4D97-AF65-F5344CB8AC3E}">
        <p14:creationId xmlns:p14="http://schemas.microsoft.com/office/powerpoint/2010/main" val="1584557452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990600" y="2057400"/>
            <a:ext cx="7162800" cy="381000"/>
          </a:xfrm>
        </p:spPr>
        <p:txBody>
          <a:bodyPr/>
          <a:lstStyle/>
          <a:p>
            <a:r>
              <a:rPr lang="en-US" sz="4400" b="1" dirty="0"/>
              <a:t>Winnipeg Campus </a:t>
            </a:r>
          </a:p>
          <a:p>
            <a:r>
              <a:rPr lang="en-US" sz="4400" b="1" dirty="0"/>
              <a:t>Expansion Project 2022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190500" y="2743200"/>
            <a:ext cx="8763000" cy="2667000"/>
          </a:xfrm>
          <a:ln>
            <a:noFill/>
          </a:ln>
        </p:spPr>
        <p:txBody>
          <a:bodyPr/>
          <a:lstStyle/>
          <a:p>
            <a:r>
              <a:rPr lang="en-US" sz="1600" dirty="0"/>
              <a:t>Visual Report and photos prepared by:</a:t>
            </a:r>
          </a:p>
          <a:p>
            <a:endParaRPr lang="en-US" sz="1600" dirty="0"/>
          </a:p>
          <a:p>
            <a:endParaRPr lang="en-US" sz="1600" dirty="0"/>
          </a:p>
          <a:p>
            <a:r>
              <a:rPr lang="en-US" sz="1600" dirty="0"/>
              <a:t>Chris </a:t>
            </a:r>
            <a:r>
              <a:rPr lang="en-US" sz="1600" dirty="0" err="1"/>
              <a:t>byman</a:t>
            </a:r>
            <a:endParaRPr lang="en-US" sz="1600" dirty="0"/>
          </a:p>
          <a:p>
            <a:endParaRPr lang="en-US" sz="1600" dirty="0"/>
          </a:p>
          <a:p>
            <a:r>
              <a:rPr lang="en-US" sz="1600" dirty="0"/>
              <a:t>Administrative &amp; technical resource assistant</a:t>
            </a:r>
          </a:p>
          <a:p>
            <a:r>
              <a:rPr lang="en-US" sz="1600" dirty="0"/>
              <a:t>Winnipeg campus</a:t>
            </a:r>
          </a:p>
        </p:txBody>
      </p:sp>
    </p:spTree>
    <p:extLst>
      <p:ext uri="{BB962C8B-B14F-4D97-AF65-F5344CB8AC3E}">
        <p14:creationId xmlns:p14="http://schemas.microsoft.com/office/powerpoint/2010/main" val="351966911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990600" y="2743200"/>
            <a:ext cx="7162800" cy="1295400"/>
          </a:xfrm>
        </p:spPr>
        <p:txBody>
          <a:bodyPr/>
          <a:lstStyle/>
          <a:p>
            <a:r>
              <a:rPr lang="en-US" b="1" spc="600" dirty="0"/>
              <a:t>PART</a:t>
            </a:r>
            <a:r>
              <a:rPr lang="en-US" b="1" dirty="0"/>
              <a:t> 1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ln>
            <a:noFill/>
          </a:ln>
        </p:spPr>
        <p:txBody>
          <a:bodyPr/>
          <a:lstStyle/>
          <a:p>
            <a:r>
              <a:rPr lang="en-US" dirty="0"/>
              <a:t>DEMOLITION</a:t>
            </a:r>
          </a:p>
        </p:txBody>
      </p:sp>
    </p:spTree>
    <p:extLst>
      <p:ext uri="{BB962C8B-B14F-4D97-AF65-F5344CB8AC3E}">
        <p14:creationId xmlns:p14="http://schemas.microsoft.com/office/powerpoint/2010/main" val="104093782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5" name="Picture 1" descr="cid:f91d803e-fb35-4612-ba62-0e47b9897b17@CANPRD01.PROD.OUTLOOK.COM"/>
          <p:cNvPicPr>
            <a:picLocks noChangeAspect="1" noChangeArrowheads="1"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-1536700" y="-2776220"/>
            <a:ext cx="12293600" cy="922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>
          <a:xfrm>
            <a:off x="-304800" y="5486400"/>
            <a:ext cx="5486400" cy="1219200"/>
          </a:xfrm>
        </p:spPr>
        <p:txBody>
          <a:bodyPr/>
          <a:lstStyle/>
          <a:p>
            <a:r>
              <a:rPr lang="en-US" b="1" dirty="0"/>
              <a:t>6</a:t>
            </a:r>
            <a:r>
              <a:rPr lang="en-US" b="1" baseline="30000" dirty="0"/>
              <a:t>th</a:t>
            </a:r>
            <a:r>
              <a:rPr lang="en-US" b="1" dirty="0"/>
              <a:t> Floor – Demolition</a:t>
            </a:r>
          </a:p>
          <a:p>
            <a:r>
              <a:rPr lang="en-US" dirty="0"/>
              <a:t>Soon to be: Administration Entrance</a:t>
            </a:r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 rot="5400000">
            <a:off x="3581400" y="9144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914613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/>
        </p:nvSpPr>
        <p:spPr bwMode="auto">
          <a:xfrm rot="5400000" flipV="1">
            <a:off x="-1580155" y="-546377"/>
            <a:ext cx="12254521" cy="497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2049" name="Picture 1" descr="cid:b4f4f3e5-7edc-493b-8d22-af621db107a7@CANPRD01.PROD.OUTLOOK.COM"/>
          <p:cNvPicPr>
            <a:picLocks noChangeAspect="1" noChangeArrowheads="1"/>
          </p:cNvPicPr>
          <p:nvPr/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-1626235" y="-2488565"/>
            <a:ext cx="12400280" cy="9300210"/>
          </a:xfrm>
          <a:prstGeom prst="rect">
            <a:avLst/>
          </a:prstGeom>
          <a:solidFill>
            <a:srgbClr val="EAAA00"/>
          </a:solidFill>
        </p:spPr>
      </p:pic>
      <p:sp>
        <p:nvSpPr>
          <p:cNvPr id="8" name="Text Placeholder 1"/>
          <p:cNvSpPr txBox="1">
            <a:spLocks/>
          </p:cNvSpPr>
          <p:nvPr/>
        </p:nvSpPr>
        <p:spPr>
          <a:xfrm>
            <a:off x="2057400" y="5575300"/>
            <a:ext cx="7391400" cy="1219200"/>
          </a:xfrm>
          <a:prstGeom prst="rect">
            <a:avLst/>
          </a:prstGeom>
          <a:solidFill>
            <a:srgbClr val="EAAA00"/>
          </a:solidFill>
        </p:spPr>
        <p:txBody>
          <a:bodyPr anchor="ctr"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400" dirty="0">
                <a:solidFill>
                  <a:schemeClr val="bg1"/>
                </a:solidFill>
              </a:rPr>
              <a:t>    </a:t>
            </a:r>
            <a:r>
              <a:rPr lang="en-US" sz="2400" b="1" dirty="0">
                <a:solidFill>
                  <a:schemeClr val="bg1"/>
                </a:solidFill>
              </a:rPr>
              <a:t>6</a:t>
            </a:r>
            <a:r>
              <a:rPr lang="en-US" sz="2400" b="1" baseline="30000" dirty="0">
                <a:solidFill>
                  <a:schemeClr val="bg1"/>
                </a:solidFill>
              </a:rPr>
              <a:t>th</a:t>
            </a:r>
            <a:r>
              <a:rPr lang="en-US" sz="2400" b="1" dirty="0">
                <a:solidFill>
                  <a:schemeClr val="bg1"/>
                </a:solidFill>
              </a:rPr>
              <a:t> Floor – Demolition</a:t>
            </a:r>
          </a:p>
          <a:p>
            <a:pPr marL="0" indent="0">
              <a:buNone/>
            </a:pPr>
            <a:r>
              <a:rPr lang="en-US" sz="2400" dirty="0">
                <a:solidFill>
                  <a:schemeClr val="bg1"/>
                </a:solidFill>
              </a:rPr>
              <a:t>    Soon to be: Faculty Lounge &amp; Meeting Room (South)</a:t>
            </a:r>
          </a:p>
        </p:txBody>
      </p:sp>
    </p:spTree>
    <p:extLst>
      <p:ext uri="{BB962C8B-B14F-4D97-AF65-F5344CB8AC3E}">
        <p14:creationId xmlns:p14="http://schemas.microsoft.com/office/powerpoint/2010/main" val="133032819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/>
        </p:nvSpPr>
        <p:spPr bwMode="auto">
          <a:xfrm rot="5400000" flipV="1">
            <a:off x="-4423409" y="-118110"/>
            <a:ext cx="15659100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3073" name="Picture 1" descr="cid:ea59e090-ced9-4f29-9ce5-e66fbdee7c59@CANPRD01.PROD.OUTLOOK.COM"/>
          <p:cNvPicPr>
            <a:picLocks noChangeAspect="1" noChangeArrowheads="1"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-1968500" y="-2527300"/>
            <a:ext cx="12700000" cy="952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 Placeholder 1"/>
          <p:cNvSpPr txBox="1">
            <a:spLocks/>
          </p:cNvSpPr>
          <p:nvPr/>
        </p:nvSpPr>
        <p:spPr>
          <a:xfrm>
            <a:off x="-609600" y="5562600"/>
            <a:ext cx="7467600" cy="1219200"/>
          </a:xfrm>
          <a:prstGeom prst="rect">
            <a:avLst/>
          </a:prstGeom>
          <a:solidFill>
            <a:srgbClr val="EAAA00"/>
          </a:solidFill>
        </p:spPr>
        <p:txBody>
          <a:bodyPr anchor="ctr"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400" dirty="0">
                <a:solidFill>
                  <a:schemeClr val="bg1"/>
                </a:solidFill>
              </a:rPr>
              <a:t>	</a:t>
            </a:r>
            <a:r>
              <a:rPr lang="en-US" sz="2400" b="1" dirty="0">
                <a:solidFill>
                  <a:schemeClr val="bg1"/>
                </a:solidFill>
              </a:rPr>
              <a:t>6</a:t>
            </a:r>
            <a:r>
              <a:rPr lang="en-US" sz="2400" b="1" baseline="30000" dirty="0">
                <a:solidFill>
                  <a:schemeClr val="bg1"/>
                </a:solidFill>
              </a:rPr>
              <a:t>th</a:t>
            </a:r>
            <a:r>
              <a:rPr lang="en-US" sz="2400" b="1" dirty="0">
                <a:solidFill>
                  <a:schemeClr val="bg1"/>
                </a:solidFill>
              </a:rPr>
              <a:t> Floor – Demolition</a:t>
            </a:r>
          </a:p>
          <a:p>
            <a:pPr marL="0" indent="0">
              <a:buNone/>
            </a:pPr>
            <a:r>
              <a:rPr lang="en-US" sz="2400" dirty="0">
                <a:solidFill>
                  <a:schemeClr val="bg1"/>
                </a:solidFill>
              </a:rPr>
              <a:t>	Soon to be: New Nursing Skills Lab 610 (North)</a:t>
            </a:r>
          </a:p>
        </p:txBody>
      </p:sp>
    </p:spTree>
    <p:extLst>
      <p:ext uri="{BB962C8B-B14F-4D97-AF65-F5344CB8AC3E}">
        <p14:creationId xmlns:p14="http://schemas.microsoft.com/office/powerpoint/2010/main" val="73110233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/>
        </p:nvSpPr>
        <p:spPr bwMode="auto">
          <a:xfrm rot="5400000" flipV="1">
            <a:off x="-5453380" y="2683512"/>
            <a:ext cx="18402302" cy="812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4097" name="Picture 1" descr="cid:60bb4891-f091-484a-a780-b556bb0edb09@CANPRD01.PROD.OUTLOOK.COM"/>
          <p:cNvPicPr>
            <a:picLocks noChangeAspect="1" noChangeArrowheads="1"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-1590675" y="-1285875"/>
            <a:ext cx="12268200" cy="9201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 Placeholder 1"/>
          <p:cNvSpPr txBox="1">
            <a:spLocks/>
          </p:cNvSpPr>
          <p:nvPr/>
        </p:nvSpPr>
        <p:spPr>
          <a:xfrm>
            <a:off x="533400" y="5562600"/>
            <a:ext cx="8839200" cy="1143000"/>
          </a:xfrm>
          <a:prstGeom prst="rect">
            <a:avLst/>
          </a:prstGeom>
          <a:solidFill>
            <a:srgbClr val="EAAA00"/>
          </a:solidFill>
        </p:spPr>
        <p:txBody>
          <a:bodyPr anchor="ctr"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400" dirty="0">
                <a:solidFill>
                  <a:schemeClr val="bg1"/>
                </a:solidFill>
              </a:rPr>
              <a:t>   </a:t>
            </a:r>
            <a:r>
              <a:rPr lang="en-US" sz="2400" b="1" dirty="0">
                <a:solidFill>
                  <a:schemeClr val="bg1"/>
                </a:solidFill>
              </a:rPr>
              <a:t>B104 Basement – Demolition</a:t>
            </a:r>
          </a:p>
          <a:p>
            <a:pPr marL="0" indent="0">
              <a:buNone/>
            </a:pPr>
            <a:r>
              <a:rPr lang="en-US" sz="2400" dirty="0">
                <a:solidFill>
                  <a:schemeClr val="bg1"/>
                </a:solidFill>
              </a:rPr>
              <a:t>   Soon to be: Classroom L37, Group Counselling Lab, Study Lounge</a:t>
            </a:r>
          </a:p>
        </p:txBody>
      </p:sp>
    </p:spTree>
    <p:extLst>
      <p:ext uri="{BB962C8B-B14F-4D97-AF65-F5344CB8AC3E}">
        <p14:creationId xmlns:p14="http://schemas.microsoft.com/office/powerpoint/2010/main" val="84754122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/>
        </p:nvSpPr>
        <p:spPr bwMode="auto">
          <a:xfrm rot="5400000" flipV="1">
            <a:off x="-2078630" y="1000456"/>
            <a:ext cx="13256480" cy="559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5121" name="Picture 1" descr="cid:94769bba-b382-45b5-bb53-281ad038d06e@CANPRD01.PROD.OUTLOOK.COM"/>
          <p:cNvPicPr>
            <a:picLocks noChangeAspect="1" noChangeArrowheads="1"/>
          </p:cNvPicPr>
          <p:nvPr/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-1524000" y="-914400"/>
            <a:ext cx="12192000" cy="914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 Placeholder 1"/>
          <p:cNvSpPr txBox="1">
            <a:spLocks/>
          </p:cNvSpPr>
          <p:nvPr/>
        </p:nvSpPr>
        <p:spPr>
          <a:xfrm>
            <a:off x="-685800" y="5486400"/>
            <a:ext cx="6492240" cy="1219200"/>
          </a:xfrm>
          <a:prstGeom prst="rect">
            <a:avLst/>
          </a:prstGeom>
          <a:solidFill>
            <a:srgbClr val="EAAA00"/>
          </a:solidFill>
        </p:spPr>
        <p:txBody>
          <a:bodyPr anchor="ctr"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400" dirty="0">
                <a:solidFill>
                  <a:schemeClr val="bg1"/>
                </a:solidFill>
              </a:rPr>
              <a:t>	</a:t>
            </a:r>
            <a:r>
              <a:rPr lang="en-US" sz="2400" b="1" dirty="0">
                <a:solidFill>
                  <a:schemeClr val="bg1"/>
                </a:solidFill>
              </a:rPr>
              <a:t>Basement B104 – Demolition</a:t>
            </a:r>
          </a:p>
          <a:p>
            <a:pPr marL="0" indent="0">
              <a:buNone/>
            </a:pPr>
            <a:r>
              <a:rPr lang="en-US" sz="2400" dirty="0">
                <a:solidFill>
                  <a:schemeClr val="bg1"/>
                </a:solidFill>
              </a:rPr>
              <a:t>	Soon to be: Expanded Classroom L37</a:t>
            </a:r>
          </a:p>
        </p:txBody>
      </p:sp>
    </p:spTree>
    <p:extLst>
      <p:ext uri="{BB962C8B-B14F-4D97-AF65-F5344CB8AC3E}">
        <p14:creationId xmlns:p14="http://schemas.microsoft.com/office/powerpoint/2010/main" val="171417057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5CE32051EEC964AAB862C40A85A26AC" ma:contentTypeVersion="14" ma:contentTypeDescription="Create a new document." ma:contentTypeScope="" ma:versionID="fdf82659e6f47fa1f85c9f4c0b8c99da">
  <xsd:schema xmlns:xsd="http://www.w3.org/2001/XMLSchema" xmlns:xs="http://www.w3.org/2001/XMLSchema" xmlns:p="http://schemas.microsoft.com/office/2006/metadata/properties" xmlns:ns3="8dddd944-eb75-46f3-87f9-fa564d4bfa60" xmlns:ns4="af63352c-50ea-4c26-a103-d2cbb523758d" targetNamespace="http://schemas.microsoft.com/office/2006/metadata/properties" ma:root="true" ma:fieldsID="940bb508956377a3eb19fe0ffead7e06" ns3:_="" ns4:_="">
    <xsd:import namespace="8dddd944-eb75-46f3-87f9-fa564d4bfa60"/>
    <xsd:import namespace="af63352c-50ea-4c26-a103-d2cbb523758d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KeyPoints" minOccurs="0"/>
                <xsd:element ref="ns3:MediaServiceKeyPoints" minOccurs="0"/>
                <xsd:element ref="ns3:MediaServiceDateTaken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3:MediaServiceOCR" minOccurs="0"/>
                <xsd:element ref="ns3:MediaServiceLocation" minOccurs="0"/>
                <xsd:element ref="ns4:SharedWithUsers" minOccurs="0"/>
                <xsd:element ref="ns4:SharedWithDetails" minOccurs="0"/>
                <xsd:element ref="ns4:SharingHintHash" minOccurs="0"/>
                <xsd:element ref="ns3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dddd944-eb75-46f3-87f9-fa564d4bfa6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MediaLengthInSeconds" ma:index="21" nillable="true" ma:displayName="Length (seconds)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f63352c-50ea-4c26-a103-d2cbb523758d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20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17093B7F-6C95-43F1-943B-AB56C0F5C0F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8dddd944-eb75-46f3-87f9-fa564d4bfa60"/>
    <ds:schemaRef ds:uri="af63352c-50ea-4c26-a103-d2cbb523758d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7EA0E49C-5B53-4957-9A58-6B1CC11B5F66}">
  <ds:schemaRefs>
    <ds:schemaRef ds:uri="http://purl.org/dc/terms/"/>
    <ds:schemaRef ds:uri="http://www.w3.org/XML/1998/namespace"/>
    <ds:schemaRef ds:uri="http://purl.org/dc/elements/1.1/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http://purl.org/dc/dcmitype/"/>
    <ds:schemaRef ds:uri="af63352c-50ea-4c26-a103-d2cbb523758d"/>
    <ds:schemaRef ds:uri="8dddd944-eb75-46f3-87f9-fa564d4bfa60"/>
    <ds:schemaRef ds:uri="http://schemas.microsoft.com/office/2006/metadata/properties"/>
  </ds:schemaRefs>
</ds:datastoreItem>
</file>

<file path=customXml/itemProps3.xml><?xml version="1.0" encoding="utf-8"?>
<ds:datastoreItem xmlns:ds="http://schemas.openxmlformats.org/officeDocument/2006/customXml" ds:itemID="{62FEBFE2-DE51-4D6B-929E-85B270EA5666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13311</TotalTime>
  <Words>896</Words>
  <Application>Microsoft Office PowerPoint</Application>
  <PresentationFormat>On-screen Show (4:3)</PresentationFormat>
  <Paragraphs>123</Paragraphs>
  <Slides>38</Slides>
  <Notes>25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38</vt:i4>
      </vt:variant>
    </vt:vector>
  </HeadingPairs>
  <TitlesOfParts>
    <vt:vector size="42" baseType="lpstr">
      <vt:lpstr>Arial</vt:lpstr>
      <vt:lpstr>Calibri</vt:lpstr>
      <vt:lpstr>Georgia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Logo / Culture Code</dc:title>
  <dc:creator>BymanC@BrandonU.CA</dc:creator>
  <cp:lastModifiedBy>Stacey Harper</cp:lastModifiedBy>
  <cp:revision>500</cp:revision>
  <cp:lastPrinted>2014-04-19T17:41:03Z</cp:lastPrinted>
  <dcterms:created xsi:type="dcterms:W3CDTF">2013-10-22T17:37:13Z</dcterms:created>
  <dcterms:modified xsi:type="dcterms:W3CDTF">2023-03-16T20:57:34Z</dcterms:modified>
  <cp:contentStatus>Final</cp:contentStatus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0x01010035CE32051EEC964AAB862C40A85A26AC</vt:lpwstr>
  </property>
  <property fmtid="{D5CDD505-2E9C-101B-9397-08002B2CF9AE}" pid="3" name="_MarkAsFinal">
    <vt:bool>true</vt:bool>
  </property>
</Properties>
</file>