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7" r:id="rId2"/>
    <p:sldId id="274" r:id="rId3"/>
    <p:sldId id="314" r:id="rId4"/>
    <p:sldId id="313" r:id="rId5"/>
    <p:sldId id="324" r:id="rId6"/>
    <p:sldId id="351" r:id="rId7"/>
    <p:sldId id="316" r:id="rId8"/>
    <p:sldId id="322" r:id="rId9"/>
    <p:sldId id="317" r:id="rId10"/>
    <p:sldId id="323" r:id="rId11"/>
    <p:sldId id="325" r:id="rId12"/>
    <p:sldId id="327" r:id="rId13"/>
    <p:sldId id="326" r:id="rId14"/>
    <p:sldId id="346" r:id="rId15"/>
    <p:sldId id="321" r:id="rId16"/>
    <p:sldId id="341" r:id="rId17"/>
    <p:sldId id="342" r:id="rId18"/>
    <p:sldId id="343" r:id="rId19"/>
    <p:sldId id="328" r:id="rId20"/>
    <p:sldId id="345" r:id="rId21"/>
    <p:sldId id="340" r:id="rId22"/>
    <p:sldId id="347" r:id="rId23"/>
    <p:sldId id="320" r:id="rId24"/>
    <p:sldId id="349" r:id="rId25"/>
    <p:sldId id="348" r:id="rId26"/>
    <p:sldId id="335" r:id="rId27"/>
    <p:sldId id="332" r:id="rId28"/>
    <p:sldId id="333" r:id="rId29"/>
    <p:sldId id="334" r:id="rId30"/>
    <p:sldId id="338" r:id="rId31"/>
    <p:sldId id="318" r:id="rId32"/>
    <p:sldId id="337" r:id="rId33"/>
    <p:sldId id="336" r:id="rId34"/>
    <p:sldId id="353" r:id="rId35"/>
    <p:sldId id="352" r:id="rId36"/>
    <p:sldId id="354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EBAB00"/>
    <a:srgbClr val="FF0000"/>
    <a:srgbClr val="FF6600"/>
    <a:srgbClr val="114240"/>
    <a:srgbClr val="C18C00"/>
    <a:srgbClr val="114224"/>
    <a:srgbClr val="000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2116" autoAdjust="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87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FDBF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C-4098-94A1-BA752EBBEA7A}"/>
              </c:ext>
            </c:extLst>
          </c:dPt>
          <c:dPt>
            <c:idx val="1"/>
            <c:bubble3D val="0"/>
            <c:spPr>
              <a:solidFill>
                <a:srgbClr val="EAA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C-4098-94A1-BA752EBBEA7A}"/>
              </c:ext>
            </c:extLst>
          </c:dPt>
          <c:dPt>
            <c:idx val="2"/>
            <c:bubble3D val="0"/>
            <c:spPr>
              <a:solidFill>
                <a:srgbClr val="D9A0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C-4098-94A1-BA752EBBEA7A}"/>
              </c:ext>
            </c:extLst>
          </c:dPt>
          <c:dPt>
            <c:idx val="3"/>
            <c:bubble3D val="0"/>
            <c:spPr>
              <a:solidFill>
                <a:srgbClr val="02528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C-4098-94A1-BA752EBBEA7A}"/>
              </c:ext>
            </c:extLst>
          </c:dPt>
          <c:dPt>
            <c:idx val="4"/>
            <c:bubble3D val="0"/>
            <c:spPr>
              <a:solidFill>
                <a:srgbClr val="0141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8C-4098-94A1-BA752EBBEA7A}"/>
              </c:ext>
            </c:extLst>
          </c:dPt>
          <c:dPt>
            <c:idx val="5"/>
            <c:bubble3D val="0"/>
            <c:spPr>
              <a:solidFill>
                <a:srgbClr val="00305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8C-4098-94A1-BA752EBBEA7A}"/>
              </c:ext>
            </c:extLst>
          </c:dPt>
          <c:dPt>
            <c:idx val="6"/>
            <c:bubble3D val="0"/>
            <c:spPr>
              <a:solidFill>
                <a:srgbClr val="97B2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F8C-4098-94A1-BA752EBBEA7A}"/>
              </c:ext>
            </c:extLst>
          </c:dPt>
          <c:dPt>
            <c:idx val="7"/>
            <c:bubble3D val="0"/>
            <c:spPr>
              <a:solidFill>
                <a:srgbClr val="8096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F8C-4098-94A1-BA752EBBEA7A}"/>
              </c:ext>
            </c:extLst>
          </c:dPt>
          <c:cat>
            <c:strRef>
              <c:f>Sheet1!$A$2:$A$9</c:f>
              <c:strCache>
                <c:ptCount val="8"/>
                <c:pt idx="0">
                  <c:v>Label A</c:v>
                </c:pt>
                <c:pt idx="1">
                  <c:v>Label B</c:v>
                </c:pt>
                <c:pt idx="2">
                  <c:v>Label C</c:v>
                </c:pt>
                <c:pt idx="3">
                  <c:v>Label D</c:v>
                </c:pt>
                <c:pt idx="4">
                  <c:v>Label E</c:v>
                </c:pt>
                <c:pt idx="5">
                  <c:v>Label F</c:v>
                </c:pt>
                <c:pt idx="6">
                  <c:v>Label G</c:v>
                </c:pt>
                <c:pt idx="7">
                  <c:v>Label H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0.5</c:v>
                </c:pt>
                <c:pt idx="6">
                  <c:v>0.5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F8C-4098-94A1-BA752EBBE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884681967945E-2"/>
          <c:y val="0.100341637623166"/>
          <c:w val="0.94801144238992596"/>
          <c:h val="0.73142076502732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BF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28-4A3D-BF7B-A62B9067ABE4}"/>
              </c:ext>
            </c:extLst>
          </c:dPt>
          <c:dPt>
            <c:idx val="1"/>
            <c:invertIfNegative val="0"/>
            <c:bubble3D val="0"/>
            <c:spPr>
              <a:solidFill>
                <a:srgbClr val="EAA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28-4A3D-BF7B-A62B9067ABE4}"/>
              </c:ext>
            </c:extLst>
          </c:dPt>
          <c:dPt>
            <c:idx val="2"/>
            <c:invertIfNegative val="0"/>
            <c:bubble3D val="0"/>
            <c:spPr>
              <a:solidFill>
                <a:srgbClr val="D9A02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28-4A3D-BF7B-A62B9067ABE4}"/>
              </c:ext>
            </c:extLst>
          </c:dPt>
          <c:dPt>
            <c:idx val="3"/>
            <c:invertIfNegative val="0"/>
            <c:bubble3D val="0"/>
            <c:spPr>
              <a:solidFill>
                <a:srgbClr val="02528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428-4A3D-BF7B-A62B9067ABE4}"/>
              </c:ext>
            </c:extLst>
          </c:dPt>
          <c:dPt>
            <c:idx val="4"/>
            <c:invertIfNegative val="0"/>
            <c:bubble3D val="0"/>
            <c:spPr>
              <a:solidFill>
                <a:srgbClr val="0141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428-4A3D-BF7B-A62B9067ABE4}"/>
              </c:ext>
            </c:extLst>
          </c:dPt>
          <c:dPt>
            <c:idx val="5"/>
            <c:invertIfNegative val="0"/>
            <c:bubble3D val="0"/>
            <c:spPr>
              <a:solidFill>
                <a:srgbClr val="00305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428-4A3D-BF7B-A62B9067ABE4}"/>
              </c:ext>
            </c:extLst>
          </c:dPt>
          <c:dPt>
            <c:idx val="6"/>
            <c:invertIfNegative val="0"/>
            <c:bubble3D val="0"/>
            <c:spPr>
              <a:solidFill>
                <a:srgbClr val="97B2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428-4A3D-BF7B-A62B9067ABE4}"/>
              </c:ext>
            </c:extLst>
          </c:dPt>
          <c:dPt>
            <c:idx val="7"/>
            <c:invertIfNegative val="0"/>
            <c:bubble3D val="0"/>
            <c:spPr>
              <a:solidFill>
                <a:srgbClr val="8096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428-4A3D-BF7B-A62B9067ABE4}"/>
              </c:ext>
            </c:extLst>
          </c:dPt>
          <c:cat>
            <c:strRef>
              <c:f>Sheet1!$A$2:$A$9</c:f>
              <c:strCache>
                <c:ptCount val="8"/>
                <c:pt idx="0">
                  <c:v>Label A</c:v>
                </c:pt>
                <c:pt idx="1">
                  <c:v>Label B</c:v>
                </c:pt>
                <c:pt idx="2">
                  <c:v>Label C</c:v>
                </c:pt>
                <c:pt idx="3">
                  <c:v>Label D</c:v>
                </c:pt>
                <c:pt idx="4">
                  <c:v>Label E</c:v>
                </c:pt>
                <c:pt idx="5">
                  <c:v>Label F</c:v>
                </c:pt>
                <c:pt idx="6">
                  <c:v>Label G</c:v>
                </c:pt>
                <c:pt idx="7">
                  <c:v>Label H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0.5</c:v>
                </c:pt>
                <c:pt idx="6">
                  <c:v>0.5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428-4A3D-BF7B-A62B9067A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741120"/>
        <c:axId val="62747008"/>
      </c:barChart>
      <c:catAx>
        <c:axId val="62741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14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pPr>
            <a:endParaRPr lang="en-US"/>
          </a:p>
        </c:txPr>
        <c:crossAx val="62747008"/>
        <c:crosses val="autoZero"/>
        <c:auto val="1"/>
        <c:lblAlgn val="ctr"/>
        <c:lblOffset val="100"/>
        <c:noMultiLvlLbl val="0"/>
      </c:catAx>
      <c:valAx>
        <c:axId val="627470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62741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88517060367501E-2"/>
          <c:y val="0.14952196549201799"/>
          <c:w val="0.53115079365079398"/>
          <c:h val="0.73142076502732201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legend>
      <c:legendPos val="r"/>
      <c:layout>
        <c:manualLayout>
          <c:xMode val="edge"/>
          <c:yMode val="edge"/>
          <c:x val="0.76231053149606298"/>
          <c:y val="0.151262795275591"/>
          <c:w val="0.22102280183726999"/>
          <c:h val="0.69747440944881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DB1137-12C0-944A-9D96-42B19FB1ABD1}" type="datetime1">
              <a:rPr lang="en-US" smtClean="0"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smtClean="0"/>
              <a:t>Strategies in Rural Manitoba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7BC8BF-2F9B-3E42-BECD-E4125241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1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AF14F3-FD9B-D24A-AE8A-25BCD54B0C16}" type="datetime1">
              <a:rPr lang="en-US" smtClean="0"/>
              <a:t>9/12/2017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9C206F-4A9D-D149-9F0B-E58E591D62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9126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1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11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99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7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70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06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35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58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76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24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3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44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79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17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7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51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62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78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PROPOSAL – INTRODUCTION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21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PROPOSAL – INTRODUCTION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945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PROPOSAL – INTRODUCTION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14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PROPOSAL – INTRODUCTION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24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35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99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8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11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14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88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62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4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4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34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Strategies in Rural Manitoba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9C206F-4A9D-D149-9F0B-E58E591D62E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9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 with mess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4114800"/>
            <a:ext cx="9220200" cy="1219200"/>
          </a:xfrm>
          <a:prstGeom prst="rect">
            <a:avLst/>
          </a:prstGeom>
          <a:solidFill>
            <a:srgbClr val="EAAA00">
              <a:alpha val="90000"/>
            </a:srgbClr>
          </a:solidFill>
          <a:ln>
            <a:noFill/>
          </a:ln>
        </p:spPr>
        <p:txBody>
          <a:bodyPr lIns="756000" rIns="18000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0" i="0" u="none" spc="0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FontTx/>
              <a:buNone/>
              <a:defRPr/>
            </a:lvl2pPr>
            <a:lvl3pPr marL="0" indent="0" algn="l">
              <a:spcBef>
                <a:spcPts val="0"/>
              </a:spcBef>
              <a:buFontTx/>
              <a:buNone/>
              <a:defRPr baseline="0">
                <a:solidFill>
                  <a:schemeClr val="bg1"/>
                </a:solidFill>
                <a:latin typeface="Calibri"/>
                <a:cs typeface="Calibri"/>
              </a:defRPr>
            </a:lvl3pPr>
          </a:lstStyle>
          <a:p>
            <a:pPr lvl="2"/>
            <a:r>
              <a:rPr lang="en-US" dirty="0" smtClean="0"/>
              <a:t>Insert image &gt; right click on image &gt; arrange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281497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– Gold">
    <p:bg>
      <p:bgPr>
        <a:solidFill>
          <a:srgbClr val="EAA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743200"/>
            <a:ext cx="7162800" cy="1295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7000" b="0" spc="-15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4038600"/>
            <a:ext cx="35052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1800" b="0" i="0" cap="all" spc="6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 SUPPORTING TEXT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30" y="6248400"/>
            <a:ext cx="1209294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2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– Blue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743200"/>
            <a:ext cx="7162800" cy="1295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7000" b="0" spc="-15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4038600"/>
            <a:ext cx="35052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1800" b="0" i="0" cap="all" spc="6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 SUPPORTING TEXT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30" y="6248400"/>
            <a:ext cx="1209294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Message – BU Camp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362200"/>
            <a:ext cx="7162800" cy="2057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7000" b="0" spc="-15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Small messages have big impact.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09800" y="4572000"/>
            <a:ext cx="50292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2200" b="0" i="0" cap="all" spc="3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SUPPORTING TEXT IF NEEDED </a:t>
            </a:r>
            <a:endParaRPr lang="en-US" dirty="0"/>
          </a:p>
        </p:txBody>
      </p:sp>
      <p:pic>
        <p:nvPicPr>
          <p:cNvPr id="6" name="Picture 5" descr="Brandon-University-Chevron-–-RGB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42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Message – BU Tower Detai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362200"/>
            <a:ext cx="7162800" cy="2057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7000" b="0" spc="-15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Small messages have big impact.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09800" y="4572000"/>
            <a:ext cx="50292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2200" b="0" i="0" cap="all" spc="3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SUPPORTING TEXT IF NEEDED </a:t>
            </a:r>
            <a:endParaRPr lang="en-US" dirty="0"/>
          </a:p>
        </p:txBody>
      </p:sp>
      <p:pic>
        <p:nvPicPr>
          <p:cNvPr id="6" name="Picture 5" descr="Brandon-University-Chevron-–-RGB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1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Message – Bobcat Stat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362200"/>
            <a:ext cx="7162800" cy="2057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7000" b="0" spc="-15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Small messages have big impact.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09800" y="4572000"/>
            <a:ext cx="5029200" cy="457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sz="2200" b="0" i="0" cap="all" spc="3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SUPPORTING TEXT IF NEEDED </a:t>
            </a:r>
            <a:endParaRPr lang="en-US" dirty="0"/>
          </a:p>
        </p:txBody>
      </p:sp>
      <p:pic>
        <p:nvPicPr>
          <p:cNvPr id="6" name="Picture 5" descr="Brandon-University-Chevron-–-RGB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4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– Navy Blue"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600200"/>
            <a:ext cx="7162800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0" i="1" spc="-150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“An investment in knowledge always pays the best interest.”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5486400"/>
            <a:ext cx="7162800" cy="838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buNone/>
              <a:defRPr sz="1800" b="0" i="1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– Benjamin Franklin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– Gold">
    <p:bg>
      <p:bgPr>
        <a:solidFill>
          <a:srgbClr val="EAA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600200"/>
            <a:ext cx="7162800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0" i="1" spc="-150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“An investment in knowledge always pays the best interest.”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5486400"/>
            <a:ext cx="7162800" cy="838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buNone/>
              <a:defRPr sz="1800" b="0" i="1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– Benjamin Franklin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1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– Dark Gre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600200"/>
            <a:ext cx="7162800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0" i="1" spc="-150" baseline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“An investment in knowledge always pays the best interest.”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5486400"/>
            <a:ext cx="7162800" cy="838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buNone/>
              <a:defRPr sz="1800" b="0" i="1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– Benjamin Franklin</a:t>
            </a:r>
            <a:endParaRPr lang="en-US" dirty="0"/>
          </a:p>
        </p:txBody>
      </p:sp>
      <p:pic>
        <p:nvPicPr>
          <p:cNvPr id="5" name="Picture 4" descr="Brandon-University-Chevron-–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43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– 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600200"/>
            <a:ext cx="7162800" cy="3657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0" i="1" spc="-150" baseline="0">
                <a:solidFill>
                  <a:schemeClr val="tx1">
                    <a:lumMod val="85000"/>
                    <a:lumOff val="15000"/>
                  </a:schemeClr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“An investment in knowledge always pays the best interest.”</a:t>
            </a:r>
            <a:endParaRPr 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5486400"/>
            <a:ext cx="7162800" cy="838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80000"/>
              </a:lnSpc>
              <a:buNone/>
              <a:defRPr sz="1800" b="0" i="1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– Benjamin Franklin</a:t>
            </a:r>
            <a:endParaRPr lang="en-US" dirty="0"/>
          </a:p>
        </p:txBody>
      </p:sp>
      <p:pic>
        <p:nvPicPr>
          <p:cNvPr id="5" name="Picture 4" descr="Brandon-University-Chevron-–-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5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296593"/>
              </p:ext>
            </p:extLst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6" name="Picture 5" descr="Brandon-University-Chevron-–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4541"/>
            <a:ext cx="1182600" cy="1001926"/>
          </a:xfrm>
          <a:prstGeom prst="rect">
            <a:avLst/>
          </a:prstGeom>
        </p:spPr>
      </p:pic>
      <p:pic>
        <p:nvPicPr>
          <p:cNvPr id="5" name="Picture 4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1210737" y="6587064"/>
            <a:ext cx="6722534" cy="237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dirty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76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066800"/>
            <a:ext cx="6858000" cy="3505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7200" b="0" spc="-150" baseline="0">
                <a:solidFill>
                  <a:srgbClr val="EAAA00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Thanks.</a:t>
            </a:r>
            <a:br>
              <a:rPr lang="en-US" dirty="0" smtClean="0"/>
            </a:br>
            <a:r>
              <a:rPr lang="en-US" dirty="0" smtClean="0"/>
              <a:t>Any Questions?</a:t>
            </a:r>
            <a:endParaRPr lang="en-US" dirty="0"/>
          </a:p>
        </p:txBody>
      </p:sp>
      <p:pic>
        <p:nvPicPr>
          <p:cNvPr id="10" name="Picture 9" descr="Brandon-University-Vertical-Logo---2-Colour-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940311"/>
            <a:ext cx="2131423" cy="536689"/>
          </a:xfrm>
          <a:prstGeom prst="rect">
            <a:avLst/>
          </a:prstGeom>
        </p:spPr>
      </p:pic>
      <p:pic>
        <p:nvPicPr>
          <p:cNvPr id="7" name="Picture 6" descr="Brandon-University-Chevron-–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1" r="-21558" b="2516"/>
          <a:stretch/>
        </p:blipFill>
        <p:spPr>
          <a:xfrm>
            <a:off x="0" y="4401609"/>
            <a:ext cx="298928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6" name="Picture 5" descr="Brandon-University-Chevron-–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4541"/>
            <a:ext cx="1182600" cy="1001926"/>
          </a:xfrm>
          <a:prstGeom prst="rect">
            <a:avLst/>
          </a:prstGeom>
        </p:spPr>
      </p:pic>
      <p:pic>
        <p:nvPicPr>
          <p:cNvPr id="5" name="Picture 4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7801" y="503238"/>
            <a:ext cx="7950732" cy="944562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17375E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49334" y="6577910"/>
            <a:ext cx="65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17375E"/>
                </a:solidFill>
              </a:rPr>
              <a:t>Rural</a:t>
            </a:r>
            <a:r>
              <a:rPr lang="en-US" sz="1000" baseline="0" dirty="0" smtClean="0">
                <a:solidFill>
                  <a:srgbClr val="17375E"/>
                </a:solidFill>
              </a:rPr>
              <a:t> Innovation in Manitoba </a:t>
            </a:r>
            <a:endParaRPr lang="en-US" sz="1000" dirty="0" smtClean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95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6" name="Picture 5" descr="Brandon-University-Chevron-–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4541"/>
            <a:ext cx="1182600" cy="1001926"/>
          </a:xfrm>
          <a:prstGeom prst="rect">
            <a:avLst/>
          </a:prstGeom>
        </p:spPr>
      </p:pic>
      <p:pic>
        <p:nvPicPr>
          <p:cNvPr id="5" name="Picture 4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7801" y="503238"/>
            <a:ext cx="7950732" cy="944562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17375E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49334" y="6577910"/>
            <a:ext cx="65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17375E"/>
                </a:solidFill>
              </a:rPr>
              <a:t>Rural</a:t>
            </a:r>
            <a:r>
              <a:rPr lang="en-US" sz="1000" baseline="0" dirty="0" smtClean="0">
                <a:solidFill>
                  <a:srgbClr val="17375E"/>
                </a:solidFill>
              </a:rPr>
              <a:t> Innovation in Manitoba </a:t>
            </a:r>
            <a:endParaRPr lang="en-US" sz="1000" dirty="0" smtClean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6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 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6" name="Picture 5" descr="Brandon-University-Chevron-–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4541"/>
            <a:ext cx="1182600" cy="1001926"/>
          </a:xfrm>
          <a:prstGeom prst="rect">
            <a:avLst/>
          </a:prstGeom>
        </p:spPr>
      </p:pic>
      <p:pic>
        <p:nvPicPr>
          <p:cNvPr id="5" name="Picture 4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7801" y="503238"/>
            <a:ext cx="7950732" cy="944562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17375E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49334" y="6577910"/>
            <a:ext cx="65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17375E"/>
                </a:solidFill>
              </a:rPr>
              <a:t>Rural</a:t>
            </a:r>
            <a:r>
              <a:rPr lang="en-US" sz="1000" baseline="0" dirty="0" smtClean="0">
                <a:solidFill>
                  <a:srgbClr val="17375E"/>
                </a:solidFill>
              </a:rPr>
              <a:t> Innovation in Manitoba </a:t>
            </a:r>
            <a:endParaRPr lang="en-US" sz="1000" dirty="0" smtClean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8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6" name="Picture 5" descr="Brandon-University-Chevron-–-RG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4541"/>
            <a:ext cx="1182600" cy="1001926"/>
          </a:xfrm>
          <a:prstGeom prst="rect">
            <a:avLst/>
          </a:prstGeom>
        </p:spPr>
      </p:pic>
      <p:pic>
        <p:nvPicPr>
          <p:cNvPr id="5" name="Picture 4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7801" y="503238"/>
            <a:ext cx="7950732" cy="944562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17375E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49334" y="6577910"/>
            <a:ext cx="6553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17375E"/>
                </a:solidFill>
              </a:rPr>
              <a:t>Rural</a:t>
            </a:r>
            <a:r>
              <a:rPr lang="en-US" sz="1000" baseline="0" dirty="0" smtClean="0">
                <a:solidFill>
                  <a:srgbClr val="17375E"/>
                </a:solidFill>
              </a:rPr>
              <a:t> Innovation in Manitoba </a:t>
            </a:r>
            <a:endParaRPr lang="en-US" sz="1000" dirty="0" smtClean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2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891747702"/>
              </p:ext>
            </p:extLst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Brandon-University-Chevron-–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4541"/>
            <a:ext cx="1182600" cy="1001926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1210737" y="6587064"/>
            <a:ext cx="6722534" cy="237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dirty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4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066800"/>
            <a:ext cx="6858000" cy="3505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7200" b="0" spc="-150" baseline="0">
                <a:solidFill>
                  <a:srgbClr val="EAAA00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This is the Presentation Title</a:t>
            </a:r>
            <a:endParaRPr lang="en-US" dirty="0"/>
          </a:p>
        </p:txBody>
      </p:sp>
      <p:pic>
        <p:nvPicPr>
          <p:cNvPr id="8" name="Picture 7" descr="Brandon-University-Vertical-Logo---2-Colour-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940311"/>
            <a:ext cx="2131423" cy="536689"/>
          </a:xfrm>
          <a:prstGeom prst="rect">
            <a:avLst/>
          </a:prstGeom>
        </p:spPr>
      </p:pic>
      <p:pic>
        <p:nvPicPr>
          <p:cNvPr id="7" name="Picture 6" descr="Brandon-University-Chevron-–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-1" r="-21585" b="2516"/>
          <a:stretch/>
        </p:blipFill>
        <p:spPr>
          <a:xfrm>
            <a:off x="0" y="4401609"/>
            <a:ext cx="2990088" cy="2468880"/>
          </a:xfrm>
          <a:prstGeom prst="rect">
            <a:avLst/>
          </a:prstGeom>
        </p:spPr>
      </p:pic>
      <p:pic>
        <p:nvPicPr>
          <p:cNvPr id="2" name="Picture 1" descr="RDI Logos [HORZ]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5827418"/>
            <a:ext cx="2006092" cy="649582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762000"/>
            <a:ext cx="6858000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 b="0" spc="-150" baseline="0">
                <a:solidFill>
                  <a:srgbClr val="00305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905000"/>
            <a:ext cx="68580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 u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Slide content goes here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</a:t>
            </a:r>
          </a:p>
          <a:p>
            <a:pPr lvl="0"/>
            <a:endParaRPr lang="en-US" dirty="0" smtClean="0"/>
          </a:p>
        </p:txBody>
      </p:sp>
      <p:pic>
        <p:nvPicPr>
          <p:cNvPr id="7" name="Picture 6" descr="Brandon-University-Vertical-Logo---2-Colour-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9" name="Picture 8" descr="Brandon-University-Chevron-–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r="-26797"/>
          <a:stretch/>
        </p:blipFill>
        <p:spPr>
          <a:xfrm>
            <a:off x="-9144" y="5856074"/>
            <a:ext cx="1271016" cy="1001926"/>
          </a:xfrm>
          <a:prstGeom prst="rect">
            <a:avLst/>
          </a:prstGeom>
        </p:spPr>
      </p:pic>
      <p:pic>
        <p:nvPicPr>
          <p:cNvPr id="6" name="Picture 5" descr="RDI Logos [HORZ]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2"/>
          </p:nvPr>
        </p:nvSpPr>
        <p:spPr>
          <a:xfrm>
            <a:off x="1100666" y="6587064"/>
            <a:ext cx="6722534" cy="237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dirty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8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95800" y="3657600"/>
            <a:ext cx="259080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 u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Place image in this area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762000"/>
            <a:ext cx="6858000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 b="0" spc="-150" baseline="0">
                <a:solidFill>
                  <a:srgbClr val="00305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905000"/>
            <a:ext cx="2209800" cy="3962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0" i="0" u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Slide content goes here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</a:t>
            </a:r>
          </a:p>
          <a:p>
            <a:pPr lvl="0"/>
            <a:endParaRPr lang="en-US" dirty="0" smtClean="0"/>
          </a:p>
        </p:txBody>
      </p:sp>
      <p:pic>
        <p:nvPicPr>
          <p:cNvPr id="11" name="Picture 10" descr="Brandon-University-Vertical-Logo---2-Colour-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14" name="Picture 13" descr="Brandon-University-Chevron-–-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  <p:pic>
        <p:nvPicPr>
          <p:cNvPr id="9" name="Picture 8" descr="RDI Logos [HORZ]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12"/>
          <p:cNvSpPr>
            <a:spLocks noGrp="1"/>
          </p:cNvSpPr>
          <p:nvPr>
            <p:ph type="dt" sz="half" idx="2"/>
          </p:nvPr>
        </p:nvSpPr>
        <p:spPr>
          <a:xfrm>
            <a:off x="1100666" y="6587064"/>
            <a:ext cx="6722534" cy="237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dirty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3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262410005"/>
              </p:ext>
            </p:extLst>
          </p:nvPr>
        </p:nvGraphicFramePr>
        <p:xfrm>
          <a:off x="1219200" y="1676400"/>
          <a:ext cx="6781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762000"/>
            <a:ext cx="6858000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 b="0" spc="-150" baseline="0">
                <a:solidFill>
                  <a:srgbClr val="00305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Chart Title</a:t>
            </a:r>
            <a:endParaRPr lang="en-US" dirty="0"/>
          </a:p>
        </p:txBody>
      </p:sp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7" name="Picture 6" descr="Brandon-University-Chevron-–-RGB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  <p:pic>
        <p:nvPicPr>
          <p:cNvPr id="6" name="Picture 5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2"/>
          </p:nvPr>
        </p:nvSpPr>
        <p:spPr>
          <a:xfrm>
            <a:off x="1100666" y="6587064"/>
            <a:ext cx="6722534" cy="237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dirty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6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80131666"/>
              </p:ext>
            </p:extLst>
          </p:nvPr>
        </p:nvGraphicFramePr>
        <p:xfrm>
          <a:off x="838200" y="1676400"/>
          <a:ext cx="7162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762000"/>
            <a:ext cx="6858000" cy="83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 b="0" spc="-150" baseline="0">
                <a:solidFill>
                  <a:srgbClr val="00305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Chart Title</a:t>
            </a:r>
            <a:endParaRPr lang="en-US" dirty="0"/>
          </a:p>
        </p:txBody>
      </p:sp>
      <p:pic>
        <p:nvPicPr>
          <p:cNvPr id="9" name="Picture 8" descr="Brandon-University-Vertical-Logo---2-Colour-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1" y="6206065"/>
            <a:ext cx="1210492" cy="304800"/>
          </a:xfrm>
          <a:prstGeom prst="rect">
            <a:avLst/>
          </a:prstGeom>
        </p:spPr>
      </p:pic>
      <p:pic>
        <p:nvPicPr>
          <p:cNvPr id="8" name="Picture 7" descr="Brandon-University-Chevron-–-RGB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r="-20865"/>
          <a:stretch/>
        </p:blipFill>
        <p:spPr>
          <a:xfrm>
            <a:off x="0" y="5867400"/>
            <a:ext cx="1182600" cy="1001926"/>
          </a:xfrm>
          <a:prstGeom prst="rect">
            <a:avLst/>
          </a:prstGeom>
        </p:spPr>
      </p:pic>
      <p:pic>
        <p:nvPicPr>
          <p:cNvPr id="7" name="Picture 6" descr="RDI Logos [HORZ]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6120194"/>
            <a:ext cx="1206500" cy="390671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933268" y="6587065"/>
            <a:ext cx="861423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mtClean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1100666" y="6587064"/>
            <a:ext cx="6722534" cy="237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dirty="0">
                <a:solidFill>
                  <a:schemeClr val="accent1">
                    <a:lumMod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4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 with mess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4114800"/>
            <a:ext cx="5257800" cy="1219200"/>
          </a:xfrm>
          <a:prstGeom prst="rect">
            <a:avLst/>
          </a:prstGeom>
          <a:solidFill>
            <a:srgbClr val="EAAA00"/>
          </a:solidFill>
          <a:ln>
            <a:noFill/>
          </a:ln>
        </p:spPr>
        <p:txBody>
          <a:bodyPr lIns="756000" anchor="ctr">
            <a:noAutofit/>
          </a:bodyPr>
          <a:lstStyle>
            <a:lvl1pPr marL="0" indent="0">
              <a:lnSpc>
                <a:spcPct val="100000"/>
              </a:lnSpc>
              <a:buNone/>
              <a:defRPr sz="2400" b="0" i="0" u="none" spc="0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FontTx/>
              <a:buNone/>
              <a:defRPr/>
            </a:lvl2pPr>
            <a:lvl3pPr marL="0" indent="0" algn="l">
              <a:spcBef>
                <a:spcPts val="0"/>
              </a:spcBef>
              <a:buFontTx/>
              <a:buNone/>
              <a:defRPr baseline="0">
                <a:solidFill>
                  <a:schemeClr val="bg1"/>
                </a:solidFill>
                <a:latin typeface="Calibri"/>
                <a:cs typeface="Calibri"/>
              </a:defRPr>
            </a:lvl3pPr>
          </a:lstStyle>
          <a:p>
            <a:pPr lvl="2"/>
            <a:r>
              <a:rPr lang="en-US" dirty="0" smtClean="0"/>
              <a:t>Insert image &gt; right click on image &gt; arrange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43176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59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5" r:id="rId21"/>
    <p:sldLayoutId id="2147483686" r:id="rId22"/>
    <p:sldLayoutId id="2147483687" r:id="rId23"/>
    <p:sldLayoutId id="2147483688" r:id="rId24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andonu.ca/rdi/agro-environmental/rural-innovation-in-manitoba-reducing-barriers-to-commercialization-and-growing-capacity-in-the-agri-food-secto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b="-13"/>
          <a:stretch/>
        </p:blipFill>
        <p:spPr>
          <a:xfrm>
            <a:off x="-3889" y="0"/>
            <a:ext cx="9156356" cy="5495544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body" sz="quarter" idx="10"/>
          </p:nvPr>
        </p:nvSpPr>
        <p:spPr>
          <a:xfrm>
            <a:off x="1438032" y="2028942"/>
            <a:ext cx="7033615" cy="20265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>
              <a:lnSpc>
                <a:spcPct val="70000"/>
              </a:lnSpc>
              <a:spcBef>
                <a:spcPts val="0"/>
              </a:spcBef>
              <a:spcAft>
                <a:spcPts val="1800"/>
              </a:spcAft>
            </a:pPr>
            <a:r>
              <a:rPr lang="en-CA" sz="6000" spc="0" dirty="0" smtClean="0">
                <a:solidFill>
                  <a:srgbClr val="FFFFFF"/>
                </a:solidFill>
              </a:rPr>
              <a:t>Commercializing  Food Innovation in Manitoba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1473200" y="4343400"/>
            <a:ext cx="7162800" cy="86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CA" sz="1400" dirty="0" smtClean="0">
                <a:solidFill>
                  <a:srgbClr val="FFFFFF"/>
                </a:solidFill>
                <a:latin typeface="Calibri"/>
                <a:cs typeface="Calibri"/>
              </a:rPr>
              <a:t>Gillian Richards, PhD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CA" sz="1400" dirty="0" smtClean="0">
                <a:solidFill>
                  <a:srgbClr val="FFFFFF"/>
                </a:solidFill>
                <a:latin typeface="Calibri"/>
                <a:cs typeface="Calibri"/>
              </a:rPr>
              <a:t>Research Associate, Rural Development Institute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CA" sz="1400" dirty="0" smtClean="0">
                <a:solidFill>
                  <a:srgbClr val="FFFFFF"/>
                </a:solidFill>
                <a:latin typeface="Calibri"/>
                <a:cs typeface="Calibri"/>
              </a:rPr>
              <a:t>Brandon University, Brandon, MB  Canada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CA" sz="1400" dirty="0" smtClean="0">
                <a:solidFill>
                  <a:srgbClr val="FFFFFF"/>
                </a:solidFill>
                <a:latin typeface="Calibri"/>
                <a:cs typeface="Calibri"/>
              </a:rPr>
              <a:t>204-571-8554  richardsgi@brandonu.ca</a:t>
            </a:r>
            <a:endParaRPr lang="en-CA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3200" y="814416"/>
            <a:ext cx="6998447" cy="400110"/>
          </a:xfrm>
          <a:prstGeom prst="rect">
            <a:avLst/>
          </a:prstGeom>
          <a:noFill/>
          <a:effectLst>
            <a:glow rad="101600">
              <a:schemeClr val="tx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228600"/>
          </a:effectLst>
        </p:spPr>
        <p:txBody>
          <a:bodyPr wrap="square" rtlCol="0" anchor="t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RPLC  Webinar – September 12, 2017</a:t>
            </a:r>
            <a:endParaRPr lang="en-US" sz="1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Brandon-University-Vertical-Logo---2-Colour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940311"/>
            <a:ext cx="2131423" cy="536689"/>
          </a:xfrm>
          <a:prstGeom prst="rect">
            <a:avLst/>
          </a:prstGeom>
        </p:spPr>
      </p:pic>
      <p:pic>
        <p:nvPicPr>
          <p:cNvPr id="8" name="Picture 7" descr="RDI Logos [HORZ]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5827418"/>
            <a:ext cx="2006092" cy="64958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0" y="5494866"/>
            <a:ext cx="9152467" cy="0"/>
          </a:xfrm>
          <a:prstGeom prst="line">
            <a:avLst/>
          </a:prstGeom>
          <a:ln w="60325">
            <a:solidFill>
              <a:srgbClr val="C18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randon-University-Chevron-–-RGB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-1" r="-21585" b="2516"/>
          <a:stretch/>
        </p:blipFill>
        <p:spPr>
          <a:xfrm>
            <a:off x="0" y="4401609"/>
            <a:ext cx="2990088" cy="24688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Canadian Birch Timeline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76401"/>
            <a:ext cx="6650320" cy="3915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3785" y="2522875"/>
            <a:ext cx="9378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Glenda &amp; Rory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Al</a:t>
            </a:r>
            <a:r>
              <a:rPr lang="en-US" b="1" dirty="0">
                <a:solidFill>
                  <a:srgbClr val="00B050"/>
                </a:solidFill>
              </a:rPr>
              <a:t>an 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Ke</a:t>
            </a:r>
            <a:r>
              <a:rPr lang="en-US" b="1" dirty="0">
                <a:solidFill>
                  <a:srgbClr val="EBAB00"/>
                </a:solidFill>
              </a:rPr>
              <a:t>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2338" y="5016635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2010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76401"/>
            <a:ext cx="6650320" cy="39155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Canadian Birch Timeline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28439" y="2522875"/>
            <a:ext cx="937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</a:t>
            </a:r>
            <a:r>
              <a:rPr lang="en-US" b="1" dirty="0" smtClean="0">
                <a:solidFill>
                  <a:srgbClr val="EBAB00"/>
                </a:solidFill>
              </a:rPr>
              <a:t>l</a:t>
            </a:r>
            <a:r>
              <a:rPr lang="en-US" b="1" dirty="0" smtClean="0">
                <a:solidFill>
                  <a:srgbClr val="FF66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70C0"/>
                </a:solidFill>
              </a:rPr>
              <a:t>K</a:t>
            </a:r>
            <a:r>
              <a:rPr lang="en-US" b="1" dirty="0" smtClean="0">
                <a:solidFill>
                  <a:srgbClr val="EBAB00"/>
                </a:solidFill>
              </a:rPr>
              <a:t>en</a:t>
            </a:r>
            <a:endParaRPr lang="en-US" b="1" dirty="0">
              <a:solidFill>
                <a:srgbClr val="EBAB00"/>
              </a:solidFill>
            </a:endParaRPr>
          </a:p>
          <a:p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F</a:t>
            </a:r>
            <a:r>
              <a:rPr lang="en-US" b="1" dirty="0">
                <a:solidFill>
                  <a:srgbClr val="EBAB00"/>
                </a:solidFill>
              </a:rPr>
              <a:t>D</a:t>
            </a:r>
            <a:r>
              <a:rPr lang="en-US" b="1" dirty="0">
                <a:solidFill>
                  <a:srgbClr val="FF6600"/>
                </a:solidFill>
              </a:rPr>
              <a:t>C</a:t>
            </a:r>
          </a:p>
          <a:p>
            <a:endParaRPr lang="en-US" dirty="0"/>
          </a:p>
          <a:p>
            <a:r>
              <a:rPr lang="en-US" b="1" dirty="0">
                <a:solidFill>
                  <a:srgbClr val="FF6600"/>
                </a:solidFill>
              </a:rPr>
              <a:t>Sandy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</a:rPr>
              <a:t>WECM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/>
              <a:t>Others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1323" y="4185138"/>
            <a:ext cx="6928339" cy="154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53" y="2522875"/>
            <a:ext cx="6660467" cy="2541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572" y="5260266"/>
            <a:ext cx="795228" cy="1178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19" y="5248542"/>
            <a:ext cx="814543" cy="800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2338" y="2675274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338" y="4495855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9620" y="5162091"/>
            <a:ext cx="10785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dirty="0" smtClean="0"/>
              <a:t>Purification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Concentration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Evaporation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Filtration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Bottling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532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76401"/>
            <a:ext cx="6650320" cy="39155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Canadian Birch Timeline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1523" y="2476978"/>
            <a:ext cx="937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</a:t>
            </a:r>
            <a:r>
              <a:rPr lang="en-US" b="1" dirty="0" smtClean="0">
                <a:solidFill>
                  <a:srgbClr val="EBAB00"/>
                </a:solidFill>
              </a:rPr>
              <a:t>l</a:t>
            </a:r>
            <a:r>
              <a:rPr lang="en-US" b="1" dirty="0" smtClean="0">
                <a:solidFill>
                  <a:srgbClr val="FF66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Ken</a:t>
            </a:r>
          </a:p>
          <a:p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FDC</a:t>
            </a:r>
          </a:p>
          <a:p>
            <a:endParaRPr lang="en-US" dirty="0"/>
          </a:p>
          <a:p>
            <a:r>
              <a:rPr lang="en-US" b="1" dirty="0">
                <a:solidFill>
                  <a:srgbClr val="FF6600"/>
                </a:solidFill>
              </a:rPr>
              <a:t>Sandy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</a:rPr>
              <a:t>WECM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/>
              <a:t>Others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1323" y="4185138"/>
            <a:ext cx="6928339" cy="154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1" y="2545872"/>
            <a:ext cx="6650320" cy="2424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45" y="4958861"/>
            <a:ext cx="1005899" cy="1510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75" y="5296026"/>
            <a:ext cx="668013" cy="98964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681046" y="5087815"/>
            <a:ext cx="10785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dirty="0" smtClean="0"/>
              <a:t>Purification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Concentration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Evaporation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Filtration</a:t>
            </a:r>
          </a:p>
          <a:p>
            <a:pPr>
              <a:spcBef>
                <a:spcPts val="600"/>
              </a:spcBef>
            </a:pPr>
            <a:r>
              <a:rPr lang="en-US" sz="1100" dirty="0" smtClean="0"/>
              <a:t>Bottling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896814" y="2700320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2013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737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Canadian Birch Commercialization</a:t>
            </a: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4144" y="2061350"/>
            <a:ext cx="73454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10 years 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Step-wise progression through commercialization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2010 to 2014 to establish facility and perfect process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Collecting </a:t>
            </a:r>
            <a:r>
              <a:rPr lang="en-US" sz="2400" dirty="0"/>
              <a:t>+ processing + bottling + selling </a:t>
            </a:r>
            <a:endParaRPr lang="en-US" sz="2400" dirty="0" smtClean="0"/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Added value products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172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737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Up Next – </a:t>
            </a:r>
            <a:r>
              <a:rPr lang="en-US" sz="4000" b="1" dirty="0" err="1" smtClean="0">
                <a:solidFill>
                  <a:srgbClr val="17375E"/>
                </a:solidFill>
                <a:ea typeface="ＭＳ Ｐゴシック" pitchFamily="30" charset="-128"/>
              </a:rPr>
              <a:t>Crik</a:t>
            </a: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 Nutrition</a:t>
            </a: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94" y="1591422"/>
            <a:ext cx="6711106" cy="44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 smtClean="0">
                <a:solidFill>
                  <a:srgbClr val="17375E"/>
                </a:solidFill>
                <a:ea typeface="ＭＳ Ｐゴシック" pitchFamily="30" charset="-128"/>
              </a:rPr>
              <a:t>Crik</a:t>
            </a: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 Nutrition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59" y="337944"/>
            <a:ext cx="3501032" cy="5251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" y="4865077"/>
            <a:ext cx="5858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Cricket Based </a:t>
            </a:r>
            <a:r>
              <a:rPr lang="en-US" sz="2800" b="1" dirty="0"/>
              <a:t>P</a:t>
            </a:r>
            <a:r>
              <a:rPr lang="en-US" sz="2800" b="1" dirty="0" smtClean="0"/>
              <a:t>rotein </a:t>
            </a:r>
            <a:r>
              <a:rPr lang="en-US" sz="2800" b="1" dirty="0"/>
              <a:t>P</a:t>
            </a:r>
            <a:r>
              <a:rPr lang="en-US" sz="2800" b="1" dirty="0" smtClean="0"/>
              <a:t>owder</a:t>
            </a:r>
          </a:p>
          <a:p>
            <a:r>
              <a:rPr lang="en-US" sz="2800" dirty="0" smtClean="0"/>
              <a:t>Alex Drysdale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06428"/>
            <a:ext cx="4163352" cy="29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Who helped?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4144" y="1877217"/>
            <a:ext cx="687032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/>
              <a:t>5 stakeholders interviewed</a:t>
            </a:r>
          </a:p>
          <a:p>
            <a:endParaRPr lang="en-US" sz="3000" b="1" dirty="0"/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/>
              <a:t>Entomo</a:t>
            </a:r>
            <a:r>
              <a:rPr lang="en-US" sz="2400" dirty="0" smtClean="0"/>
              <a:t> Farms – Jarrod 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GFR Pharma Ltd. (GFR) – Julie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/>
              <a:t>Futurpreneur</a:t>
            </a:r>
            <a:r>
              <a:rPr lang="en-US" sz="2400" dirty="0"/>
              <a:t> – Joelle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North Forge (NF) – </a:t>
            </a:r>
            <a:r>
              <a:rPr lang="en-US" sz="2400" dirty="0" smtClean="0"/>
              <a:t>Jeff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Source Nutraceutical (SN) – Marcel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i="1" dirty="0" smtClean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4026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Commercialization Steps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6123" y="1676400"/>
            <a:ext cx="1899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Idea / Research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Planning / Finance</a:t>
            </a:r>
          </a:p>
          <a:p>
            <a:endParaRPr lang="en-US" b="1" dirty="0">
              <a:solidFill>
                <a:srgbClr val="EBAB00"/>
              </a:solidFill>
            </a:endParaRPr>
          </a:p>
          <a:p>
            <a:r>
              <a:rPr lang="en-US" b="1" dirty="0" smtClean="0">
                <a:solidFill>
                  <a:srgbClr val="EBAB00"/>
                </a:solidFill>
              </a:rPr>
              <a:t>Product / Process Development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6600"/>
                </a:solidFill>
              </a:rPr>
              <a:t>Scaling up to Commercial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Promotion / marketing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7030A0"/>
                </a:solidFill>
              </a:rPr>
              <a:t>Sustaining  / Growing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23" y="1676400"/>
            <a:ext cx="3666631" cy="43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4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 smtClean="0">
                <a:solidFill>
                  <a:srgbClr val="17375E"/>
                </a:solidFill>
                <a:ea typeface="ＭＳ Ｐゴシック" pitchFamily="30" charset="-128"/>
              </a:rPr>
              <a:t>Crik</a:t>
            </a: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 Nutrition Timeline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13785" y="2708311"/>
            <a:ext cx="93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Alex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EBAB00"/>
                </a:solidFill>
              </a:rPr>
              <a:t>Jarr</a:t>
            </a:r>
            <a:r>
              <a:rPr lang="en-US" b="1" dirty="0" smtClean="0">
                <a:solidFill>
                  <a:srgbClr val="00B050"/>
                </a:solidFill>
              </a:rPr>
              <a:t>od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FF6600"/>
                </a:solidFill>
              </a:rPr>
              <a:t>GFR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Joelle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N </a:t>
            </a:r>
            <a:r>
              <a:rPr lang="en-US" b="1" dirty="0" smtClean="0">
                <a:solidFill>
                  <a:srgbClr val="00B050"/>
                </a:solidFill>
              </a:rPr>
              <a:t>Forge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338" y="5016635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8" y="1906385"/>
            <a:ext cx="6618082" cy="3664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6909" y="3061905"/>
            <a:ext cx="56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Late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909" y="5001246"/>
            <a:ext cx="56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Mid 2015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251" y="5620677"/>
            <a:ext cx="1006824" cy="4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 smtClean="0">
                <a:solidFill>
                  <a:srgbClr val="17375E"/>
                </a:solidFill>
                <a:ea typeface="ＭＳ Ｐゴシック" pitchFamily="30" charset="-128"/>
              </a:rPr>
              <a:t>Crik</a:t>
            </a: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 Nutrition Timeline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13785" y="2708311"/>
            <a:ext cx="1080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BAB00"/>
                </a:solidFill>
              </a:rPr>
              <a:t>Jar</a:t>
            </a:r>
            <a:r>
              <a:rPr lang="en-US" b="1" dirty="0" smtClean="0">
                <a:solidFill>
                  <a:srgbClr val="FF6600"/>
                </a:solidFill>
              </a:rPr>
              <a:t>rod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FF6600"/>
                </a:solidFill>
              </a:rPr>
              <a:t>GFR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Joelle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N Forge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EBAB00"/>
                </a:solidFill>
              </a:rPr>
              <a:t>Sou</a:t>
            </a:r>
            <a:r>
              <a:rPr lang="en-US" b="1" dirty="0" smtClean="0">
                <a:solidFill>
                  <a:srgbClr val="FF6600"/>
                </a:solidFill>
              </a:rPr>
              <a:t>rce N</a:t>
            </a:r>
          </a:p>
          <a:p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338" y="5016635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8" y="1906385"/>
            <a:ext cx="6618082" cy="3664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38" y="2771337"/>
            <a:ext cx="6621598" cy="2922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39" y="2798477"/>
            <a:ext cx="6618082" cy="29211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7611" y="2892185"/>
            <a:ext cx="56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Mid 2015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2594" y="5060207"/>
            <a:ext cx="56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Late 2015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645" y="5774049"/>
            <a:ext cx="1171575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40" y="5828290"/>
            <a:ext cx="831560" cy="6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RIM</a:t>
            </a:r>
            <a:r>
              <a:rPr lang="en-US" sz="4600" b="1" dirty="0" smtClean="0">
                <a:solidFill>
                  <a:srgbClr val="17375E"/>
                </a:solidFill>
                <a:ea typeface="ＭＳ Ｐゴシック" pitchFamily="30" charset="-128"/>
              </a:rPr>
              <a:t>  </a:t>
            </a: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Rural </a:t>
            </a:r>
            <a:r>
              <a:rPr lang="en-US" sz="4000" b="1" dirty="0">
                <a:solidFill>
                  <a:srgbClr val="17375E"/>
                </a:solidFill>
                <a:ea typeface="ＭＳ Ｐゴシック" pitchFamily="30" charset="-128"/>
              </a:rPr>
              <a:t>Innovation in </a:t>
            </a: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Manitoba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4144" y="1877217"/>
            <a:ext cx="75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/>
              <a:t>Reducing Barriers to Commercialization and Growing Capacity in the </a:t>
            </a:r>
            <a:r>
              <a:rPr lang="en-US" sz="3000" b="1" dirty="0" err="1"/>
              <a:t>Agri</a:t>
            </a:r>
            <a:r>
              <a:rPr lang="en-US" sz="3000" b="1" dirty="0"/>
              <a:t>-food Sector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642031" y="3354474"/>
            <a:ext cx="5859937" cy="4233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 supported and funded by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Growing Forward 2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68" y="5156878"/>
            <a:ext cx="7696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data, analysis of data, project analysis and conclusions or other information in this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PowerPoint and webinar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are those of the authors and the Rural Development Institute and not of the Government of Manitoba or Canada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4" y="4143313"/>
            <a:ext cx="2133744" cy="552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24" y="4099760"/>
            <a:ext cx="2358847" cy="629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74" y="4157473"/>
            <a:ext cx="2579556" cy="4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err="1" smtClean="0">
                <a:solidFill>
                  <a:srgbClr val="17375E"/>
                </a:solidFill>
                <a:ea typeface="ＭＳ Ｐゴシック" pitchFamily="30" charset="-128"/>
              </a:rPr>
              <a:t>Crik</a:t>
            </a: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 Nutrition Timeline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13785" y="2708311"/>
            <a:ext cx="1080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Ja</a:t>
            </a:r>
            <a:r>
              <a:rPr lang="en-US" b="1" dirty="0" smtClean="0">
                <a:solidFill>
                  <a:srgbClr val="EBAB00"/>
                </a:solidFill>
              </a:rPr>
              <a:t>rr</a:t>
            </a:r>
            <a:r>
              <a:rPr lang="en-US" b="1" dirty="0" smtClean="0">
                <a:solidFill>
                  <a:srgbClr val="FF0000"/>
                </a:solidFill>
              </a:rPr>
              <a:t>od</a:t>
            </a:r>
            <a:endParaRPr lang="en-US" b="1" dirty="0" smtClean="0">
              <a:solidFill>
                <a:srgbClr val="EBAB0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EBAB00"/>
                </a:solidFill>
              </a:rPr>
              <a:t>G</a:t>
            </a:r>
            <a:r>
              <a:rPr lang="en-US" b="1" dirty="0" smtClean="0">
                <a:solidFill>
                  <a:srgbClr val="FF6600"/>
                </a:solidFill>
              </a:rPr>
              <a:t>FR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Joelle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B050"/>
                </a:solidFill>
              </a:rPr>
              <a:t>N Forge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EBAB00"/>
                </a:solidFill>
              </a:rPr>
              <a:t>Sou</a:t>
            </a:r>
            <a:r>
              <a:rPr lang="en-US" b="1" dirty="0" smtClean="0">
                <a:solidFill>
                  <a:srgbClr val="FF6600"/>
                </a:solidFill>
              </a:rPr>
              <a:t>rce 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2338" y="5016635"/>
            <a:ext cx="832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2010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38" y="1906385"/>
            <a:ext cx="6618082" cy="3664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38" y="2771337"/>
            <a:ext cx="6621598" cy="2922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47" y="2771337"/>
            <a:ext cx="6625115" cy="29227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2310" y="2785328"/>
            <a:ext cx="56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Late 2015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92" y="5683298"/>
            <a:ext cx="1008232" cy="100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348" y="5740917"/>
            <a:ext cx="100012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737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 smtClean="0">
                <a:solidFill>
                  <a:srgbClr val="17375E"/>
                </a:solidFill>
                <a:ea typeface="ＭＳ Ｐゴシック" pitchFamily="30" charset="-128"/>
              </a:rPr>
              <a:t>Crik</a:t>
            </a: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 Nutrition Commercialization</a:t>
            </a: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84144" y="2061350"/>
            <a:ext cx="73454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Less than 2 years from idea to sales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Concurrent progression through commercialization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2014 to 2016 to develop products and establish sales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Contract manufacture &amp; packing, &amp; distribution</a:t>
            </a:r>
          </a:p>
        </p:txBody>
      </p:sp>
    </p:spTree>
    <p:extLst>
      <p:ext uri="{BB962C8B-B14F-4D97-AF65-F5344CB8AC3E}">
        <p14:creationId xmlns:p14="http://schemas.microsoft.com/office/powerpoint/2010/main" val="412421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737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17375E"/>
                </a:solidFill>
                <a:ea typeface="ＭＳ Ｐゴシック" pitchFamily="30" charset="-128"/>
              </a:rPr>
              <a:t>Up Next: Comparison &amp; Implications</a:t>
            </a: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94" y="1591422"/>
            <a:ext cx="6711106" cy="44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9144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Similarities &amp; Differences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4" y="2455727"/>
            <a:ext cx="3361264" cy="3361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20" y="1479452"/>
            <a:ext cx="2961366" cy="43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9144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Similarities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4144" y="1877217"/>
            <a:ext cx="687032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Innovative ingredients give novel product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Used multiple resources to help commercialize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Outside funding to assist </a:t>
            </a:r>
            <a:r>
              <a:rPr lang="en-US" sz="2400" dirty="0" smtClean="0"/>
              <a:t>commercialization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Little experience of food industry</a:t>
            </a:r>
            <a:endParaRPr lang="en-US" sz="2400" dirty="0"/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Similar “stages” to commercialization, including product </a:t>
            </a:r>
            <a:r>
              <a:rPr lang="en-US" sz="2400" dirty="0"/>
              <a:t>/ process development 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Challenge of ensuring balanced growth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44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1" y="2524005"/>
            <a:ext cx="3194075" cy="3800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81" y="2565363"/>
            <a:ext cx="3153219" cy="3777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3691" y="2242197"/>
            <a:ext cx="212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Canadian Birch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47781" y="2258762"/>
            <a:ext cx="300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Crik</a:t>
            </a:r>
            <a:r>
              <a:rPr lang="en-US" b="1" dirty="0" smtClean="0"/>
              <a:t> Nutrition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0637" y="636542"/>
            <a:ext cx="3712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3057"/>
                </a:solidFill>
              </a:rPr>
              <a:t>Differences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Speed – time to commercialization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Step-wise or concurrent progress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32652" y="1182132"/>
            <a:ext cx="371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Own facility OR contract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Tree to bottle or value chain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Level of business experience</a:t>
            </a:r>
          </a:p>
        </p:txBody>
      </p:sp>
    </p:spTree>
    <p:extLst>
      <p:ext uri="{BB962C8B-B14F-4D97-AF65-F5344CB8AC3E}">
        <p14:creationId xmlns:p14="http://schemas.microsoft.com/office/powerpoint/2010/main" val="170504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39988" y="432898"/>
            <a:ext cx="7162800" cy="98266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3057"/>
                </a:solidFill>
              </a:rPr>
              <a:t>Stakeholders are:</a:t>
            </a:r>
          </a:p>
        </p:txBody>
      </p:sp>
      <p:sp>
        <p:nvSpPr>
          <p:cNvPr id="15" name="Content Placeholder 2"/>
          <p:cNvSpPr>
            <a:spLocks noGrp="1"/>
          </p:cNvSpPr>
          <p:nvPr/>
        </p:nvSpPr>
        <p:spPr bwMode="auto">
          <a:xfrm>
            <a:off x="622300" y="1415560"/>
            <a:ext cx="7950200" cy="464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/>
              <a:t>Support </a:t>
            </a:r>
            <a:r>
              <a:rPr lang="en-US" sz="2800" dirty="0"/>
              <a:t>organizations: </a:t>
            </a:r>
            <a:r>
              <a:rPr lang="en-US" sz="2800" dirty="0" smtClean="0"/>
              <a:t>government, NGO </a:t>
            </a:r>
            <a:r>
              <a:rPr lang="en-US" sz="2800" dirty="0"/>
              <a:t>and commercial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Individuals and organizations closely associated with the </a:t>
            </a:r>
            <a:r>
              <a:rPr lang="en-US" sz="2800" dirty="0" smtClean="0"/>
              <a:t>company or the supply chain</a:t>
            </a:r>
            <a:endParaRPr lang="en-US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Often </a:t>
            </a:r>
            <a:r>
              <a:rPr lang="en-US" sz="2800" dirty="0" smtClean="0"/>
              <a:t>provide specialized services – e.g. PPD, business advice &amp; funding, branding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 smtClean="0"/>
              <a:t>Are often involved </a:t>
            </a:r>
            <a:r>
              <a:rPr lang="en-US" sz="2800" dirty="0"/>
              <a:t>with many aspects of </a:t>
            </a:r>
            <a:r>
              <a:rPr lang="en-US" sz="2800" dirty="0" smtClean="0"/>
              <a:t>commercialization in addition to a primary role including networking and sounding board.  </a:t>
            </a: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95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2300" y="503238"/>
            <a:ext cx="7743825" cy="9826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solidFill>
                  <a:srgbClr val="003057"/>
                </a:solidFill>
              </a:rPr>
              <a:t>Commercializing </a:t>
            </a:r>
            <a:r>
              <a:rPr lang="en-US" dirty="0">
                <a:solidFill>
                  <a:srgbClr val="003057"/>
                </a:solidFill>
              </a:rPr>
              <a:t>a food </a:t>
            </a:r>
            <a:r>
              <a:rPr lang="en-US" dirty="0" smtClean="0">
                <a:solidFill>
                  <a:srgbClr val="003057"/>
                </a:solidFill>
              </a:rPr>
              <a:t>innovation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/>
        </p:nvSpPr>
        <p:spPr bwMode="auto">
          <a:xfrm>
            <a:off x="622300" y="1485900"/>
            <a:ext cx="7950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In order to be competitive food processors need to:</a:t>
            </a:r>
          </a:p>
          <a:p>
            <a:r>
              <a:rPr lang="en-US" sz="2400" u="sng" dirty="0"/>
              <a:t>Reliably</a:t>
            </a:r>
            <a:r>
              <a:rPr lang="en-US" sz="2400" dirty="0"/>
              <a:t> provide a consistent high </a:t>
            </a:r>
            <a:r>
              <a:rPr lang="en-US" sz="2400" u="sng" dirty="0"/>
              <a:t>quality product</a:t>
            </a:r>
            <a:r>
              <a:rPr lang="en-US" sz="2400" dirty="0"/>
              <a:t>, in the </a:t>
            </a:r>
            <a:r>
              <a:rPr lang="en-US" sz="2400" u="sng" dirty="0"/>
              <a:t>quantity</a:t>
            </a:r>
            <a:r>
              <a:rPr lang="en-US" sz="2400" dirty="0"/>
              <a:t> the customer wants, delivered </a:t>
            </a:r>
            <a:r>
              <a:rPr lang="en-US" sz="2400" u="sng" dirty="0"/>
              <a:t>when</a:t>
            </a:r>
            <a:r>
              <a:rPr lang="en-US" sz="2400" dirty="0"/>
              <a:t> they want it and at a </a:t>
            </a:r>
            <a:r>
              <a:rPr lang="en-US" sz="2400" u="sng" dirty="0"/>
              <a:t>competitive price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549650"/>
            <a:ext cx="90297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50" y="3381375"/>
            <a:ext cx="9029700" cy="92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2700"/>
            <a:ext cx="903446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9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2300" y="503238"/>
            <a:ext cx="7743825" cy="9826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solidFill>
                  <a:srgbClr val="003057"/>
                </a:solidFill>
              </a:rPr>
              <a:t>Commercializing </a:t>
            </a:r>
            <a:r>
              <a:rPr lang="en-US" dirty="0">
                <a:solidFill>
                  <a:srgbClr val="003057"/>
                </a:solidFill>
              </a:rPr>
              <a:t>a food </a:t>
            </a:r>
            <a:r>
              <a:rPr lang="en-US" dirty="0" smtClean="0">
                <a:solidFill>
                  <a:srgbClr val="003057"/>
                </a:solidFill>
              </a:rPr>
              <a:t>innovation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/>
        </p:nvSpPr>
        <p:spPr bwMode="auto">
          <a:xfrm>
            <a:off x="622300" y="1485900"/>
            <a:ext cx="7950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In order to be competitive food processors need to:</a:t>
            </a:r>
          </a:p>
          <a:p>
            <a:r>
              <a:rPr lang="en-US" sz="2400" u="sng" dirty="0"/>
              <a:t>Reliably</a:t>
            </a:r>
            <a:r>
              <a:rPr lang="en-US" sz="2400" dirty="0"/>
              <a:t> provide a consistent high </a:t>
            </a:r>
            <a:r>
              <a:rPr lang="en-US" sz="2400" u="sng" dirty="0"/>
              <a:t>quality product</a:t>
            </a:r>
            <a:r>
              <a:rPr lang="en-US" sz="2400" dirty="0"/>
              <a:t>, in the </a:t>
            </a:r>
            <a:r>
              <a:rPr lang="en-US" sz="2400" u="sng" dirty="0"/>
              <a:t>quantity</a:t>
            </a:r>
            <a:r>
              <a:rPr lang="en-US" sz="2400" dirty="0"/>
              <a:t> the customer wants, delivered </a:t>
            </a:r>
            <a:r>
              <a:rPr lang="en-US" sz="2400" u="sng" dirty="0"/>
              <a:t>when</a:t>
            </a:r>
            <a:r>
              <a:rPr lang="en-US" sz="2400" dirty="0"/>
              <a:t> they want it and at a </a:t>
            </a:r>
            <a:r>
              <a:rPr lang="en-US" sz="2400" u="sng" dirty="0"/>
              <a:t>competitive price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549650"/>
            <a:ext cx="90297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" y="5102225"/>
            <a:ext cx="903446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2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2300" y="503238"/>
            <a:ext cx="7743825" cy="9826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solidFill>
                  <a:srgbClr val="003057"/>
                </a:solidFill>
              </a:rPr>
              <a:t>Commercializing </a:t>
            </a:r>
            <a:r>
              <a:rPr lang="en-US" dirty="0">
                <a:solidFill>
                  <a:srgbClr val="003057"/>
                </a:solidFill>
              </a:rPr>
              <a:t>a food </a:t>
            </a:r>
            <a:r>
              <a:rPr lang="en-US" dirty="0" smtClean="0">
                <a:solidFill>
                  <a:srgbClr val="003057"/>
                </a:solidFill>
              </a:rPr>
              <a:t>innovation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/>
        </p:nvSpPr>
        <p:spPr bwMode="auto">
          <a:xfrm>
            <a:off x="622300" y="1485900"/>
            <a:ext cx="7950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In order to be competitive food processors need to:</a:t>
            </a:r>
          </a:p>
          <a:p>
            <a:r>
              <a:rPr lang="en-US" sz="2400" u="sng" dirty="0"/>
              <a:t>Reliably</a:t>
            </a:r>
            <a:r>
              <a:rPr lang="en-US" sz="2400" dirty="0"/>
              <a:t> provide a consistent high </a:t>
            </a:r>
            <a:r>
              <a:rPr lang="en-US" sz="2400" u="sng" dirty="0"/>
              <a:t>quality product</a:t>
            </a:r>
            <a:r>
              <a:rPr lang="en-US" sz="2400" dirty="0"/>
              <a:t>, in the </a:t>
            </a:r>
            <a:r>
              <a:rPr lang="en-US" sz="2400" u="sng" dirty="0"/>
              <a:t>quantity</a:t>
            </a:r>
            <a:r>
              <a:rPr lang="en-US" sz="2400" dirty="0"/>
              <a:t> the customer wants, delivered </a:t>
            </a:r>
            <a:r>
              <a:rPr lang="en-US" sz="2400" u="sng" dirty="0"/>
              <a:t>when</a:t>
            </a:r>
            <a:r>
              <a:rPr lang="en-US" sz="2400" dirty="0"/>
              <a:t> they want it and at a </a:t>
            </a:r>
            <a:r>
              <a:rPr lang="en-US" sz="2400" u="sng" dirty="0"/>
              <a:t>competitive price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549650"/>
            <a:ext cx="90297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6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600" b="1" dirty="0">
                <a:solidFill>
                  <a:srgbClr val="17375E"/>
                </a:solidFill>
                <a:ea typeface="ＭＳ Ｐゴシック" pitchFamily="30" charset="-128"/>
              </a:rPr>
              <a:t>Partner </a:t>
            </a:r>
            <a:r>
              <a:rPr lang="en-US" sz="4600" b="1" dirty="0" smtClean="0">
                <a:solidFill>
                  <a:srgbClr val="17375E"/>
                </a:solidFill>
                <a:ea typeface="ＭＳ Ｐゴシック" pitchFamily="30" charset="-128"/>
              </a:rPr>
              <a:t>Organizations</a:t>
            </a:r>
            <a:endParaRPr lang="en-US" sz="46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2" y="3058877"/>
            <a:ext cx="3099067" cy="150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56" y="4509001"/>
            <a:ext cx="1577095" cy="169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6" y="1760037"/>
            <a:ext cx="2438984" cy="11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46" y="3198628"/>
            <a:ext cx="2668306" cy="139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091" y="1828825"/>
            <a:ext cx="2756559" cy="115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84" y="1714835"/>
            <a:ext cx="2373590" cy="121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T:\RDI\Shared.R\GF2 (Rural Innovation in Manitoba RIM)\Project (Budget, etc)\Objective 6 Round Tables\Event 1 Materials\WOM_colou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65650"/>
            <a:ext cx="5486400" cy="8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solidFill>
                  <a:srgbClr val="17375E"/>
                </a:solidFill>
                <a:ea typeface="ＭＳ Ｐゴシック" pitchFamily="30" charset="-128"/>
              </a:rPr>
              <a:t>When does commercialization end?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4144" y="1877217"/>
            <a:ext cx="7543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/>
              <a:t>To move beyond low volume sales: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000" dirty="0" smtClean="0"/>
              <a:t>Commercialization is not complete when a product is produced and introduced – it finishes when the innovation is profitable.</a:t>
            </a:r>
            <a:endParaRPr lang="en-US" sz="12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000" dirty="0" smtClean="0"/>
              <a:t>Support for innovators needs to continue beyond product launch. Help with scaling-up, especially with production at commercial efficiencies, branding and sales. 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900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What </a:t>
            </a:r>
            <a:r>
              <a:rPr lang="en-US" sz="4800" b="1" dirty="0">
                <a:solidFill>
                  <a:srgbClr val="17375E"/>
                </a:solidFill>
                <a:ea typeface="ＭＳ Ｐゴシック" pitchFamily="30" charset="-128"/>
              </a:rPr>
              <a:t>Supports are Needed?</a:t>
            </a: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4144" y="1877217"/>
            <a:ext cx="75438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 smtClean="0"/>
              <a:t>One size does not fit all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000" dirty="0" smtClean="0"/>
              <a:t>What is needed depends on each individual situation – the aims, skills and needs of innovators.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000" dirty="0" smtClean="0"/>
              <a:t>The support system needs to provide various kinds of support and guide innovators to the specialized support they need. </a:t>
            </a:r>
          </a:p>
        </p:txBody>
      </p:sp>
    </p:spTree>
    <p:extLst>
      <p:ext uri="{BB962C8B-B14F-4D97-AF65-F5344CB8AC3E}">
        <p14:creationId xmlns:p14="http://schemas.microsoft.com/office/powerpoint/2010/main" val="13448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099" y="761999"/>
            <a:ext cx="7719647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 dirty="0" smtClean="0">
                <a:solidFill>
                  <a:srgbClr val="17375E"/>
                </a:solidFill>
                <a:ea typeface="ＭＳ Ｐゴシック" pitchFamily="30" charset="-128"/>
              </a:rPr>
              <a:t>What are the Biggest Challenges? </a:t>
            </a:r>
            <a:endParaRPr lang="en-US" sz="42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4144" y="1728637"/>
            <a:ext cx="754380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600" dirty="0" smtClean="0"/>
              <a:t>Building </a:t>
            </a:r>
            <a:r>
              <a:rPr lang="en-US" sz="2600" dirty="0"/>
              <a:t>capacity so supply, business skills, production, sales, and company capacity grow in a  balanced way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600" dirty="0" smtClean="0"/>
              <a:t>Finding </a:t>
            </a:r>
            <a:r>
              <a:rPr lang="en-US" sz="2600" dirty="0"/>
              <a:t>funding to enable </a:t>
            </a:r>
            <a:r>
              <a:rPr lang="en-US" sz="2600" dirty="0" smtClean="0"/>
              <a:t>balanced </a:t>
            </a:r>
            <a:r>
              <a:rPr lang="en-US" sz="2600" dirty="0"/>
              <a:t>growth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600" dirty="0"/>
              <a:t>Food companies is develop slower because equipment is specialized and </a:t>
            </a:r>
            <a:r>
              <a:rPr lang="en-US" sz="2600" dirty="0" smtClean="0"/>
              <a:t>expensive, </a:t>
            </a:r>
            <a:r>
              <a:rPr lang="en-US" sz="2600" dirty="0"/>
              <a:t>and it is difficult to build sales.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600" dirty="0" smtClean="0"/>
              <a:t>Jumping the gap between small scale production and commercially efficient production</a:t>
            </a:r>
          </a:p>
        </p:txBody>
      </p:sp>
    </p:spTree>
    <p:extLst>
      <p:ext uri="{BB962C8B-B14F-4D97-AF65-F5344CB8AC3E}">
        <p14:creationId xmlns:p14="http://schemas.microsoft.com/office/powerpoint/2010/main" val="302340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43000" y="1066800"/>
            <a:ext cx="6858000" cy="2600325"/>
          </a:xfrm>
        </p:spPr>
        <p:txBody>
          <a:bodyPr/>
          <a:lstStyle/>
          <a:p>
            <a:r>
              <a:rPr lang="en-US" dirty="0" smtClean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591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47115" y="841375"/>
            <a:ext cx="7624688" cy="375761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7200" dirty="0" smtClean="0">
                <a:solidFill>
                  <a:srgbClr val="003057"/>
                </a:solidFill>
              </a:rPr>
              <a:t>Alanna Keefe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3057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7200" dirty="0" smtClean="0">
                <a:solidFill>
                  <a:srgbClr val="EBAB00"/>
                </a:solidFill>
              </a:rPr>
              <a:t>Thoughts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7200" dirty="0" smtClean="0">
                <a:solidFill>
                  <a:srgbClr val="EBAB00"/>
                </a:solidFill>
              </a:rPr>
              <a:t>and comments </a:t>
            </a:r>
            <a:endParaRPr lang="en-US" sz="7200" dirty="0">
              <a:solidFill>
                <a:srgbClr val="EBAB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6745" y="4824127"/>
            <a:ext cx="4417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3057"/>
                </a:solidFill>
                <a:cs typeface="Calibri"/>
              </a:rPr>
              <a:t>Contact: </a:t>
            </a:r>
          </a:p>
          <a:p>
            <a:r>
              <a:rPr lang="en-CA" dirty="0" smtClean="0">
                <a:solidFill>
                  <a:srgbClr val="003057"/>
                </a:solidFill>
                <a:cs typeface="Calibri"/>
              </a:rPr>
              <a:t>Alanna Keefe</a:t>
            </a:r>
            <a:endParaRPr lang="en-CA" dirty="0">
              <a:solidFill>
                <a:srgbClr val="003057"/>
              </a:solidFill>
              <a:cs typeface="Calibri"/>
            </a:endParaRPr>
          </a:p>
          <a:p>
            <a:r>
              <a:rPr lang="en-US" dirty="0">
                <a:solidFill>
                  <a:srgbClr val="003057"/>
                </a:solidFill>
              </a:rPr>
              <a:t>Business Advisor and C3 Project Manager </a:t>
            </a:r>
            <a:endParaRPr lang="en-US" dirty="0" smtClean="0">
              <a:solidFill>
                <a:srgbClr val="003057"/>
              </a:solidFill>
            </a:endParaRPr>
          </a:p>
          <a:p>
            <a:r>
              <a:rPr lang="en-US" dirty="0" smtClean="0">
                <a:solidFill>
                  <a:srgbClr val="003057"/>
                </a:solidFill>
              </a:rPr>
              <a:t>Women’s</a:t>
            </a:r>
            <a:r>
              <a:rPr lang="en-US" dirty="0">
                <a:solidFill>
                  <a:srgbClr val="003057"/>
                </a:solidFill>
              </a:rPr>
              <a:t> Enterprise Centre </a:t>
            </a:r>
            <a:r>
              <a:rPr lang="en-US" dirty="0" smtClean="0">
                <a:solidFill>
                  <a:srgbClr val="003057"/>
                </a:solidFill>
              </a:rPr>
              <a:t>Manitoba</a:t>
            </a:r>
          </a:p>
          <a:p>
            <a:r>
              <a:rPr lang="en-CA" dirty="0" smtClean="0">
                <a:solidFill>
                  <a:srgbClr val="003057"/>
                </a:solidFill>
                <a:cs typeface="Calibri"/>
              </a:rPr>
              <a:t>204 988-1871</a:t>
            </a:r>
          </a:p>
          <a:p>
            <a:r>
              <a:rPr lang="en-CA" dirty="0">
                <a:solidFill>
                  <a:srgbClr val="003057"/>
                </a:solidFill>
                <a:cs typeface="Calibri"/>
              </a:rPr>
              <a:t>akeefe@wecm.ca</a:t>
            </a:r>
          </a:p>
        </p:txBody>
      </p:sp>
    </p:spTree>
    <p:extLst>
      <p:ext uri="{BB962C8B-B14F-4D97-AF65-F5344CB8AC3E}">
        <p14:creationId xmlns:p14="http://schemas.microsoft.com/office/powerpoint/2010/main" val="23364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43000" y="1757290"/>
            <a:ext cx="6858000" cy="1380978"/>
          </a:xfrm>
        </p:spPr>
        <p:txBody>
          <a:bodyPr/>
          <a:lstStyle/>
          <a:p>
            <a:r>
              <a:rPr lang="en-US" sz="9600" dirty="0" smtClean="0">
                <a:solidFill>
                  <a:srgbClr val="003057"/>
                </a:solidFill>
              </a:rPr>
              <a:t>Questions? </a:t>
            </a:r>
            <a:endParaRPr lang="en-US" sz="9600" dirty="0">
              <a:solidFill>
                <a:srgbClr val="00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43000" y="1066801"/>
            <a:ext cx="6858000" cy="1929618"/>
          </a:xfrm>
        </p:spPr>
        <p:txBody>
          <a:bodyPr/>
          <a:lstStyle/>
          <a:p>
            <a:r>
              <a:rPr lang="en-US" dirty="0" smtClean="0"/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5047" y="3946964"/>
            <a:ext cx="351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2">
                    <a:lumMod val="75000"/>
                  </a:schemeClr>
                </a:solidFill>
                <a:cs typeface="Calibri"/>
              </a:rPr>
              <a:t>Contact: </a:t>
            </a:r>
          </a:p>
          <a:p>
            <a:r>
              <a:rPr lang="en-CA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Gillian Richards</a:t>
            </a:r>
            <a:endParaRPr lang="en-CA" dirty="0">
              <a:solidFill>
                <a:schemeClr val="tx2">
                  <a:lumMod val="75000"/>
                </a:schemeClr>
              </a:solidFill>
              <a:cs typeface="Calibri"/>
            </a:endParaRPr>
          </a:p>
          <a:p>
            <a:r>
              <a:rPr lang="en-CA" dirty="0">
                <a:solidFill>
                  <a:schemeClr val="tx2">
                    <a:lumMod val="75000"/>
                  </a:schemeClr>
                </a:solidFill>
                <a:cs typeface="Calibri"/>
              </a:rPr>
              <a:t>Rural Development Institute</a:t>
            </a:r>
          </a:p>
          <a:p>
            <a:r>
              <a:rPr lang="en-CA" dirty="0">
                <a:solidFill>
                  <a:schemeClr val="tx2">
                    <a:lumMod val="75000"/>
                  </a:schemeClr>
                </a:solidFill>
                <a:cs typeface="Calibri"/>
              </a:rPr>
              <a:t>Brandon University, Brandon, MB</a:t>
            </a:r>
          </a:p>
          <a:p>
            <a:r>
              <a:rPr lang="en-CA" dirty="0">
                <a:solidFill>
                  <a:schemeClr val="tx2">
                    <a:lumMod val="75000"/>
                  </a:schemeClr>
                </a:solidFill>
                <a:cs typeface="Calibri"/>
              </a:rPr>
              <a:t>204 </a:t>
            </a:r>
            <a:r>
              <a:rPr lang="en-CA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571-8554  </a:t>
            </a:r>
          </a:p>
          <a:p>
            <a:r>
              <a:rPr lang="en-CA" dirty="0" smtClean="0">
                <a:solidFill>
                  <a:schemeClr val="tx2">
                    <a:lumMod val="75000"/>
                  </a:schemeClr>
                </a:solidFill>
                <a:cs typeface="Calibri"/>
              </a:rPr>
              <a:t>richardsgi@brandonu.ca</a:t>
            </a:r>
            <a:endParaRPr lang="en-CA" dirty="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099" y="761999"/>
            <a:ext cx="7994591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RIM Case-Studies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80450" y="1807767"/>
            <a:ext cx="762784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5 case-studies of commercialization of Manitoba food products </a:t>
            </a:r>
          </a:p>
          <a:p>
            <a:r>
              <a:rPr lang="en-US" sz="1400" dirty="0">
                <a:hlinkClick r:id="rId3"/>
              </a:rPr>
              <a:t>https://www.brandonu.ca/rdi/agro-environmental/rural-innovation-in-manitoba-reducing-barriers-to-commercialization-and-growing-capacity-in-the-agri-food-sector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endParaRPr lang="en-US" sz="1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Company leaders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5 people or organizations who helped each</a:t>
            </a:r>
            <a:endParaRPr lang="en-US" sz="3000" dirty="0"/>
          </a:p>
          <a:p>
            <a:endParaRPr lang="en-US" sz="3000" b="1" dirty="0" smtClean="0"/>
          </a:p>
          <a:p>
            <a:r>
              <a:rPr lang="en-US" sz="3000" b="1" dirty="0" smtClean="0"/>
              <a:t>									Crick Nutrition</a:t>
            </a:r>
          </a:p>
          <a:p>
            <a:endParaRPr lang="en-US" sz="3000" b="1" dirty="0" smtClean="0"/>
          </a:p>
          <a:p>
            <a:r>
              <a:rPr lang="en-US" sz="1400" b="1" dirty="0" smtClean="0"/>
              <a:t>																</a:t>
            </a:r>
            <a:r>
              <a:rPr lang="en-US" sz="3000" b="1" dirty="0" smtClean="0"/>
              <a:t>	The Canadian Birch Company </a:t>
            </a:r>
          </a:p>
          <a:p>
            <a:r>
              <a:rPr lang="en-US" sz="3000" b="1" dirty="0" smtClean="0"/>
              <a:t>			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39" y="4998209"/>
            <a:ext cx="1077602" cy="105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47" y="3944475"/>
            <a:ext cx="1091529" cy="1080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007" y="3777536"/>
            <a:ext cx="2020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3057"/>
                </a:solidFill>
                <a:latin typeface="Lucida Handwriting" panose="03010101010101010101" pitchFamily="66" charset="0"/>
              </a:rPr>
              <a:t>TWO CASES</a:t>
            </a:r>
            <a:endParaRPr lang="en-US" sz="4000" b="1" dirty="0">
              <a:solidFill>
                <a:srgbClr val="003057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Why Case-Studies? 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892734"/>
            <a:ext cx="75975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Examples of how commercialization has </a:t>
            </a:r>
            <a:r>
              <a:rPr lang="en-US" sz="2400" dirty="0" smtClean="0"/>
              <a:t>worked - accessible</a:t>
            </a:r>
            <a:endParaRPr lang="en-US" sz="2400" dirty="0" smtClean="0"/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Sheds light on the key components and challenges during commercialization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Used to compare differences and similarities across companies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Shows what supports were used and how they were used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Shows how the support system can be </a:t>
            </a:r>
            <a:r>
              <a:rPr lang="en-US" sz="2400" dirty="0" smtClean="0"/>
              <a:t>strengthened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204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What is Commercialization?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892734"/>
            <a:ext cx="72448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Miriam Webster</a:t>
            </a:r>
          </a:p>
          <a:p>
            <a:r>
              <a:rPr lang="en-US" sz="2400" dirty="0" smtClean="0"/>
              <a:t>To </a:t>
            </a:r>
            <a:r>
              <a:rPr lang="en-US" sz="2400" dirty="0"/>
              <a:t>manage on a business basis for </a:t>
            </a:r>
            <a:r>
              <a:rPr lang="en-US" sz="2400" dirty="0" smtClean="0"/>
              <a:t>profit</a:t>
            </a:r>
          </a:p>
          <a:p>
            <a:endParaRPr lang="en-US" sz="1000" dirty="0" smtClean="0"/>
          </a:p>
          <a:p>
            <a:r>
              <a:rPr lang="en-US" sz="2400" b="1" dirty="0">
                <a:solidFill>
                  <a:srgbClr val="0070C0"/>
                </a:solidFill>
              </a:rPr>
              <a:t>English Oxford living Dictionaries</a:t>
            </a:r>
          </a:p>
          <a:p>
            <a:r>
              <a:rPr lang="en-US" sz="2400" dirty="0"/>
              <a:t>The process of managing or running something principally for financial </a:t>
            </a:r>
            <a:r>
              <a:rPr lang="en-US" sz="2400" dirty="0" smtClean="0"/>
              <a:t>gain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222334"/>
            <a:ext cx="722141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Oxford English Dictionary</a:t>
            </a:r>
          </a:p>
          <a:p>
            <a:r>
              <a:rPr lang="en-US" sz="2000" dirty="0"/>
              <a:t>To render commercial, make a matter of </a:t>
            </a:r>
            <a:r>
              <a:rPr lang="en-US" sz="2000" dirty="0" smtClean="0"/>
              <a:t>trade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7030A0"/>
                </a:solidFill>
              </a:rPr>
              <a:t>Wikipedia</a:t>
            </a:r>
            <a:endParaRPr lang="en-US" sz="2400" dirty="0"/>
          </a:p>
          <a:p>
            <a:r>
              <a:rPr lang="en-US" sz="2000" dirty="0" smtClean="0"/>
              <a:t>The process of </a:t>
            </a:r>
            <a:r>
              <a:rPr lang="en-US" sz="2000" dirty="0"/>
              <a:t>introducing a </a:t>
            </a:r>
            <a:r>
              <a:rPr lang="en-US" sz="2000" dirty="0" smtClean="0"/>
              <a:t>new product or production method into commerce—making </a:t>
            </a:r>
            <a:r>
              <a:rPr lang="en-US" sz="2000" dirty="0"/>
              <a:t>it available on the </a:t>
            </a:r>
            <a:r>
              <a:rPr lang="en-US" sz="2000" dirty="0" smtClean="0"/>
              <a:t>market.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05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The Canadian Birch Company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73419"/>
            <a:ext cx="7680224" cy="2679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" y="4865077"/>
            <a:ext cx="5858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Amber Gold Birch Syrup</a:t>
            </a:r>
          </a:p>
          <a:p>
            <a:r>
              <a:rPr lang="en-US" sz="2800" dirty="0" smtClean="0"/>
              <a:t>Glenda &amp; Rory Hart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95" y="4919099"/>
            <a:ext cx="1976486" cy="1405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29" y="4812354"/>
            <a:ext cx="880106" cy="1303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25" y="5007417"/>
            <a:ext cx="869690" cy="12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Who helped?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4143" y="1877217"/>
            <a:ext cx="791054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/>
              <a:t>5 stakeholders interviewed</a:t>
            </a:r>
          </a:p>
          <a:p>
            <a:endParaRPr lang="en-US" sz="3000" b="1" dirty="0"/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Family member – Alan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Forestry Training Services (FTS) – Ken  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Food Development Centre (FDC) – </a:t>
            </a:r>
            <a:r>
              <a:rPr lang="en-US" sz="2400" dirty="0" err="1" smtClean="0"/>
              <a:t>Alphonsus</a:t>
            </a:r>
            <a:r>
              <a:rPr lang="en-US" sz="2400" dirty="0" smtClean="0"/>
              <a:t> &amp; Roberta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Women's Enterprise Centre Manitoba (WECM) – Nancy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/>
              <a:t>PackEdge</a:t>
            </a:r>
            <a:r>
              <a:rPr lang="en-US" sz="2400" dirty="0" smtClean="0"/>
              <a:t> Designs – Sandra </a:t>
            </a:r>
          </a:p>
          <a:p>
            <a:pPr marL="3429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i="1" dirty="0" smtClean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523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C46D58-B95F-1945-B551-B50F69AD9D2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800100" y="761999"/>
            <a:ext cx="7711888" cy="12685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17375E"/>
                </a:solidFill>
                <a:ea typeface="ＭＳ Ｐゴシック" pitchFamily="30" charset="-128"/>
              </a:rPr>
              <a:t>Commercialization Steps</a:t>
            </a:r>
            <a:endParaRPr lang="en-US" sz="4000" b="1" dirty="0">
              <a:solidFill>
                <a:srgbClr val="17375E"/>
              </a:solidFill>
              <a:ea typeface="ＭＳ Ｐゴシック" pitchFamily="30" charset="-128"/>
            </a:endParaRPr>
          </a:p>
        </p:txBody>
      </p:sp>
      <p:sp>
        <p:nvSpPr>
          <p:cNvPr id="12" name="Date Placeholder 12"/>
          <p:cNvSpPr txBox="1">
            <a:spLocks/>
          </p:cNvSpPr>
          <p:nvPr/>
        </p:nvSpPr>
        <p:spPr>
          <a:xfrm>
            <a:off x="1210737" y="6587065"/>
            <a:ext cx="6722534" cy="2370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Commercializing Food Innovation in Manitoba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3" y="1802877"/>
            <a:ext cx="3723595" cy="4392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123" y="1676400"/>
            <a:ext cx="1899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Idea / Research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Planning / Finance</a:t>
            </a:r>
          </a:p>
          <a:p>
            <a:endParaRPr lang="en-US" b="1" dirty="0">
              <a:solidFill>
                <a:srgbClr val="EBAB00"/>
              </a:solidFill>
            </a:endParaRPr>
          </a:p>
          <a:p>
            <a:r>
              <a:rPr lang="en-US" b="1" dirty="0" smtClean="0">
                <a:solidFill>
                  <a:srgbClr val="EBAB00"/>
                </a:solidFill>
              </a:rPr>
              <a:t>Product / Process Development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6600"/>
                </a:solidFill>
              </a:rPr>
              <a:t>Scaling up to Commercial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Promotion / Marketing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7030A0"/>
                </a:solidFill>
              </a:rPr>
              <a:t>Sustaining  / Growing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on-Univeristy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Exhibit.thmx</Template>
  <TotalTime>5317</TotalTime>
  <Words>1312</Words>
  <Application>Microsoft Office PowerPoint</Application>
  <PresentationFormat>On-screen Show (4:3)</PresentationFormat>
  <Paragraphs>373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Georgia</vt:lpstr>
      <vt:lpstr>Lucida Handwriting</vt:lpstr>
      <vt:lpstr>Wingdings</vt:lpstr>
      <vt:lpstr>Brandon-Univeristy-PowerPoint-Template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Stakeholders are:</vt:lpstr>
      <vt:lpstr>Commercializing a food innovation</vt:lpstr>
      <vt:lpstr>Commercializing a food innovation</vt:lpstr>
      <vt:lpstr>Commercializing a food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 Bartlett</dc:creator>
  <cp:lastModifiedBy>Gillian Richards</cp:lastModifiedBy>
  <cp:revision>250</cp:revision>
  <cp:lastPrinted>2017-02-22T16:39:02Z</cp:lastPrinted>
  <dcterms:created xsi:type="dcterms:W3CDTF">2015-04-08T21:54:33Z</dcterms:created>
  <dcterms:modified xsi:type="dcterms:W3CDTF">2017-09-12T14:37:34Z</dcterms:modified>
</cp:coreProperties>
</file>