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24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90" r:id="rId4"/>
    <p:sldId id="258" r:id="rId5"/>
    <p:sldId id="259" r:id="rId6"/>
    <p:sldId id="280" r:id="rId7"/>
    <p:sldId id="260" r:id="rId8"/>
    <p:sldId id="262" r:id="rId9"/>
    <p:sldId id="286" r:id="rId10"/>
    <p:sldId id="263" r:id="rId11"/>
    <p:sldId id="284" r:id="rId12"/>
    <p:sldId id="285" r:id="rId13"/>
    <p:sldId id="265" r:id="rId14"/>
    <p:sldId id="268" r:id="rId15"/>
    <p:sldId id="287" r:id="rId16"/>
    <p:sldId id="269" r:id="rId17"/>
    <p:sldId id="266" r:id="rId18"/>
    <p:sldId id="278" r:id="rId19"/>
    <p:sldId id="281" r:id="rId20"/>
    <p:sldId id="271" r:id="rId21"/>
    <p:sldId id="274" r:id="rId22"/>
    <p:sldId id="275" r:id="rId23"/>
    <p:sldId id="282" r:id="rId24"/>
    <p:sldId id="276" r:id="rId25"/>
    <p:sldId id="279" r:id="rId26"/>
    <p:sldId id="277" r:id="rId27"/>
    <p:sldId id="288" r:id="rId28"/>
    <p:sldId id="272" r:id="rId29"/>
    <p:sldId id="289" r:id="rId30"/>
    <p:sldId id="291" r:id="rId31"/>
    <p:sldId id="273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82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95286-D7B2-2843-AB82-43E84148A00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049AF-2849-6549-9A78-22C7821D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EA69-97B2-4A49-B012-CEB7E63D90D7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22155-378C-4347-9F17-6C77DEF3E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70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A0E5-DB85-F84F-8B52-2F584B73373C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1CC6-AB9B-444B-B022-D5CE778AEF29}" type="datetime1">
              <a:rPr lang="en-CA" smtClean="0"/>
              <a:t>11/05/2015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368-A9A8-2A4D-B0AD-DDAF8D45D3C9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94E6-8378-444C-95A8-323EBA19438D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9C0C-EF70-DD40-97D3-4732206C5C98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26DD-8E71-4A4F-A700-6972BF820220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DC7D-D782-E546-A3EC-D5FEAC38E3FE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5B0-FB16-004F-ADB4-EEA8DF85BF46}" type="datetime1">
              <a:rPr lang="en-CA" smtClean="0"/>
              <a:t>11/05/2015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41F4-4077-2745-86B2-01F99C748ADB}" type="datetime1">
              <a:rPr lang="en-CA" smtClean="0"/>
              <a:t>11/05/2015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6D16-29EA-9747-AA04-41684BC39F98}" type="datetime1">
              <a:rPr lang="en-CA" smtClean="0"/>
              <a:t>11/05/2015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0BC7-0257-A145-983A-1F3286BE821F}" type="datetime1">
              <a:rPr lang="en-CA" smtClean="0"/>
              <a:t>11/05/2015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F4EC-DE11-344B-AD6F-065A545E0E3E}" type="datetime1">
              <a:rPr lang="en-CA" smtClean="0"/>
              <a:t>11/05/2015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49817B-EAB8-9148-95B8-5F81A9C131A6}" type="datetime1">
              <a:rPr lang="en-CA" smtClean="0"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B85CEB1-BD0E-0F44-B9FB-400D1C6A2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Relations Between Mayors and </a:t>
            </a:r>
            <a:r>
              <a:rPr lang="en-US" dirty="0" err="1" smtClean="0"/>
              <a:t>Councillors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Dr. Meir Serfaty</a:t>
            </a:r>
          </a:p>
          <a:p>
            <a:r>
              <a:rPr lang="en-US" dirty="0" smtClean="0"/>
              <a:t>Professor and </a:t>
            </a:r>
            <a:r>
              <a:rPr lang="en-US" dirty="0" smtClean="0"/>
              <a:t>Chair</a:t>
            </a:r>
            <a:r>
              <a:rPr lang="en-US" dirty="0" smtClean="0"/>
              <a:t>, Political Science Department</a:t>
            </a:r>
          </a:p>
          <a:p>
            <a:r>
              <a:rPr lang="en-US" dirty="0" smtClean="0"/>
              <a:t>Brandon University</a:t>
            </a:r>
          </a:p>
          <a:p>
            <a:r>
              <a:rPr lang="en-US" dirty="0" smtClean="0"/>
              <a:t>May 11,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municipal governments make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the municipal level, councils are expected by legislation to discharge </a:t>
            </a:r>
            <a:r>
              <a:rPr lang="en-US" i="1" dirty="0" smtClean="0"/>
              <a:t>almost the full sequence of steps in decision-making</a:t>
            </a:r>
            <a:r>
              <a:rPr lang="en-US" dirty="0" smtClean="0"/>
              <a:t>, including even some aspects of adjudication (i.e. </a:t>
            </a:r>
            <a:r>
              <a:rPr lang="en-US" dirty="0"/>
              <a:t>although </a:t>
            </a:r>
            <a:r>
              <a:rPr lang="en-US" dirty="0" smtClean="0"/>
              <a:t>they are </a:t>
            </a:r>
            <a:r>
              <a:rPr lang="en-US" dirty="0"/>
              <a:t>subject to court decisions on the validity of by-</a:t>
            </a:r>
            <a:r>
              <a:rPr lang="en-US" dirty="0" smtClean="0"/>
              <a:t>laws, they hold public hearings on planning and other issues). Only  implementation is normally outside their purview (and, then, in the hands of a CAO or administrative group, </a:t>
            </a:r>
            <a:r>
              <a:rPr lang="en-US" i="1" dirty="0" smtClean="0"/>
              <a:t>not the mayor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Councils, therefore, are ceremonial, political and (partly) administrative executives as well as legislatures, and (partly) courts</a:t>
            </a:r>
            <a:r>
              <a:rPr lang="en-US" dirty="0" smtClean="0"/>
              <a:t>; hence it could be argued that their power is relatively greater than that of the various federal or provincial governmental structures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 relations in federal and provincial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Westmister</a:t>
            </a:r>
            <a:r>
              <a:rPr lang="en-US" sz="2800" dirty="0" smtClean="0"/>
              <a:t> system of responsible government makes for separate BUT interdependent roles for the executive and legislative branches</a:t>
            </a:r>
          </a:p>
          <a:p>
            <a:r>
              <a:rPr lang="en-US" sz="2800" dirty="0" smtClean="0"/>
              <a:t>Ultimately, the political executive controls the legislature through its control of the members of the majority party</a:t>
            </a:r>
          </a:p>
          <a:p>
            <a:r>
              <a:rPr lang="en-US" sz="2800" dirty="0" smtClean="0"/>
              <a:t>The judicial branch is independent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relations at the municipal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73601"/>
          </a:xfrm>
        </p:spPr>
        <p:txBody>
          <a:bodyPr>
            <a:noAutofit/>
          </a:bodyPr>
          <a:lstStyle/>
          <a:p>
            <a:endParaRPr lang="en-US" sz="900" dirty="0" smtClean="0"/>
          </a:p>
          <a:p>
            <a:r>
              <a:rPr lang="en-US" sz="2100" dirty="0" smtClean="0"/>
              <a:t>The Canadian municipal model does not separate the political executive from the legislature, nor does it create a chief political executive or legislator. Most of the roles related to these branches are (or can be) discharged by the same group of people, namely the entire council.</a:t>
            </a:r>
          </a:p>
          <a:p>
            <a:r>
              <a:rPr lang="en-US" sz="2100" dirty="0" smtClean="0"/>
              <a:t>Through Municipal Acts (and/or specific charter, city acts), provinces provide the skeleton framework within which power relations operate, always around council as a whole  </a:t>
            </a:r>
          </a:p>
          <a:p>
            <a:r>
              <a:rPr lang="en-US" sz="2100" dirty="0" smtClean="0"/>
              <a:t>With very few exceptions, then, provincial governments have allowed councils—at their discretion—to act as both an executive and a legislature, and to decide who among their members will discharge their responsibilities and to what extent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rovinces partly determine the powers of </a:t>
            </a:r>
            <a:r>
              <a:rPr lang="en-US" b="1" i="1" dirty="0"/>
              <a:t>c</a:t>
            </a:r>
            <a:r>
              <a:rPr lang="en-US" b="1" i="1" dirty="0" smtClean="0"/>
              <a:t>ouncils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They establish general </a:t>
            </a:r>
            <a:r>
              <a:rPr lang="en-US" sz="2800" i="1" dirty="0" smtClean="0"/>
              <a:t>electoral processes </a:t>
            </a:r>
            <a:r>
              <a:rPr lang="en-US" sz="2800" dirty="0" smtClean="0"/>
              <a:t>and systems, including eligibility and terms of office</a:t>
            </a:r>
          </a:p>
          <a:p>
            <a:r>
              <a:rPr lang="en-US" sz="2800" dirty="0" smtClean="0"/>
              <a:t>They establish broad (but not all!) </a:t>
            </a:r>
            <a:r>
              <a:rPr lang="en-US" sz="2800" i="1" dirty="0" smtClean="0"/>
              <a:t>procedural governance </a:t>
            </a:r>
            <a:r>
              <a:rPr lang="en-US" sz="2800" dirty="0" smtClean="0"/>
              <a:t>aspects, including general conduct of meetings and the duties and responsibilities of council, including mayors and </a:t>
            </a:r>
            <a:r>
              <a:rPr lang="en-US" sz="2800" dirty="0" err="1" smtClean="0"/>
              <a:t>councillors</a:t>
            </a:r>
            <a:r>
              <a:rPr lang="en-US" sz="2800" dirty="0" smtClean="0"/>
              <a:t>, among others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rovinces partly determine the powers of </a:t>
            </a:r>
            <a:r>
              <a:rPr lang="en-US" b="1" i="1" dirty="0"/>
              <a:t>c</a:t>
            </a:r>
            <a:r>
              <a:rPr lang="en-US" b="1" i="1" dirty="0" smtClean="0"/>
              <a:t>ouncil </a:t>
            </a:r>
            <a:r>
              <a:rPr lang="en-US" b="1" i="1" dirty="0"/>
              <a:t>m</a:t>
            </a:r>
            <a:r>
              <a:rPr lang="en-US" b="1" i="1" dirty="0" smtClean="0"/>
              <a:t>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54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800" dirty="0" smtClean="0"/>
          </a:p>
          <a:p>
            <a:r>
              <a:rPr lang="en-US" sz="11200" dirty="0" smtClean="0"/>
              <a:t>These duties pertain to council as a whole, and include for the most part and equally</a:t>
            </a:r>
            <a:r>
              <a:rPr lang="en-US" sz="11200" i="1" dirty="0" smtClean="0"/>
              <a:t> mayors and </a:t>
            </a:r>
            <a:r>
              <a:rPr lang="en-US" sz="11200" i="1" dirty="0" err="1" smtClean="0"/>
              <a:t>councillors</a:t>
            </a:r>
            <a:r>
              <a:rPr lang="en-US" sz="11200" i="1" dirty="0" smtClean="0"/>
              <a:t>. </a:t>
            </a:r>
            <a:r>
              <a:rPr lang="en-US" sz="11200" dirty="0" smtClean="0"/>
              <a:t>They include, among others, the following critical ones (Municipal Acts): </a:t>
            </a:r>
          </a:p>
          <a:p>
            <a:pPr lvl="1"/>
            <a:r>
              <a:rPr lang="en-US" sz="11200" dirty="0" smtClean="0"/>
              <a:t>Participating, as a council, in the development, evolution and adoption of policies and programs</a:t>
            </a:r>
            <a:r>
              <a:rPr lang="en-US" sz="11200" i="1" dirty="0" smtClean="0"/>
              <a:t> (initiation, deliberation, recommendation, adoption steps of policy-making)</a:t>
            </a:r>
          </a:p>
          <a:p>
            <a:pPr lvl="1"/>
            <a:r>
              <a:rPr lang="en-US" sz="11200" dirty="0" smtClean="0"/>
              <a:t>Ensuring that municipal powers are carried out properly</a:t>
            </a:r>
            <a:r>
              <a:rPr lang="en-US" sz="11200" i="1" dirty="0" smtClean="0"/>
              <a:t> (supervision)</a:t>
            </a:r>
            <a:endParaRPr lang="en-US" sz="6000" i="1" dirty="0" smtClean="0"/>
          </a:p>
          <a:p>
            <a:pPr marL="0" indent="0" algn="r">
              <a:buNone/>
            </a:pPr>
            <a:r>
              <a:rPr lang="en-US" sz="7200" dirty="0" smtClean="0"/>
              <a:t>(continues…)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Municipal Acts require that, regardless how they get elected, all members of council (including mayors and </a:t>
            </a:r>
            <a:r>
              <a:rPr lang="en-US" dirty="0" err="1" smtClean="0"/>
              <a:t>councillors</a:t>
            </a:r>
            <a:r>
              <a:rPr lang="en-US" dirty="0" smtClean="0"/>
              <a:t>) must </a:t>
            </a:r>
            <a:r>
              <a:rPr lang="en-US" b="1" dirty="0" smtClean="0"/>
              <a:t>consider </a:t>
            </a:r>
            <a:r>
              <a:rPr lang="en-US" b="1" dirty="0"/>
              <a:t>the well-being of the municipality as a whole</a:t>
            </a:r>
            <a:r>
              <a:rPr lang="en-US" dirty="0"/>
              <a:t> when discharging their </a:t>
            </a:r>
            <a:r>
              <a:rPr lang="en-US" dirty="0" smtClean="0"/>
              <a:t>duties (i.e. not their constituents’ well-being). </a:t>
            </a:r>
          </a:p>
          <a:p>
            <a:r>
              <a:rPr lang="en-US" dirty="0" smtClean="0"/>
              <a:t>The </a:t>
            </a:r>
            <a:r>
              <a:rPr lang="en-US" dirty="0"/>
              <a:t>role of </a:t>
            </a:r>
            <a:r>
              <a:rPr lang="en-US" i="1" dirty="0" smtClean="0"/>
              <a:t>representation</a:t>
            </a:r>
            <a:r>
              <a:rPr lang="en-US" dirty="0" smtClean="0"/>
              <a:t> ascribed to </a:t>
            </a:r>
            <a:r>
              <a:rPr lang="en-US" dirty="0" err="1" smtClean="0"/>
              <a:t>councillors</a:t>
            </a:r>
            <a:r>
              <a:rPr lang="en-US" dirty="0" smtClean="0"/>
              <a:t>, particularly in ward elections, </a:t>
            </a:r>
            <a:r>
              <a:rPr lang="en-US" dirty="0"/>
              <a:t>is thus largely assumed via </a:t>
            </a:r>
            <a:r>
              <a:rPr lang="en-US" dirty="0" smtClean="0"/>
              <a:t>elections, and not necessarily at council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Provinces partly determine the power of </a:t>
            </a:r>
            <a:r>
              <a:rPr lang="en-US" b="1" i="1" dirty="0" smtClean="0"/>
              <a:t>mayors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800" dirty="0" smtClean="0"/>
              <a:t>Typically these powers include the following:</a:t>
            </a:r>
          </a:p>
          <a:p>
            <a:endParaRPr lang="en-US" sz="1300" dirty="0"/>
          </a:p>
          <a:p>
            <a:pPr lvl="1"/>
            <a:r>
              <a:rPr lang="en-US" sz="3800" dirty="0" smtClean="0"/>
              <a:t>Presiding over meetings (although they can relinquish that role to someone else; this is not necessarily an advantage as they cannot participate fully in debates)</a:t>
            </a:r>
          </a:p>
          <a:p>
            <a:pPr lvl="1"/>
            <a:r>
              <a:rPr lang="en-US" sz="3800" b="1" i="1" dirty="0" smtClean="0"/>
              <a:t>Providing general leadership and direction to council</a:t>
            </a:r>
          </a:p>
          <a:p>
            <a:pPr lvl="1"/>
            <a:r>
              <a:rPr lang="en-US" sz="3800" b="1" i="1" dirty="0" smtClean="0"/>
              <a:t>Representing the municipality in relation to the external world, including the province, other municipalities, federal government and the community at large</a:t>
            </a:r>
          </a:p>
          <a:p>
            <a:pPr marL="0" indent="0">
              <a:buNone/>
            </a:pPr>
            <a:r>
              <a:rPr lang="en-US" sz="3800" dirty="0" smtClean="0"/>
              <a:t>The last two are factors that </a:t>
            </a:r>
            <a:r>
              <a:rPr lang="en-US" sz="3800" b="1" dirty="0" smtClean="0"/>
              <a:t>could </a:t>
            </a:r>
            <a:r>
              <a:rPr lang="en-US" sz="3800" dirty="0" smtClean="0"/>
              <a:t>possibly permit mayors to enhance their power vis-à-vis </a:t>
            </a:r>
            <a:r>
              <a:rPr lang="en-US" sz="3800" dirty="0" err="1" smtClean="0"/>
              <a:t>councillors</a:t>
            </a:r>
            <a:r>
              <a:rPr lang="en-US" sz="3800" dirty="0" smtClean="0"/>
              <a:t> in certain areas, but </a:t>
            </a:r>
            <a:r>
              <a:rPr lang="en-US" sz="3800" b="1" dirty="0" smtClean="0"/>
              <a:t>not </a:t>
            </a:r>
            <a:r>
              <a:rPr lang="en-US" sz="3800" dirty="0" smtClean="0"/>
              <a:t>generally in policy-making</a:t>
            </a:r>
            <a:endParaRPr lang="en-US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98076"/>
            <a:ext cx="8042276" cy="17085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Councils play an important role in determining the relative power of their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8801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Particularly through </a:t>
            </a:r>
            <a:r>
              <a:rPr lang="en-US" b="1" dirty="0" smtClean="0"/>
              <a:t>organizational by-laws </a:t>
            </a:r>
            <a:r>
              <a:rPr lang="en-US" dirty="0" smtClean="0"/>
              <a:t>that relate to the way they operate, including in particular the types and numbers of executive and/or standing and other (internal and external) committees, how meetings are called, processed and reported</a:t>
            </a:r>
          </a:p>
          <a:p>
            <a:r>
              <a:rPr lang="en-US" dirty="0" smtClean="0"/>
              <a:t>Through </a:t>
            </a:r>
            <a:r>
              <a:rPr lang="en-US" b="1" dirty="0" smtClean="0"/>
              <a:t>procedural by-laws </a:t>
            </a:r>
            <a:r>
              <a:rPr lang="en-US" dirty="0" smtClean="0"/>
              <a:t>which deal with how meetings are conducted, how by-laws are debated, recorded etc.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780676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Reasons that mayors’ powers have increased </a:t>
            </a:r>
            <a:br>
              <a:rPr lang="en-US" dirty="0" smtClean="0"/>
            </a:br>
            <a:r>
              <a:rPr lang="en-US" dirty="0" smtClean="0"/>
              <a:t>(with councils’ consent!)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2268"/>
            <a:ext cx="8042276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have ceremonial and symbolic duties </a:t>
            </a:r>
          </a:p>
          <a:p>
            <a:pPr marL="0" indent="0">
              <a:buNone/>
            </a:pPr>
            <a:r>
              <a:rPr lang="en-US" dirty="0" smtClean="0"/>
              <a:t>	(BUT council can add/take away some of these powers)</a:t>
            </a:r>
          </a:p>
          <a:p>
            <a:r>
              <a:rPr lang="en-US" dirty="0" smtClean="0"/>
              <a:t>They are able to call special meetings </a:t>
            </a:r>
          </a:p>
          <a:p>
            <a:pPr marL="0" indent="0">
              <a:buNone/>
            </a:pPr>
            <a:r>
              <a:rPr lang="en-US" dirty="0" smtClean="0"/>
              <a:t>	(BUT </a:t>
            </a:r>
            <a:r>
              <a:rPr lang="en-US" dirty="0" err="1" smtClean="0"/>
              <a:t>councillors</a:t>
            </a:r>
            <a:r>
              <a:rPr lang="en-US" dirty="0" smtClean="0"/>
              <a:t> can also do so at the request of a number of them)</a:t>
            </a:r>
          </a:p>
          <a:p>
            <a:r>
              <a:rPr lang="en-US" dirty="0" smtClean="0"/>
              <a:t>They are normally elected at large </a:t>
            </a:r>
          </a:p>
          <a:p>
            <a:pPr marL="0" indent="0">
              <a:buNone/>
            </a:pPr>
            <a:r>
              <a:rPr lang="en-US" dirty="0" smtClean="0"/>
              <a:t>	(BUT council can decide in many jurisdictions whether 	</a:t>
            </a:r>
            <a:r>
              <a:rPr lang="en-US" dirty="0" err="1" smtClean="0"/>
              <a:t>councillors</a:t>
            </a:r>
            <a:r>
              <a:rPr lang="en-US" dirty="0" smtClean="0"/>
              <a:t> can too)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</a:t>
            </a:r>
            <a:r>
              <a:rPr lang="en-US" dirty="0" smtClean="0"/>
              <a:t>(continues…)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They </a:t>
            </a:r>
            <a:r>
              <a:rPr lang="en-US" dirty="0" smtClean="0"/>
              <a:t>tend to be close </a:t>
            </a:r>
            <a:r>
              <a:rPr lang="en-US" dirty="0"/>
              <a:t>to the CAOs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BUT </a:t>
            </a:r>
            <a:r>
              <a:rPr lang="en-US" dirty="0" smtClean="0"/>
              <a:t>council, and not the mayor,  </a:t>
            </a:r>
            <a:r>
              <a:rPr lang="en-US" dirty="0"/>
              <a:t>is responsible for hiring, firing and holding </a:t>
            </a:r>
            <a:r>
              <a:rPr lang="en-US" dirty="0" smtClean="0"/>
              <a:t>them responsibl</a:t>
            </a:r>
            <a:r>
              <a:rPr lang="en-US" dirty="0"/>
              <a:t>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They are more likely to be full-time members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BUT </a:t>
            </a:r>
            <a:r>
              <a:rPr lang="en-US" dirty="0" smtClean="0"/>
              <a:t>not in rural/small urban </a:t>
            </a:r>
            <a:r>
              <a:rPr lang="en-US" dirty="0" err="1" smtClean="0"/>
              <a:t>centres</a:t>
            </a:r>
            <a:r>
              <a:rPr lang="en-US" dirty="0" smtClean="0"/>
              <a:t>; besides, </a:t>
            </a:r>
            <a:r>
              <a:rPr lang="en-US" dirty="0" err="1" smtClean="0"/>
              <a:t>councillors</a:t>
            </a:r>
            <a:r>
              <a:rPr lang="en-US" dirty="0" smtClean="0"/>
              <a:t> can 	too if they so choose)</a:t>
            </a:r>
            <a:endParaRPr lang="en-US" dirty="0"/>
          </a:p>
          <a:p>
            <a:r>
              <a:rPr lang="en-US" dirty="0"/>
              <a:t>They are normally ex-officio member of all committees of council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BUT council may decide otherwise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In other words, </a:t>
            </a:r>
            <a:r>
              <a:rPr lang="en-US" b="1" dirty="0" err="1" smtClean="0"/>
              <a:t>councillors</a:t>
            </a:r>
            <a:r>
              <a:rPr lang="en-US" b="1" dirty="0" smtClean="0"/>
              <a:t> have often voluntarily relinquished</a:t>
            </a:r>
            <a:r>
              <a:rPr lang="en-US" b="1" dirty="0"/>
              <a:t>/delegated some/many powers </a:t>
            </a:r>
            <a:r>
              <a:rPr lang="en-US" b="1" dirty="0" smtClean="0"/>
              <a:t>to mayors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this presentation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Demonstrating that</a:t>
            </a:r>
            <a:r>
              <a:rPr lang="en-US" i="1" dirty="0" smtClean="0"/>
              <a:t> </a:t>
            </a:r>
            <a:r>
              <a:rPr lang="en-US" dirty="0" err="1" smtClean="0"/>
              <a:t>councillors</a:t>
            </a:r>
            <a:r>
              <a:rPr lang="en-US" dirty="0" smtClean="0"/>
              <a:t> in most Canadian municipalities have almost powers equal to mayors, especially in policy-making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Showing that whether they exercise those powers or not is often dependent on factors primarily internal and behavioral to council and </a:t>
            </a:r>
            <a:r>
              <a:rPr lang="en-US" dirty="0" err="1" smtClean="0"/>
              <a:t>councillors</a:t>
            </a:r>
            <a:r>
              <a:rPr lang="en-US" dirty="0" smtClean="0"/>
              <a:t>, as well as on external actors, such as the public and the media, rather than on legal or political factors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(external) reasons that mayors’ powers have increased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Their broader public visibility  </a:t>
            </a:r>
          </a:p>
          <a:p>
            <a:r>
              <a:rPr lang="en-US" dirty="0" smtClean="0"/>
              <a:t>People mistakenly confuse their power with that of the premier/ PM in their relation to the </a:t>
            </a:r>
            <a:r>
              <a:rPr lang="en-US" dirty="0" err="1" smtClean="0"/>
              <a:t>councillors</a:t>
            </a:r>
            <a:endParaRPr lang="en-US" dirty="0" smtClean="0"/>
          </a:p>
          <a:p>
            <a:r>
              <a:rPr lang="en-US" dirty="0" smtClean="0"/>
              <a:t>They are the focus of the media, often the province and other community groups external to council</a:t>
            </a:r>
          </a:p>
          <a:p>
            <a:r>
              <a:rPr lang="en-US" dirty="0" smtClean="0"/>
              <a:t>They are expected to be knowledgeable about every matter affecting the municipality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why </a:t>
            </a:r>
            <a:r>
              <a:rPr lang="en-US" dirty="0" err="1" smtClean="0"/>
              <a:t>councillors</a:t>
            </a:r>
            <a:r>
              <a:rPr lang="en-US" dirty="0" smtClean="0"/>
              <a:t> are weaker than mayors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They constitute a disparate group: cohesion or collective will does not exist, it needs to be harnessed </a:t>
            </a:r>
          </a:p>
          <a:p>
            <a:r>
              <a:rPr lang="en-US" dirty="0" smtClean="0"/>
              <a:t>They usually have no specific involvement in policy areas or in supervising or dealing with departments</a:t>
            </a:r>
          </a:p>
          <a:p>
            <a:r>
              <a:rPr lang="en-US" dirty="0"/>
              <a:t>They are constrained by rules of procedure during meetings</a:t>
            </a:r>
          </a:p>
          <a:p>
            <a:r>
              <a:rPr lang="en-US" dirty="0" smtClean="0"/>
              <a:t>They </a:t>
            </a:r>
            <a:r>
              <a:rPr lang="en-US" dirty="0"/>
              <a:t>are often </a:t>
            </a:r>
            <a:r>
              <a:rPr lang="en-US" dirty="0" smtClean="0"/>
              <a:t>not privy to general council </a:t>
            </a:r>
            <a:r>
              <a:rPr lang="en-US" dirty="0"/>
              <a:t>business </a:t>
            </a:r>
            <a:r>
              <a:rPr lang="en-US" dirty="0" smtClean="0"/>
              <a:t>until just </a:t>
            </a:r>
            <a:r>
              <a:rPr lang="en-US" dirty="0"/>
              <a:t>prior to  meetings: they need to make a special effort to be engaged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(continues…)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often hold part</a:t>
            </a:r>
            <a:r>
              <a:rPr lang="en-US" dirty="0"/>
              <a:t>-time positions and </a:t>
            </a:r>
            <a:r>
              <a:rPr lang="en-US" dirty="0" smtClean="0"/>
              <a:t>have a large agenda and little </a:t>
            </a:r>
            <a:r>
              <a:rPr lang="en-US" dirty="0"/>
              <a:t>time to develop long-term plans, strategy or vision for the municipality as a whole </a:t>
            </a:r>
          </a:p>
          <a:p>
            <a:r>
              <a:rPr lang="en-US" dirty="0" smtClean="0"/>
              <a:t>They perceive (often mistakenly) that they have lower levels of competency</a:t>
            </a:r>
            <a:r>
              <a:rPr lang="en-US" dirty="0"/>
              <a:t>, </a:t>
            </a:r>
            <a:r>
              <a:rPr lang="en-US" dirty="0" smtClean="0"/>
              <a:t>confidence, experience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political skills </a:t>
            </a:r>
            <a:endParaRPr lang="en-US" dirty="0" smtClean="0"/>
          </a:p>
          <a:p>
            <a:r>
              <a:rPr lang="en-US" dirty="0" smtClean="0"/>
              <a:t>Unlike mayors, there is no expectation in the public that </a:t>
            </a:r>
            <a:r>
              <a:rPr lang="en-US" dirty="0" err="1" smtClean="0"/>
              <a:t>councillors</a:t>
            </a:r>
            <a:r>
              <a:rPr lang="en-US" dirty="0" smtClean="0"/>
              <a:t> are “leaders” in council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They </a:t>
            </a:r>
            <a:r>
              <a:rPr lang="en-US" sz="2800" dirty="0"/>
              <a:t>have unclear mandates: roles of representation (ward vs. city-wide) collide</a:t>
            </a:r>
          </a:p>
          <a:p>
            <a:r>
              <a:rPr lang="en-US" sz="2800" dirty="0"/>
              <a:t>There is little expectation of accountability beyond personal ability to deliver to specific </a:t>
            </a:r>
            <a:r>
              <a:rPr lang="en-US" sz="2800" dirty="0" smtClean="0"/>
              <a:t>sets of constituents</a:t>
            </a:r>
            <a:endParaRPr lang="en-US" sz="2800" dirty="0"/>
          </a:p>
          <a:p>
            <a:r>
              <a:rPr lang="en-US" sz="2800" dirty="0"/>
              <a:t>When they represent wards, they are perceived as less visible and legitimate </a:t>
            </a:r>
            <a:r>
              <a:rPr lang="en-US" sz="2800" dirty="0" smtClean="0"/>
              <a:t>by </a:t>
            </a:r>
            <a:r>
              <a:rPr lang="en-US" sz="2800" dirty="0"/>
              <a:t>the whole municipality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councillors</a:t>
            </a:r>
            <a:r>
              <a:rPr lang="en-US" dirty="0" smtClean="0"/>
              <a:t> can exercise powers similar to mayors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1000"/>
            <a:ext cx="8229600" cy="4864100"/>
          </a:xfrm>
        </p:spPr>
        <p:txBody>
          <a:bodyPr>
            <a:normAutofit fontScale="25000" lnSpcReduction="20000"/>
          </a:bodyPr>
          <a:lstStyle/>
          <a:p>
            <a:pPr marL="685800" lvl="2" indent="0">
              <a:buNone/>
            </a:pPr>
            <a:endParaRPr lang="en-US" sz="9600" dirty="0"/>
          </a:p>
          <a:p>
            <a:pPr lvl="2"/>
            <a:r>
              <a:rPr lang="en-US" sz="9200" dirty="0" smtClean="0"/>
              <a:t>They </a:t>
            </a:r>
            <a:r>
              <a:rPr lang="en-US" sz="9200" dirty="0"/>
              <a:t>have equal powers to those of the mayor </a:t>
            </a:r>
            <a:r>
              <a:rPr lang="en-US" sz="9200" dirty="0" smtClean="0"/>
              <a:t>in the most important role: </a:t>
            </a:r>
            <a:r>
              <a:rPr lang="en-US" sz="9200" dirty="0"/>
              <a:t>policy-</a:t>
            </a:r>
            <a:r>
              <a:rPr lang="en-US" sz="9200" dirty="0" smtClean="0"/>
              <a:t>making. </a:t>
            </a:r>
            <a:r>
              <a:rPr lang="en-US" sz="9600" dirty="0" smtClean="0"/>
              <a:t>Thus</a:t>
            </a:r>
            <a:r>
              <a:rPr lang="en-US" sz="9600" dirty="0"/>
              <a:t>, if they are willing, they can initiate, draft, recommend policies, persuade other members, and then help supervise their implementation and </a:t>
            </a:r>
            <a:r>
              <a:rPr lang="en-US" sz="9600" dirty="0" smtClean="0"/>
              <a:t>evaluation</a:t>
            </a:r>
          </a:p>
          <a:p>
            <a:pPr marL="685800" lvl="2" indent="0">
              <a:buNone/>
            </a:pPr>
            <a:endParaRPr lang="en-US" sz="9600" dirty="0"/>
          </a:p>
          <a:p>
            <a:pPr lvl="2"/>
            <a:r>
              <a:rPr lang="en-US" sz="9000" dirty="0" err="1" smtClean="0"/>
              <a:t>Councillors</a:t>
            </a:r>
            <a:r>
              <a:rPr lang="en-US" sz="9000" dirty="0" smtClean="0"/>
              <a:t> have one vote, the same as mayors (in some jurisdictions, mayors don’t have a vote except to break a tie)</a:t>
            </a:r>
            <a:r>
              <a:rPr lang="en-US" sz="9400" dirty="0" smtClean="0"/>
              <a:t>                                                   </a:t>
            </a:r>
          </a:p>
          <a:p>
            <a:pPr marL="0" indent="0" algn="r">
              <a:buNone/>
            </a:pPr>
            <a:r>
              <a:rPr lang="en-US" sz="9600" dirty="0"/>
              <a:t> </a:t>
            </a:r>
            <a:r>
              <a:rPr lang="en-US" sz="9600" dirty="0" smtClean="0"/>
              <a:t>   </a:t>
            </a:r>
            <a:r>
              <a:rPr lang="en-US" sz="8000" dirty="0" smtClean="0"/>
              <a:t>(Continues…)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(…continued)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9250" lvl="2" indent="-349250">
              <a:spcBef>
                <a:spcPts val="2000"/>
              </a:spcBef>
            </a:pPr>
            <a:endParaRPr lang="en-US" sz="4500" dirty="0" smtClean="0"/>
          </a:p>
          <a:p>
            <a:pPr marL="349250" lvl="2" indent="-349250">
              <a:spcBef>
                <a:spcPts val="2000"/>
              </a:spcBef>
            </a:pPr>
            <a:r>
              <a:rPr lang="en-US" sz="4500" dirty="0" smtClean="0"/>
              <a:t>Particularly in </a:t>
            </a:r>
            <a:r>
              <a:rPr lang="en-US" sz="4500" dirty="0"/>
              <a:t>smaller municipalities, </a:t>
            </a:r>
            <a:r>
              <a:rPr lang="en-US" sz="4500" dirty="0" smtClean="0"/>
              <a:t>they can </a:t>
            </a:r>
            <a:r>
              <a:rPr lang="en-US" sz="4500" dirty="0"/>
              <a:t>be </a:t>
            </a:r>
            <a:r>
              <a:rPr lang="en-US" sz="4500" dirty="0" smtClean="0"/>
              <a:t>legally elected </a:t>
            </a:r>
            <a:r>
              <a:rPr lang="en-US" sz="4500" dirty="0"/>
              <a:t>at-large </a:t>
            </a:r>
          </a:p>
          <a:p>
            <a:r>
              <a:rPr lang="en-US" sz="4500" dirty="0" smtClean="0"/>
              <a:t>They </a:t>
            </a:r>
            <a:r>
              <a:rPr lang="en-US" sz="4500" dirty="0"/>
              <a:t>are usually few in numbers (most councils, even in </a:t>
            </a:r>
            <a:r>
              <a:rPr lang="en-US" sz="4500" dirty="0" smtClean="0"/>
              <a:t>larger municipalities, </a:t>
            </a:r>
            <a:r>
              <a:rPr lang="en-US" sz="4500" dirty="0"/>
              <a:t>have fewer than ten </a:t>
            </a:r>
            <a:r>
              <a:rPr lang="en-US" sz="4500" dirty="0" smtClean="0"/>
              <a:t>members), and can be, therefore, very active, visible and engaged</a:t>
            </a:r>
            <a:endParaRPr lang="en-US" sz="4500" dirty="0"/>
          </a:p>
          <a:p>
            <a:r>
              <a:rPr lang="en-US" sz="4500" dirty="0" smtClean="0"/>
              <a:t>They </a:t>
            </a:r>
            <a:r>
              <a:rPr lang="en-US" sz="4500" dirty="0"/>
              <a:t>can become leaders, especially if mayors are not interested </a:t>
            </a:r>
            <a:r>
              <a:rPr lang="en-US" sz="4500" dirty="0" smtClean="0"/>
              <a:t>in, or capable of, leading</a:t>
            </a:r>
            <a:endParaRPr lang="en-US" sz="4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100" y="386976"/>
            <a:ext cx="8042276" cy="1336956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err="1" smtClean="0"/>
              <a:t>councillors</a:t>
            </a:r>
            <a:r>
              <a:rPr lang="en-US" sz="3200" dirty="0" smtClean="0"/>
              <a:t> need to do to increase their collective and individual effectiveness as local leaders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77" y="17239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Ensure </a:t>
            </a:r>
            <a:r>
              <a:rPr lang="en-US" sz="2800" dirty="0"/>
              <a:t>that procedural and organizational by-laws do not obstruct their ability to do things, and in fact that they enhance it </a:t>
            </a:r>
          </a:p>
          <a:p>
            <a:r>
              <a:rPr lang="en-US" sz="2800" dirty="0" smtClean="0"/>
              <a:t>Remember </a:t>
            </a:r>
            <a:r>
              <a:rPr lang="en-US" sz="2800" dirty="0"/>
              <a:t>that they are responsible for hiring and firing CAOs, and holding them </a:t>
            </a:r>
            <a:r>
              <a:rPr lang="en-US" sz="2800" dirty="0" smtClean="0"/>
              <a:t>responsible</a:t>
            </a:r>
          </a:p>
          <a:p>
            <a:r>
              <a:rPr lang="en-US" sz="2800" dirty="0" smtClean="0"/>
              <a:t>Establish </a:t>
            </a:r>
            <a:r>
              <a:rPr lang="en-US" sz="2800" dirty="0"/>
              <a:t>standing committees for a variety of local issues, </a:t>
            </a:r>
            <a:r>
              <a:rPr lang="en-US" sz="2800" dirty="0" smtClean="0"/>
              <a:t>and get close to administration (not in the sense of managing)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</a:t>
            </a:r>
          </a:p>
          <a:p>
            <a:pPr marL="1263650" lvl="4" indent="0">
              <a:buNone/>
            </a:pPr>
            <a:r>
              <a:rPr lang="en-US" sz="1300" dirty="0" smtClean="0"/>
              <a:t>					</a:t>
            </a:r>
            <a:r>
              <a:rPr lang="en-US" sz="2200" dirty="0" smtClean="0"/>
              <a:t>(continues…)</a:t>
            </a:r>
            <a:r>
              <a:rPr lang="en-US" sz="1300" dirty="0"/>
              <a:t>	</a:t>
            </a:r>
            <a:r>
              <a:rPr lang="en-US" sz="1300" dirty="0" smtClean="0"/>
              <a:t>				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Seek more special policy-oriented opportunities to make a difference at meetings (including strategic sessions, and not just at the beginning of their term), to discuss policy issues affecting the municipality</a:t>
            </a:r>
          </a:p>
          <a:p>
            <a:r>
              <a:rPr lang="en-US" dirty="0" smtClean="0"/>
              <a:t>Not agree </a:t>
            </a:r>
            <a:r>
              <a:rPr lang="en-US" dirty="0"/>
              <a:t>to give the mayors any more power than they already have by legislation</a:t>
            </a:r>
          </a:p>
          <a:p>
            <a:r>
              <a:rPr lang="en-US" dirty="0" smtClean="0"/>
              <a:t>Become </a:t>
            </a:r>
            <a:r>
              <a:rPr lang="en-US" dirty="0"/>
              <a:t>knowledgeable </a:t>
            </a:r>
            <a:r>
              <a:rPr lang="en-US" dirty="0" smtClean="0"/>
              <a:t>and engaged about governmental local </a:t>
            </a:r>
            <a:r>
              <a:rPr lang="en-US" dirty="0"/>
              <a:t>affairs and experts in some particular area of interest (or all in RMSs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Initiate and draft legislation</a:t>
            </a:r>
            <a:endParaRPr lang="en-US" dirty="0"/>
          </a:p>
          <a:p>
            <a:r>
              <a:rPr lang="en-US" dirty="0" smtClean="0"/>
              <a:t>Help install at</a:t>
            </a:r>
            <a:r>
              <a:rPr lang="en-US" dirty="0"/>
              <a:t>-large electoral systems (not essential)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</a:t>
            </a:r>
            <a:r>
              <a:rPr lang="en-US" sz="3600" dirty="0" smtClean="0"/>
              <a:t>nformal factors for power relations between mayors and </a:t>
            </a:r>
            <a:r>
              <a:rPr lang="en-US" sz="3600" dirty="0" err="1" smtClean="0"/>
              <a:t>councillors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Ultimately, the relative power of any one member of council (not just the mayors) is dependent on: </a:t>
            </a:r>
          </a:p>
          <a:p>
            <a:r>
              <a:rPr lang="en-US" dirty="0" smtClean="0"/>
              <a:t>Their ability to “persuade, organize, promote, sell, publicize, bargain, promise, get things done” (R. </a:t>
            </a:r>
            <a:r>
              <a:rPr lang="en-US" dirty="0" err="1" smtClean="0"/>
              <a:t>Neustadt’s</a:t>
            </a:r>
            <a:r>
              <a:rPr lang="en-US" dirty="0" smtClean="0"/>
              <a:t> famous list on successful exercise of presidential power)</a:t>
            </a:r>
          </a:p>
          <a:p>
            <a:r>
              <a:rPr lang="en-US" dirty="0" smtClean="0"/>
              <a:t>Their personal ambition, skills, competency, personality, popularity, shrewdness (A. Levine, </a:t>
            </a:r>
            <a:r>
              <a:rPr lang="en-US" i="1" dirty="0" smtClean="0"/>
              <a:t>Your Worship</a:t>
            </a:r>
            <a:r>
              <a:rPr lang="en-US" dirty="0" smtClean="0"/>
              <a:t>, </a:t>
            </a:r>
            <a:r>
              <a:rPr lang="en-US" dirty="0" err="1" smtClean="0"/>
              <a:t>Lorimer</a:t>
            </a:r>
            <a:r>
              <a:rPr lang="en-US" dirty="0" smtClean="0"/>
              <a:t>, 1989)</a:t>
            </a:r>
          </a:p>
          <a:p>
            <a:r>
              <a:rPr lang="en-US" dirty="0" smtClean="0"/>
              <a:t>Their ability to build consensus or a cohesive team (“herding cats” as Bob </a:t>
            </a:r>
            <a:r>
              <a:rPr lang="en-US" dirty="0" err="1" smtClean="0"/>
              <a:t>Chiarelli</a:t>
            </a:r>
            <a:r>
              <a:rPr lang="en-US" dirty="0" smtClean="0"/>
              <a:t>, mayor of Ottawa put it in 2000)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Councils are responsible for making policy (at most levels) in the municipalities</a:t>
            </a:r>
          </a:p>
          <a:p>
            <a:r>
              <a:rPr lang="en-US" dirty="0" smtClean="0"/>
              <a:t>It is the </a:t>
            </a:r>
            <a:r>
              <a:rPr lang="en-US" dirty="0" err="1" smtClean="0"/>
              <a:t>councillors’</a:t>
            </a:r>
            <a:r>
              <a:rPr lang="en-US" dirty="0" smtClean="0"/>
              <a:t> responsibility, individually and collectively, to seek to reverse the trend toward stronger mayors (or CAOs), and weaker </a:t>
            </a:r>
            <a:r>
              <a:rPr lang="en-US" dirty="0" err="1" smtClean="0"/>
              <a:t>councillors</a:t>
            </a:r>
            <a:r>
              <a:rPr lang="en-US" dirty="0" smtClean="0"/>
              <a:t> in this particular area of municipal business</a:t>
            </a:r>
          </a:p>
          <a:p>
            <a:r>
              <a:rPr lang="en-US" dirty="0" smtClean="0"/>
              <a:t>It is arguable whether they must indeed do that if they are to continue to be truly representative of their constituents, and to look after the well-being and interests of their municipalities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this paper originated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Observation of councils’ </a:t>
            </a:r>
            <a:r>
              <a:rPr lang="en-US" dirty="0" smtClean="0"/>
              <a:t>behavior </a:t>
            </a:r>
            <a:r>
              <a:rPr lang="en-US" dirty="0" smtClean="0"/>
              <a:t>over the years,</a:t>
            </a:r>
            <a:r>
              <a:rPr lang="en-US" dirty="0"/>
              <a:t> </a:t>
            </a:r>
            <a:r>
              <a:rPr lang="en-US" dirty="0" smtClean="0"/>
              <a:t>where </a:t>
            </a:r>
            <a:r>
              <a:rPr lang="en-US" dirty="0" err="1" smtClean="0"/>
              <a:t>councillors</a:t>
            </a:r>
            <a:r>
              <a:rPr lang="en-US" dirty="0" smtClean="0"/>
              <a:t> have tended to be reactive rather than proactive </a:t>
            </a:r>
          </a:p>
          <a:p>
            <a:r>
              <a:rPr lang="en-US" dirty="0" smtClean="0"/>
              <a:t>The City of Brandon smoking by-law of 2002, sponsored by </a:t>
            </a:r>
            <a:r>
              <a:rPr lang="en-US" dirty="0" err="1" smtClean="0"/>
              <a:t>councillor</a:t>
            </a:r>
            <a:r>
              <a:rPr lang="en-US" dirty="0" smtClean="0"/>
              <a:t> Errol Black, crusader anti-smoking in public places, broke with </a:t>
            </a:r>
            <a:r>
              <a:rPr lang="en-US" dirty="0" err="1" smtClean="0"/>
              <a:t>councillors’</a:t>
            </a:r>
            <a:r>
              <a:rPr lang="en-US" dirty="0" smtClean="0"/>
              <a:t> general traditional passivity</a:t>
            </a:r>
          </a:p>
          <a:p>
            <a:r>
              <a:rPr lang="en-US" dirty="0" smtClean="0"/>
              <a:t>Black conceived, developed, led in discussion, recommended, helped to implement, supervised and eventually evaluated the by-law, which was passed nearly a year after its introduction</a:t>
            </a:r>
          </a:p>
          <a:p>
            <a:r>
              <a:rPr lang="en-US" dirty="0" smtClean="0"/>
              <a:t>He not only ensured passage of the toughest possible version of the by-law, but successfully opposed the City of Brandon’s implementation of a subsequent weaker provincial version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825500"/>
            <a:ext cx="643617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Question-and-answer period</a:t>
            </a:r>
          </a:p>
          <a:p>
            <a:endParaRPr lang="en-US" sz="3200" dirty="0"/>
          </a:p>
          <a:p>
            <a:r>
              <a:rPr lang="en-US" sz="3200" dirty="0" smtClean="0"/>
              <a:t>Thank you for your participation </a:t>
            </a:r>
          </a:p>
          <a:p>
            <a:r>
              <a:rPr lang="en-US" sz="3200" dirty="0" smtClean="0"/>
              <a:t>at this webinar</a:t>
            </a:r>
          </a:p>
          <a:p>
            <a:endParaRPr lang="en-US" sz="3200" dirty="0"/>
          </a:p>
          <a:p>
            <a:r>
              <a:rPr lang="en-US" sz="3200" dirty="0" smtClean="0"/>
              <a:t>Meir Serfaty</a:t>
            </a:r>
          </a:p>
          <a:p>
            <a:r>
              <a:rPr lang="en-US" sz="3200" dirty="0" err="1" smtClean="0"/>
              <a:t>serfaty@brandonu.ca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research note on municipal 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The following types are more likely to encounter greater success</a:t>
            </a:r>
            <a:r>
              <a:rPr lang="en-US" sz="5100" smtClean="0"/>
              <a:t>/recognition </a:t>
            </a:r>
            <a:r>
              <a:rPr lang="en-US" sz="5100" dirty="0" smtClean="0"/>
              <a:t>at the municipal level: </a:t>
            </a:r>
          </a:p>
          <a:p>
            <a:pPr marL="0" indent="0">
              <a:buNone/>
            </a:pPr>
            <a:endParaRPr lang="en-US" sz="5100" dirty="0" smtClean="0"/>
          </a:p>
          <a:p>
            <a:pPr lvl="1"/>
            <a:r>
              <a:rPr lang="en-US" sz="5100" dirty="0" smtClean="0"/>
              <a:t>Those with a strong power base, or </a:t>
            </a:r>
          </a:p>
          <a:p>
            <a:pPr lvl="1"/>
            <a:r>
              <a:rPr lang="en-US" sz="5100" dirty="0" smtClean="0"/>
              <a:t>Those who are innovative  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5100" dirty="0" smtClean="0"/>
              <a:t>Source: D. Yates (</a:t>
            </a:r>
            <a:r>
              <a:rPr lang="en-US" sz="5100" i="1" dirty="0" smtClean="0"/>
              <a:t>The Ungovernable City, MIT Press, 1979</a:t>
            </a:r>
            <a:r>
              <a:rPr lang="en-US" sz="5100" dirty="0" smtClean="0"/>
              <a:t>) classifies strong mayors (and </a:t>
            </a:r>
            <a:r>
              <a:rPr lang="en-US" sz="5100" dirty="0" err="1" smtClean="0"/>
              <a:t>councillors</a:t>
            </a:r>
            <a:r>
              <a:rPr lang="en-US" sz="5100" dirty="0" smtClean="0"/>
              <a:t>?) in one of the following categories:</a:t>
            </a:r>
          </a:p>
          <a:p>
            <a:pPr marL="0" indent="0">
              <a:buNone/>
            </a:pPr>
            <a:r>
              <a:rPr lang="en-US" sz="4100" dirty="0"/>
              <a:t>	</a:t>
            </a:r>
            <a:endParaRPr lang="en-US" sz="41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(continued…)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27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900" dirty="0" smtClean="0"/>
              <a:t>“</a:t>
            </a:r>
            <a:r>
              <a:rPr lang="en-US" sz="2900" dirty="0"/>
              <a:t>Entrepreneurs” (e.g. G. Murray, D. Miller): those who have a </a:t>
            </a:r>
            <a:r>
              <a:rPr lang="en-US" sz="2900" dirty="0" smtClean="0"/>
              <a:t>strong popular mandate </a:t>
            </a:r>
            <a:r>
              <a:rPr lang="en-US" sz="2900" dirty="0"/>
              <a:t>and want to improve certain aspects of community life 	</a:t>
            </a:r>
          </a:p>
          <a:p>
            <a:pPr marL="0" indent="0">
              <a:buNone/>
            </a:pPr>
            <a:r>
              <a:rPr lang="en-US" sz="2900" dirty="0"/>
              <a:t>	“Bosses” (e.g. H. </a:t>
            </a:r>
            <a:r>
              <a:rPr lang="en-US" sz="2900" dirty="0" err="1"/>
              <a:t>McCallion</a:t>
            </a:r>
            <a:r>
              <a:rPr lang="en-US" sz="2900" dirty="0"/>
              <a:t>, S. Juba): those who have a forceful </a:t>
            </a:r>
            <a:r>
              <a:rPr lang="en-US" sz="2900" dirty="0" smtClean="0"/>
              <a:t>personality and strong support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“Crusaders” (J. Sewell, R. Ford): those who are </a:t>
            </a:r>
            <a:r>
              <a:rPr lang="en-US" sz="2900" dirty="0" smtClean="0"/>
              <a:t>populists (not widespread support) </a:t>
            </a:r>
            <a:r>
              <a:rPr lang="en-US" sz="2900" dirty="0"/>
              <a:t>and </a:t>
            </a:r>
            <a:r>
              <a:rPr lang="en-US" sz="2900" dirty="0" smtClean="0"/>
              <a:t>a </a:t>
            </a:r>
            <a:r>
              <a:rPr lang="en-US" sz="2900" dirty="0"/>
              <a:t>major cause </a:t>
            </a:r>
          </a:p>
          <a:p>
            <a:pPr marL="0" indent="0">
              <a:buNone/>
            </a:pPr>
            <a:r>
              <a:rPr lang="en-US" sz="2900" dirty="0"/>
              <a:t>	“Brokers” (most average mayors): those who are good at building consensus in council)</a:t>
            </a:r>
          </a:p>
          <a:p>
            <a:pPr marL="0" indent="0">
              <a:buNone/>
            </a:pPr>
            <a:r>
              <a:rPr lang="en-US" sz="2900" dirty="0" smtClean="0"/>
              <a:t>Note: Even </a:t>
            </a:r>
            <a:r>
              <a:rPr lang="en-US" sz="2900" dirty="0"/>
              <a:t>mayors considered strong have less than a stellar </a:t>
            </a:r>
            <a:r>
              <a:rPr lang="en-US" sz="2900" dirty="0" err="1" smtClean="0"/>
              <a:t>favourable</a:t>
            </a:r>
            <a:r>
              <a:rPr lang="en-US" sz="2900" dirty="0" smtClean="0"/>
              <a:t> voting </a:t>
            </a:r>
            <a:r>
              <a:rPr lang="en-US" sz="2900" dirty="0"/>
              <a:t>record for their policies </a:t>
            </a:r>
            <a:r>
              <a:rPr lang="en-US" sz="2900" dirty="0" smtClean="0"/>
              <a:t>(N. </a:t>
            </a:r>
            <a:r>
              <a:rPr lang="en-US" sz="2900" dirty="0" err="1" smtClean="0"/>
              <a:t>Nenshi’s</a:t>
            </a:r>
            <a:r>
              <a:rPr lang="en-US" sz="2900" dirty="0" smtClean="0"/>
              <a:t> record of council victories in 2010-13, according to </a:t>
            </a:r>
            <a:r>
              <a:rPr lang="en-US" sz="2900" dirty="0" err="1" smtClean="0"/>
              <a:t>Jeromy</a:t>
            </a:r>
            <a:r>
              <a:rPr lang="en-US" sz="2900" dirty="0" smtClean="0"/>
              <a:t> A. </a:t>
            </a:r>
            <a:r>
              <a:rPr lang="en-US" sz="2900" dirty="0" err="1" smtClean="0"/>
              <a:t>Farkas</a:t>
            </a:r>
            <a:r>
              <a:rPr lang="en-US" sz="2900" dirty="0" smtClean="0"/>
              <a:t>, was 60.3%)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overview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et out the typical governmental decision-making process in order to understand roles</a:t>
            </a:r>
          </a:p>
          <a:p>
            <a:r>
              <a:rPr lang="en-US" dirty="0"/>
              <a:t>E</a:t>
            </a:r>
            <a:r>
              <a:rPr lang="en-US" dirty="0" smtClean="0"/>
              <a:t>stablish the major differences in political systems </a:t>
            </a:r>
            <a:r>
              <a:rPr lang="en-US" i="1" dirty="0" smtClean="0"/>
              <a:t>and</a:t>
            </a:r>
            <a:r>
              <a:rPr lang="en-US" dirty="0"/>
              <a:t>,</a:t>
            </a:r>
            <a:r>
              <a:rPr lang="en-US" dirty="0" smtClean="0"/>
              <a:t> consequently,</a:t>
            </a:r>
            <a:r>
              <a:rPr lang="en-US" i="1" dirty="0" smtClean="0"/>
              <a:t> </a:t>
            </a:r>
            <a:r>
              <a:rPr lang="en-US" dirty="0" smtClean="0"/>
              <a:t>in power relations between political actors at the federal and provincial levels on the one hand, and at the municipal level on the other</a:t>
            </a:r>
          </a:p>
          <a:p>
            <a:r>
              <a:rPr lang="en-US" dirty="0"/>
              <a:t>E</a:t>
            </a:r>
            <a:r>
              <a:rPr lang="en-US" dirty="0" smtClean="0"/>
              <a:t>xplain why and how mayors have gained powers over </a:t>
            </a:r>
            <a:r>
              <a:rPr lang="en-US" dirty="0" err="1" smtClean="0"/>
              <a:t>councillors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uggest how </a:t>
            </a:r>
            <a:r>
              <a:rPr lang="en-US" dirty="0" err="1" smtClean="0"/>
              <a:t>councillors</a:t>
            </a:r>
            <a:r>
              <a:rPr lang="en-US" dirty="0" smtClean="0"/>
              <a:t> can re-gain some or most of their legally-conferred powers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parameters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Manitoba municipalities serve as the primary example. Much of my research relates to this province</a:t>
            </a:r>
          </a:p>
          <a:p>
            <a:r>
              <a:rPr lang="en-US" sz="9600" dirty="0"/>
              <a:t>A</a:t>
            </a:r>
            <a:r>
              <a:rPr lang="en-US" sz="9600" dirty="0" smtClean="0"/>
              <a:t>lthough other rural and small urban Canadian municipalities</a:t>
            </a:r>
            <a:r>
              <a:rPr lang="en-US" sz="9600" dirty="0"/>
              <a:t> </a:t>
            </a:r>
            <a:r>
              <a:rPr lang="en-US" sz="9600" dirty="0" smtClean="0"/>
              <a:t>have </a:t>
            </a:r>
            <a:r>
              <a:rPr lang="en-US" sz="9600" i="1" dirty="0" smtClean="0"/>
              <a:t>a similar </a:t>
            </a:r>
            <a:r>
              <a:rPr lang="en-US" sz="9600" dirty="0" smtClean="0"/>
              <a:t>system with respect to the role of council and its members, they are not identical. Hence, my assessment may not apply equally to each and every province/municipality</a:t>
            </a:r>
          </a:p>
          <a:p>
            <a:r>
              <a:rPr lang="en-US" sz="9600" dirty="0" smtClean="0"/>
              <a:t>In general, however, Canada, unlike the US, does not have any example of the “strong mayor” system of government, where the mayor controls the administration; hence most of the comments below apply to nearly all Canadian municipal governments    </a:t>
            </a:r>
          </a:p>
          <a:p>
            <a:pPr marL="0" indent="0" algn="r">
              <a:buNone/>
            </a:pPr>
            <a:r>
              <a:rPr lang="en-US" sz="1800" dirty="0" smtClean="0"/>
              <a:t> </a:t>
            </a:r>
            <a:r>
              <a:rPr lang="en-US" sz="4300" dirty="0" smtClean="0"/>
              <a:t>(continues…)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 </a:t>
            </a:r>
            <a:r>
              <a:rPr lang="en-US" dirty="0"/>
              <a:t>large cities with civic parties (e.g. Vancouver, Montreal), have a system that </a:t>
            </a:r>
            <a:r>
              <a:rPr lang="en-US" dirty="0" smtClean="0"/>
              <a:t>contains aspects of the strong </a:t>
            </a:r>
            <a:r>
              <a:rPr lang="en-US" dirty="0"/>
              <a:t>mayor </a:t>
            </a:r>
            <a:r>
              <a:rPr lang="en-US" dirty="0" smtClean="0"/>
              <a:t>system, in that power relations are structured in a similar fashion to national politics</a:t>
            </a:r>
            <a:endParaRPr lang="en-US" dirty="0"/>
          </a:p>
          <a:p>
            <a:r>
              <a:rPr lang="en-US" dirty="0"/>
              <a:t>Some </a:t>
            </a:r>
            <a:r>
              <a:rPr lang="en-US" dirty="0" smtClean="0"/>
              <a:t>provincial jurisdictions </a:t>
            </a:r>
            <a:r>
              <a:rPr lang="en-US" dirty="0"/>
              <a:t>have allowed the mayors to become </a:t>
            </a:r>
            <a:r>
              <a:rPr lang="en-US" dirty="0" smtClean="0"/>
              <a:t>stronger by creating executive committees centrally </a:t>
            </a:r>
            <a:r>
              <a:rPr lang="en-US" dirty="0"/>
              <a:t>(Winnipeg, Toronto)  </a:t>
            </a:r>
          </a:p>
          <a:p>
            <a:r>
              <a:rPr lang="en-US" dirty="0"/>
              <a:t>This presentation </a:t>
            </a:r>
            <a:r>
              <a:rPr lang="en-US" dirty="0" smtClean="0"/>
              <a:t>is not intended to take </a:t>
            </a:r>
            <a:r>
              <a:rPr lang="en-US" dirty="0"/>
              <a:t>sides on </a:t>
            </a:r>
            <a:r>
              <a:rPr lang="en-US" i="1" dirty="0"/>
              <a:t>whether it is a good idea </a:t>
            </a:r>
            <a:r>
              <a:rPr lang="en-US" dirty="0"/>
              <a:t>for </a:t>
            </a:r>
            <a:r>
              <a:rPr lang="en-US" dirty="0" smtClean="0"/>
              <a:t>individual </a:t>
            </a:r>
            <a:r>
              <a:rPr lang="en-US" dirty="0" err="1" smtClean="0"/>
              <a:t>councillors</a:t>
            </a:r>
            <a:r>
              <a:rPr lang="en-US" dirty="0" smtClean="0"/>
              <a:t> </a:t>
            </a:r>
            <a:r>
              <a:rPr lang="en-US" dirty="0"/>
              <a:t>to challenge the power of </a:t>
            </a:r>
            <a:r>
              <a:rPr lang="en-US" dirty="0" smtClean="0"/>
              <a:t>mayors; it does, however, advocate for the right and duty of the entire council to discharge the full range of their policy-making responsibilities </a:t>
            </a:r>
            <a:endParaRPr lang="en-US" dirty="0"/>
          </a:p>
          <a:p>
            <a:r>
              <a:rPr lang="en-US" dirty="0"/>
              <a:t>The presentation is based </a:t>
            </a:r>
            <a:r>
              <a:rPr lang="en-US" dirty="0" smtClean="0"/>
              <a:t>on theoretical</a:t>
            </a:r>
            <a:r>
              <a:rPr lang="en-US" smtClean="0"/>
              <a:t>, legal </a:t>
            </a:r>
            <a:r>
              <a:rPr lang="en-US" dirty="0"/>
              <a:t>and </a:t>
            </a:r>
            <a:r>
              <a:rPr lang="en-US" dirty="0" smtClean="0"/>
              <a:t>observational evidence; it is both explanatory and prescriptive; more </a:t>
            </a:r>
            <a:r>
              <a:rPr lang="en-US" dirty="0"/>
              <a:t>specific </a:t>
            </a:r>
            <a:r>
              <a:rPr lang="en-US" dirty="0" smtClean="0"/>
              <a:t>case study research </a:t>
            </a:r>
            <a:r>
              <a:rPr lang="en-US" dirty="0"/>
              <a:t>is required to validate these </a:t>
            </a:r>
            <a:r>
              <a:rPr lang="en-US" dirty="0" smtClean="0"/>
              <a:t>findings fully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simplified model of the policy-making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olicy/decision-making requires the following sequence: </a:t>
            </a:r>
            <a:endParaRPr lang="en-US" sz="2000" dirty="0"/>
          </a:p>
          <a:p>
            <a:pPr lvl="1"/>
            <a:r>
              <a:rPr lang="en-US" sz="2000" b="1" dirty="0" smtClean="0"/>
              <a:t>INITIATION</a:t>
            </a:r>
            <a:r>
              <a:rPr lang="en-US" sz="2000" dirty="0" smtClean="0"/>
              <a:t>: Developing and introducing of new policy</a:t>
            </a:r>
          </a:p>
          <a:p>
            <a:pPr lvl="1"/>
            <a:r>
              <a:rPr lang="en-US" sz="2000" b="1" dirty="0" smtClean="0"/>
              <a:t>DELIBERATION</a:t>
            </a:r>
            <a:r>
              <a:rPr lang="en-US" sz="2000" dirty="0" smtClean="0"/>
              <a:t>: Discussing and considering the proposal and its alternatives</a:t>
            </a:r>
            <a:endParaRPr lang="en-US" sz="2000" dirty="0"/>
          </a:p>
          <a:p>
            <a:pPr lvl="1"/>
            <a:r>
              <a:rPr lang="en-US" sz="2000" b="1" dirty="0" smtClean="0"/>
              <a:t>RECOMMENDATION</a:t>
            </a:r>
            <a:r>
              <a:rPr lang="en-US" sz="2000" dirty="0" smtClean="0"/>
              <a:t>: Advocating for approval </a:t>
            </a:r>
          </a:p>
          <a:p>
            <a:pPr lvl="1"/>
            <a:r>
              <a:rPr lang="en-US" sz="2000" b="1" dirty="0" smtClean="0"/>
              <a:t>ADOPTION AND RATIFICATION</a:t>
            </a:r>
            <a:r>
              <a:rPr lang="en-US" sz="2000" dirty="0" smtClean="0"/>
              <a:t>: Approving </a:t>
            </a:r>
          </a:p>
          <a:p>
            <a:pPr lvl="1"/>
            <a:r>
              <a:rPr lang="en-US" sz="2000" b="1" dirty="0" smtClean="0"/>
              <a:t>IMPLEMENTATION:</a:t>
            </a:r>
            <a:r>
              <a:rPr lang="en-US" sz="2000" dirty="0" smtClean="0"/>
              <a:t> Carrying  out of decisions made</a:t>
            </a:r>
          </a:p>
          <a:p>
            <a:pPr lvl="1"/>
            <a:r>
              <a:rPr lang="en-US" sz="2000" b="1" dirty="0" smtClean="0"/>
              <a:t>SUPERVISION</a:t>
            </a:r>
            <a:r>
              <a:rPr lang="en-US" sz="2000" dirty="0" smtClean="0"/>
              <a:t>: Watching over administration to ensure proper implementation of decisions</a:t>
            </a:r>
          </a:p>
          <a:p>
            <a:pPr lvl="1"/>
            <a:r>
              <a:rPr lang="en-US" sz="2000" b="1" dirty="0" smtClean="0"/>
              <a:t>ADJUDICATION:</a:t>
            </a:r>
            <a:r>
              <a:rPr lang="en-US" sz="2000" dirty="0" smtClean="0"/>
              <a:t> Settling conflict in disputes, acting in judgment in accordance with the law</a:t>
            </a:r>
          </a:p>
          <a:p>
            <a:pPr lvl="1"/>
            <a:r>
              <a:rPr lang="en-US" sz="2000" b="1" dirty="0" smtClean="0"/>
              <a:t>EVALUATION</a:t>
            </a:r>
            <a:r>
              <a:rPr lang="en-US" sz="2000" dirty="0" smtClean="0"/>
              <a:t>: Reviewing policy after a period to determine whether it works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federal and provincial governments make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federal and provincial levels, executives, legislatures and courts are clearly separated in theory (although in Canada the executive normally controls the legislature)</a:t>
            </a:r>
          </a:p>
          <a:p>
            <a:r>
              <a:rPr lang="en-US" dirty="0" smtClean="0"/>
              <a:t>At the federal and provincial levels, executives themselves are themselves divided as follows:  </a:t>
            </a:r>
          </a:p>
          <a:p>
            <a:pPr lvl="1"/>
            <a:r>
              <a:rPr lang="en-US" i="1" dirty="0" smtClean="0"/>
              <a:t>Political</a:t>
            </a:r>
            <a:r>
              <a:rPr lang="en-US" dirty="0" smtClean="0"/>
              <a:t> sub-branch (cabinet and P.M. or premier); </a:t>
            </a:r>
          </a:p>
          <a:p>
            <a:pPr lvl="1"/>
            <a:r>
              <a:rPr lang="en-US" i="1" dirty="0" smtClean="0"/>
              <a:t>Bureaucratic sub-branch </a:t>
            </a:r>
            <a:r>
              <a:rPr lang="en-US" dirty="0" smtClean="0"/>
              <a:t>(public/civil service) and </a:t>
            </a:r>
          </a:p>
          <a:p>
            <a:pPr lvl="1"/>
            <a:r>
              <a:rPr lang="en-US" i="1" dirty="0"/>
              <a:t>F</a:t>
            </a:r>
            <a:r>
              <a:rPr lang="en-US" i="1" dirty="0" smtClean="0"/>
              <a:t>ormal</a:t>
            </a:r>
            <a:r>
              <a:rPr lang="en-US" dirty="0" smtClean="0"/>
              <a:t>-ceremonial sub-branch (Queen’s representatives)</a:t>
            </a:r>
          </a:p>
          <a:p>
            <a:pPr marL="0" indent="0" algn="r">
              <a:buNone/>
            </a:pPr>
            <a:r>
              <a:rPr lang="en-US" dirty="0" smtClean="0"/>
              <a:t> (continues…)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(…continued)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aspects of decision-making are, therefore, largely dispersed among the branches of government, </a:t>
            </a:r>
            <a:r>
              <a:rPr lang="en-US" dirty="0" smtClean="0"/>
              <a:t>as follows:</a:t>
            </a:r>
          </a:p>
          <a:p>
            <a:pPr lvl="1"/>
            <a:r>
              <a:rPr lang="en-US" dirty="0" smtClean="0"/>
              <a:t>The executive </a:t>
            </a:r>
            <a:r>
              <a:rPr lang="en-US" dirty="0"/>
              <a:t>branch </a:t>
            </a:r>
            <a:r>
              <a:rPr lang="en-US" dirty="0" smtClean="0"/>
              <a:t>is primarily responsible for:  </a:t>
            </a:r>
          </a:p>
          <a:p>
            <a:pPr marL="349250" lvl="1" indent="0">
              <a:buNone/>
            </a:pPr>
            <a:r>
              <a:rPr lang="en-US" dirty="0" smtClean="0"/>
              <a:t>a) Initiation</a:t>
            </a:r>
            <a:r>
              <a:rPr lang="en-US" dirty="0"/>
              <a:t>, </a:t>
            </a:r>
            <a:r>
              <a:rPr lang="en-US" dirty="0" smtClean="0"/>
              <a:t>deliberation, recommendation</a:t>
            </a:r>
            <a:r>
              <a:rPr lang="en-US" dirty="0"/>
              <a:t>, supervision </a:t>
            </a:r>
            <a:r>
              <a:rPr lang="en-US" dirty="0" smtClean="0"/>
              <a:t>(political sub-branch); </a:t>
            </a:r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b) Ratification (formal sub-branch);</a:t>
            </a:r>
          </a:p>
          <a:p>
            <a:pPr marL="349250" lvl="1" indent="0">
              <a:buNone/>
            </a:pPr>
            <a:r>
              <a:rPr lang="en-US" dirty="0" smtClean="0"/>
              <a:t>c)</a:t>
            </a:r>
            <a:r>
              <a:rPr lang="en-US" dirty="0"/>
              <a:t> I</a:t>
            </a:r>
            <a:r>
              <a:rPr lang="en-US" dirty="0" smtClean="0"/>
              <a:t>mplementation </a:t>
            </a:r>
            <a:r>
              <a:rPr lang="en-US" dirty="0"/>
              <a:t>and evaluation </a:t>
            </a:r>
            <a:r>
              <a:rPr lang="en-US" dirty="0" smtClean="0"/>
              <a:t>(bureaucratic sub-branch)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legislative </a:t>
            </a:r>
            <a:r>
              <a:rPr lang="en-US" dirty="0" smtClean="0"/>
              <a:t>branch is primarily responsible for adoption</a:t>
            </a:r>
            <a:r>
              <a:rPr lang="en-US" dirty="0"/>
              <a:t>, </a:t>
            </a:r>
            <a:r>
              <a:rPr lang="en-US" dirty="0" smtClean="0"/>
              <a:t>some supervision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judicial branch </a:t>
            </a:r>
            <a:r>
              <a:rPr lang="en-US" dirty="0" smtClean="0"/>
              <a:t>is primarily responsible for adjudication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Serfaty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1413</TotalTime>
  <Words>2365</Words>
  <Application>Microsoft Office PowerPoint</Application>
  <PresentationFormat>On-screen Show (4:3)</PresentationFormat>
  <Paragraphs>215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Breeze</vt:lpstr>
      <vt:lpstr>Power Relations Between Mayors and Councillors</vt:lpstr>
      <vt:lpstr>What this presentation is about</vt:lpstr>
      <vt:lpstr>Where this paper originated</vt:lpstr>
      <vt:lpstr>An overview of the presentation</vt:lpstr>
      <vt:lpstr>The parameters of the study</vt:lpstr>
      <vt:lpstr>(…continued)</vt:lpstr>
      <vt:lpstr>A simplified model of the policy-making process</vt:lpstr>
      <vt:lpstr>How federal and provincial governments make policy</vt:lpstr>
      <vt:lpstr>(…continued)</vt:lpstr>
      <vt:lpstr>How municipal governments make policy</vt:lpstr>
      <vt:lpstr> Power relations in federal and provincial governments</vt:lpstr>
      <vt:lpstr>Power relations at the municipal level</vt:lpstr>
      <vt:lpstr>Provinces partly determine the powers of councils</vt:lpstr>
      <vt:lpstr>Provinces partly determine the powers of council members</vt:lpstr>
      <vt:lpstr>(…continued)</vt:lpstr>
      <vt:lpstr>Provinces partly determine the power of mayors</vt:lpstr>
      <vt:lpstr>Councils play an important role in determining the relative power of their members</vt:lpstr>
      <vt:lpstr>Reasons that mayors’ powers have increased  (with councils’ consent!)</vt:lpstr>
      <vt:lpstr>(…continued)</vt:lpstr>
      <vt:lpstr>Other (external) reasons that mayors’ powers have increased</vt:lpstr>
      <vt:lpstr> Reasons why councillors are weaker than mayors</vt:lpstr>
      <vt:lpstr>(…continued)</vt:lpstr>
      <vt:lpstr>(…continued)</vt:lpstr>
      <vt:lpstr>Why councillors can exercise powers similar to mayors</vt:lpstr>
      <vt:lpstr>(…continued)</vt:lpstr>
      <vt:lpstr>What councillors need to do to increase their collective and individual effectiveness as local leaders</vt:lpstr>
      <vt:lpstr>(continued)</vt:lpstr>
      <vt:lpstr>Informal factors for power relations between mayors and councillors</vt:lpstr>
      <vt:lpstr>Conclusion</vt:lpstr>
      <vt:lpstr>PowerPoint Presentation</vt:lpstr>
      <vt:lpstr> A research note on municipal leadership styles</vt:lpstr>
      <vt:lpstr>(…continued)</vt:lpstr>
    </vt:vector>
  </TitlesOfParts>
  <Company>Brandon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Relations between Mayors and Councillors</dc:title>
  <dc:creator>Meir Serfaty</dc:creator>
  <cp:lastModifiedBy>Sarah  Woods</cp:lastModifiedBy>
  <cp:revision>189</cp:revision>
  <dcterms:created xsi:type="dcterms:W3CDTF">2015-05-03T16:49:02Z</dcterms:created>
  <dcterms:modified xsi:type="dcterms:W3CDTF">2015-05-11T13:11:31Z</dcterms:modified>
</cp:coreProperties>
</file>