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66" r:id="rId2"/>
    <p:sldId id="313" r:id="rId3"/>
    <p:sldId id="311" r:id="rId4"/>
    <p:sldId id="344" r:id="rId5"/>
    <p:sldId id="360" r:id="rId6"/>
    <p:sldId id="364" r:id="rId7"/>
    <p:sldId id="363" r:id="rId8"/>
    <p:sldId id="336" r:id="rId9"/>
    <p:sldId id="334" r:id="rId10"/>
    <p:sldId id="348" r:id="rId11"/>
    <p:sldId id="308" r:id="rId12"/>
    <p:sldId id="352" r:id="rId13"/>
    <p:sldId id="333" r:id="rId14"/>
    <p:sldId id="316" r:id="rId15"/>
    <p:sldId id="332" r:id="rId16"/>
    <p:sldId id="318" r:id="rId17"/>
    <p:sldId id="322" r:id="rId18"/>
    <p:sldId id="319" r:id="rId19"/>
    <p:sldId id="330" r:id="rId20"/>
    <p:sldId id="325" r:id="rId21"/>
    <p:sldId id="326" r:id="rId22"/>
    <p:sldId id="327" r:id="rId23"/>
    <p:sldId id="328" r:id="rId24"/>
    <p:sldId id="307" r:id="rId25"/>
    <p:sldId id="349" r:id="rId26"/>
    <p:sldId id="350" r:id="rId27"/>
    <p:sldId id="351" r:id="rId28"/>
    <p:sldId id="362" r:id="rId29"/>
    <p:sldId id="297" r:id="rId30"/>
    <p:sldId id="355" r:id="rId31"/>
    <p:sldId id="356" r:id="rId32"/>
    <p:sldId id="357" r:id="rId33"/>
    <p:sldId id="358" r:id="rId34"/>
    <p:sldId id="359" r:id="rId35"/>
    <p:sldId id="337" r:id="rId36"/>
    <p:sldId id="309" r:id="rId37"/>
    <p:sldId id="288" r:id="rId38"/>
    <p:sldId id="315" r:id="rId39"/>
    <p:sldId id="339" r:id="rId40"/>
    <p:sldId id="335" r:id="rId41"/>
    <p:sldId id="263"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197EEAA-7D65-4F37-AD27-80D4F0301702}">
          <p14:sldIdLst>
            <p14:sldId id="266"/>
            <p14:sldId id="313"/>
            <p14:sldId id="311"/>
            <p14:sldId id="344"/>
            <p14:sldId id="360"/>
            <p14:sldId id="364"/>
            <p14:sldId id="363"/>
            <p14:sldId id="336"/>
            <p14:sldId id="334"/>
            <p14:sldId id="348"/>
            <p14:sldId id="308"/>
            <p14:sldId id="352"/>
            <p14:sldId id="333"/>
            <p14:sldId id="316"/>
            <p14:sldId id="332"/>
            <p14:sldId id="318"/>
            <p14:sldId id="322"/>
            <p14:sldId id="319"/>
            <p14:sldId id="330"/>
            <p14:sldId id="325"/>
            <p14:sldId id="326"/>
            <p14:sldId id="327"/>
            <p14:sldId id="328"/>
            <p14:sldId id="307"/>
            <p14:sldId id="349"/>
            <p14:sldId id="350"/>
            <p14:sldId id="351"/>
            <p14:sldId id="362"/>
            <p14:sldId id="297"/>
            <p14:sldId id="355"/>
            <p14:sldId id="356"/>
            <p14:sldId id="357"/>
            <p14:sldId id="358"/>
            <p14:sldId id="359"/>
            <p14:sldId id="337"/>
            <p14:sldId id="309"/>
            <p14:sldId id="288"/>
            <p14:sldId id="315"/>
            <p14:sldId id="339"/>
            <p14:sldId id="335"/>
            <p14:sldId id="26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81FF"/>
    <a:srgbClr val="EBF1DE"/>
    <a:srgbClr val="FFFFFF"/>
    <a:srgbClr val="1D3EC9"/>
    <a:srgbClr val="FFCC66"/>
    <a:srgbClr val="000000"/>
    <a:srgbClr val="FFCC99"/>
    <a:srgbClr val="DBEE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15" autoAdjust="0"/>
    <p:restoredTop sz="91209" autoAdjust="0"/>
  </p:normalViewPr>
  <p:slideViewPr>
    <p:cSldViewPr snapToGrid="0">
      <p:cViewPr varScale="1">
        <p:scale>
          <a:sx n="123" d="100"/>
          <a:sy n="123" d="100"/>
        </p:scale>
        <p:origin x="-534"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DCD551-48C3-4E63-B443-885CC20BB624}" type="datetimeFigureOut">
              <a:rPr lang="en-CA" smtClean="0"/>
              <a:t>10/11/2014</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938D46E-1795-4BDF-8656-60C5BBC42A58}" type="slidenum">
              <a:rPr lang="en-CA" smtClean="0"/>
              <a:t>‹#›</a:t>
            </a:fld>
            <a:endParaRPr lang="en-CA"/>
          </a:p>
        </p:txBody>
      </p:sp>
    </p:spTree>
    <p:extLst>
      <p:ext uri="{BB962C8B-B14F-4D97-AF65-F5344CB8AC3E}">
        <p14:creationId xmlns:p14="http://schemas.microsoft.com/office/powerpoint/2010/main" val="441762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555A93A-AAE0-4333-8E33-BE5A7787D5C1}" type="slidenum">
              <a:rPr lang="en-CA" smtClean="0">
                <a:solidFill>
                  <a:prstClr val="black"/>
                </a:solidFill>
              </a:rPr>
              <a:pPr/>
              <a:t>1</a:t>
            </a:fld>
            <a:endParaRPr lang="en-CA" dirty="0">
              <a:solidFill>
                <a:prstClr val="black"/>
              </a:solidFill>
            </a:endParaRPr>
          </a:p>
        </p:txBody>
      </p:sp>
    </p:spTree>
    <p:extLst>
      <p:ext uri="{BB962C8B-B14F-4D97-AF65-F5344CB8AC3E}">
        <p14:creationId xmlns:p14="http://schemas.microsoft.com/office/powerpoint/2010/main" val="3052570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555A93A-AAE0-4333-8E33-BE5A7787D5C1}" type="slidenum">
              <a:rPr lang="en-CA" smtClean="0">
                <a:solidFill>
                  <a:prstClr val="black"/>
                </a:solidFill>
              </a:rPr>
              <a:pPr/>
              <a:t>34</a:t>
            </a:fld>
            <a:endParaRPr lang="en-CA">
              <a:solidFill>
                <a:prstClr val="black"/>
              </a:solidFill>
            </a:endParaRPr>
          </a:p>
        </p:txBody>
      </p:sp>
    </p:spTree>
    <p:extLst>
      <p:ext uri="{BB962C8B-B14F-4D97-AF65-F5344CB8AC3E}">
        <p14:creationId xmlns:p14="http://schemas.microsoft.com/office/powerpoint/2010/main" val="1574355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555A93A-AAE0-4333-8E33-BE5A7787D5C1}" type="slidenum">
              <a:rPr lang="en-CA" smtClean="0">
                <a:solidFill>
                  <a:prstClr val="black"/>
                </a:solidFill>
              </a:rPr>
              <a:pPr/>
              <a:t>37</a:t>
            </a:fld>
            <a:endParaRPr lang="en-CA">
              <a:solidFill>
                <a:prstClr val="black"/>
              </a:solidFill>
            </a:endParaRPr>
          </a:p>
        </p:txBody>
      </p:sp>
    </p:spTree>
    <p:extLst>
      <p:ext uri="{BB962C8B-B14F-4D97-AF65-F5344CB8AC3E}">
        <p14:creationId xmlns:p14="http://schemas.microsoft.com/office/powerpoint/2010/main" val="3052570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800"/>
              </a:spcAft>
            </a:pPr>
            <a:r>
              <a:rPr lang="en-CA" sz="1200" dirty="0" smtClean="0"/>
              <a:t>Taste, Price, Nutrition and life style.</a:t>
            </a:r>
          </a:p>
          <a:p>
            <a:pPr>
              <a:spcBef>
                <a:spcPts val="0"/>
              </a:spcBef>
              <a:spcAft>
                <a:spcPts val="800"/>
              </a:spcAft>
            </a:pPr>
            <a:r>
              <a:rPr lang="en-CA" sz="1200" dirty="0" smtClean="0"/>
              <a:t>Safe, Affordable and abundant food</a:t>
            </a:r>
          </a:p>
        </p:txBody>
      </p:sp>
      <p:sp>
        <p:nvSpPr>
          <p:cNvPr id="4" name="Slide Number Placeholder 3"/>
          <p:cNvSpPr>
            <a:spLocks noGrp="1"/>
          </p:cNvSpPr>
          <p:nvPr>
            <p:ph type="sldNum" sz="quarter" idx="10"/>
          </p:nvPr>
        </p:nvSpPr>
        <p:spPr/>
        <p:txBody>
          <a:bodyPr/>
          <a:lstStyle/>
          <a:p>
            <a:fld id="{C938D46E-1795-4BDF-8656-60C5BBC42A58}" type="slidenum">
              <a:rPr lang="en-CA" smtClean="0"/>
              <a:t>38</a:t>
            </a:fld>
            <a:endParaRPr lang="en-CA"/>
          </a:p>
        </p:txBody>
      </p:sp>
    </p:spTree>
    <p:extLst>
      <p:ext uri="{BB962C8B-B14F-4D97-AF65-F5344CB8AC3E}">
        <p14:creationId xmlns:p14="http://schemas.microsoft.com/office/powerpoint/2010/main" val="3649895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049591-4DFC-4364-BEFD-8C318C4D1FBA}" type="slidenum">
              <a:rPr lang="en-US"/>
              <a:pPr/>
              <a:t>41</a:t>
            </a:fld>
            <a:endParaRPr lang="en-US" dirty="0"/>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fr-CA"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400" dirty="0"/>
              <a:t>In terms of sustainable livestock production for the future, I know you must have a lot of questions and comments about what I have said here today. Our tour job as scientists is to reveal the biology. But, it is going to take experts from many disciplines to decide the way forward, as this is not just a science issue. </a:t>
            </a:r>
          </a:p>
        </p:txBody>
      </p:sp>
      <p:sp>
        <p:nvSpPr>
          <p:cNvPr id="4" name="Slide Number Placeholder 3"/>
          <p:cNvSpPr>
            <a:spLocks noGrp="1"/>
          </p:cNvSpPr>
          <p:nvPr>
            <p:ph type="sldNum" sz="quarter" idx="10"/>
          </p:nvPr>
        </p:nvSpPr>
        <p:spPr/>
        <p:txBody>
          <a:bodyPr/>
          <a:lstStyle/>
          <a:p>
            <a:pPr>
              <a:defRPr/>
            </a:pPr>
            <a:fld id="{AC31B5D6-0CD8-4C2E-A2F7-9EDFD21B96FF}" type="slidenum">
              <a:rPr lang="en-US" smtClean="0"/>
              <a:pPr>
                <a:defRPr/>
              </a:pPr>
              <a:t>2</a:t>
            </a:fld>
            <a:endParaRPr lang="en-US"/>
          </a:p>
        </p:txBody>
      </p:sp>
    </p:spTree>
    <p:extLst>
      <p:ext uri="{BB962C8B-B14F-4D97-AF65-F5344CB8AC3E}">
        <p14:creationId xmlns:p14="http://schemas.microsoft.com/office/powerpoint/2010/main" val="2992614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endParaRPr lang="en-CA"/>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altLang="en-US">
                <a:latin typeface="Arial" charset="0"/>
                <a:ea typeface="msgothic" charset="0"/>
                <a:cs typeface="msgothic" charset="0"/>
              </a:rPr>
              <a:t>(A) Per capita GDP, (B) per capita demand for crop calories, and (C) per capita demand for crop protein in 2005 (black) and mean projected 2050 increases (white; percent increases above bars).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546C770D-A218-451C-90AE-0FEC2A9D2D4D}" type="slidenum">
              <a:rPr lang="en-CA" smtClean="0"/>
              <a:pPr eaLnBrk="1" hangingPunct="1"/>
              <a:t>24</a:t>
            </a:fld>
            <a:endParaRPr lang="en-CA"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CA"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555A93A-AAE0-4333-8E33-BE5A7787D5C1}" type="slidenum">
              <a:rPr lang="en-CA" smtClean="0">
                <a:solidFill>
                  <a:prstClr val="black"/>
                </a:solidFill>
              </a:rPr>
              <a:pPr/>
              <a:t>29</a:t>
            </a:fld>
            <a:endParaRPr lang="en-CA">
              <a:solidFill>
                <a:prstClr val="black"/>
              </a:solidFill>
            </a:endParaRPr>
          </a:p>
        </p:txBody>
      </p:sp>
    </p:spTree>
    <p:extLst>
      <p:ext uri="{BB962C8B-B14F-4D97-AF65-F5344CB8AC3E}">
        <p14:creationId xmlns:p14="http://schemas.microsoft.com/office/powerpoint/2010/main" val="1574355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555A93A-AAE0-4333-8E33-BE5A7787D5C1}" type="slidenum">
              <a:rPr lang="en-CA" smtClean="0">
                <a:solidFill>
                  <a:prstClr val="black"/>
                </a:solidFill>
              </a:rPr>
              <a:pPr/>
              <a:t>30</a:t>
            </a:fld>
            <a:endParaRPr lang="en-CA">
              <a:solidFill>
                <a:prstClr val="black"/>
              </a:solidFill>
            </a:endParaRPr>
          </a:p>
        </p:txBody>
      </p:sp>
    </p:spTree>
    <p:extLst>
      <p:ext uri="{BB962C8B-B14F-4D97-AF65-F5344CB8AC3E}">
        <p14:creationId xmlns:p14="http://schemas.microsoft.com/office/powerpoint/2010/main" val="1574355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555A93A-AAE0-4333-8E33-BE5A7787D5C1}" type="slidenum">
              <a:rPr lang="en-CA" smtClean="0">
                <a:solidFill>
                  <a:prstClr val="black"/>
                </a:solidFill>
              </a:rPr>
              <a:pPr/>
              <a:t>31</a:t>
            </a:fld>
            <a:endParaRPr lang="en-CA">
              <a:solidFill>
                <a:prstClr val="black"/>
              </a:solidFill>
            </a:endParaRPr>
          </a:p>
        </p:txBody>
      </p:sp>
    </p:spTree>
    <p:extLst>
      <p:ext uri="{BB962C8B-B14F-4D97-AF65-F5344CB8AC3E}">
        <p14:creationId xmlns:p14="http://schemas.microsoft.com/office/powerpoint/2010/main" val="1574355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555A93A-AAE0-4333-8E33-BE5A7787D5C1}" type="slidenum">
              <a:rPr lang="en-CA" smtClean="0">
                <a:solidFill>
                  <a:prstClr val="black"/>
                </a:solidFill>
              </a:rPr>
              <a:pPr/>
              <a:t>32</a:t>
            </a:fld>
            <a:endParaRPr lang="en-CA">
              <a:solidFill>
                <a:prstClr val="black"/>
              </a:solidFill>
            </a:endParaRPr>
          </a:p>
        </p:txBody>
      </p:sp>
    </p:spTree>
    <p:extLst>
      <p:ext uri="{BB962C8B-B14F-4D97-AF65-F5344CB8AC3E}">
        <p14:creationId xmlns:p14="http://schemas.microsoft.com/office/powerpoint/2010/main" val="1574355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555A93A-AAE0-4333-8E33-BE5A7787D5C1}" type="slidenum">
              <a:rPr lang="en-CA" smtClean="0">
                <a:solidFill>
                  <a:prstClr val="black"/>
                </a:solidFill>
              </a:rPr>
              <a:pPr/>
              <a:t>33</a:t>
            </a:fld>
            <a:endParaRPr lang="en-CA">
              <a:solidFill>
                <a:prstClr val="black"/>
              </a:solidFill>
            </a:endParaRPr>
          </a:p>
        </p:txBody>
      </p:sp>
    </p:spTree>
    <p:extLst>
      <p:ext uri="{BB962C8B-B14F-4D97-AF65-F5344CB8AC3E}">
        <p14:creationId xmlns:p14="http://schemas.microsoft.com/office/powerpoint/2010/main" val="15743558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r="3250"/>
          <a:stretch/>
        </p:blipFill>
        <p:spPr>
          <a:xfrm>
            <a:off x="-9525" y="-22431"/>
            <a:ext cx="9144000" cy="6877464"/>
          </a:xfrm>
          <a:prstGeom prst="rect">
            <a:avLst/>
          </a:prstGeom>
        </p:spPr>
      </p:pic>
      <p:sp>
        <p:nvSpPr>
          <p:cNvPr id="8" name="Title 1"/>
          <p:cNvSpPr>
            <a:spLocks noGrp="1"/>
          </p:cNvSpPr>
          <p:nvPr>
            <p:ph type="ctrTitle"/>
          </p:nvPr>
        </p:nvSpPr>
        <p:spPr>
          <a:xfrm>
            <a:off x="510540" y="672782"/>
            <a:ext cx="4160519" cy="1470025"/>
          </a:xfrm>
        </p:spPr>
        <p:txBody>
          <a:bodyPr anchor="t" anchorCtr="0">
            <a:noAutofit/>
          </a:bodyPr>
          <a:lstStyle>
            <a:lvl1pPr algn="r">
              <a:defRPr sz="4000" b="1">
                <a:solidFill>
                  <a:srgbClr val="1981FF"/>
                </a:solidFill>
                <a:effectLst>
                  <a:outerShdw blurRad="63500" sx="102000" sy="102000" algn="ctr" rotWithShape="0">
                    <a:schemeClr val="bg1">
                      <a:alpha val="40000"/>
                    </a:schemeClr>
                  </a:outerShdw>
                </a:effectLst>
                <a:latin typeface="Calisto MT" pitchFamily="18" charset="0"/>
                <a:ea typeface="Arial Unicode MS" pitchFamily="34" charset="-128"/>
                <a:cs typeface="Arial Unicode MS" pitchFamily="34" charset="-128"/>
              </a:defRPr>
            </a:lvl1pPr>
          </a:lstStyle>
          <a:p>
            <a:r>
              <a:rPr lang="en-US" dirty="0" smtClean="0"/>
              <a:t>Click to edit Master title style</a:t>
            </a:r>
            <a:endParaRPr lang="en-CA" dirty="0"/>
          </a:p>
        </p:txBody>
      </p:sp>
      <p:sp>
        <p:nvSpPr>
          <p:cNvPr id="9" name="Date Placeholder 3"/>
          <p:cNvSpPr>
            <a:spLocks noGrp="1"/>
          </p:cNvSpPr>
          <p:nvPr>
            <p:ph type="dt" sz="half" idx="10"/>
          </p:nvPr>
        </p:nvSpPr>
        <p:spPr>
          <a:xfrm>
            <a:off x="457200" y="6356350"/>
            <a:ext cx="2133600" cy="365125"/>
          </a:xfrm>
        </p:spPr>
        <p:txBody>
          <a:bodyPr/>
          <a:lstStyle/>
          <a:p>
            <a:fld id="{FF63E8BF-1F71-472F-9824-141B4FD725E7}" type="datetimeFigureOut">
              <a:rPr lang="en-CA" smtClean="0">
                <a:solidFill>
                  <a:prstClr val="black">
                    <a:tint val="75000"/>
                  </a:prstClr>
                </a:solidFill>
              </a:rPr>
              <a:pPr/>
              <a:t>10/11/2014</a:t>
            </a:fld>
            <a:endParaRPr lang="en-CA">
              <a:solidFill>
                <a:prstClr val="black">
                  <a:tint val="75000"/>
                </a:prstClr>
              </a:solidFill>
            </a:endParaRPr>
          </a:p>
        </p:txBody>
      </p:sp>
      <p:sp>
        <p:nvSpPr>
          <p:cNvPr id="10" name="Footer Placeholder 4"/>
          <p:cNvSpPr>
            <a:spLocks noGrp="1"/>
          </p:cNvSpPr>
          <p:nvPr>
            <p:ph type="ftr" sz="quarter" idx="11"/>
          </p:nvPr>
        </p:nvSpPr>
        <p:spPr>
          <a:xfrm>
            <a:off x="3124200" y="6356350"/>
            <a:ext cx="2895600" cy="365125"/>
          </a:xfrm>
        </p:spPr>
        <p:txBody>
          <a:bodyPr/>
          <a:lstStyle/>
          <a:p>
            <a:endParaRPr lang="en-CA">
              <a:solidFill>
                <a:prstClr val="black">
                  <a:tint val="75000"/>
                </a:prstClr>
              </a:solidFill>
            </a:endParaRPr>
          </a:p>
        </p:txBody>
      </p:sp>
      <p:sp>
        <p:nvSpPr>
          <p:cNvPr id="11" name="Slide Number Placeholder 5"/>
          <p:cNvSpPr>
            <a:spLocks noGrp="1"/>
          </p:cNvSpPr>
          <p:nvPr>
            <p:ph type="sldNum" sz="quarter" idx="12"/>
          </p:nvPr>
        </p:nvSpPr>
        <p:spPr>
          <a:xfrm>
            <a:off x="6553200" y="6356350"/>
            <a:ext cx="2133600" cy="365125"/>
          </a:xfrm>
        </p:spPr>
        <p:txBody>
          <a:bodyPr/>
          <a:lstStyle/>
          <a:p>
            <a:fld id="{E93ED492-52E8-4799-A494-753FF346A826}" type="slidenum">
              <a:rPr lang="en-CA" smtClean="0">
                <a:solidFill>
                  <a:prstClr val="black">
                    <a:tint val="75000"/>
                  </a:prstClr>
                </a:solidFill>
              </a:rPr>
              <a:pPr/>
              <a:t>‹#›</a:t>
            </a:fld>
            <a:endParaRPr lang="en-CA">
              <a:solidFill>
                <a:prstClr val="black">
                  <a:tint val="75000"/>
                </a:prstClr>
              </a:solidFill>
            </a:endParaRPr>
          </a:p>
        </p:txBody>
      </p:sp>
      <p:sp>
        <p:nvSpPr>
          <p:cNvPr id="12" name="Subtitle 2"/>
          <p:cNvSpPr>
            <a:spLocks noGrp="1"/>
          </p:cNvSpPr>
          <p:nvPr>
            <p:ph type="subTitle" idx="1"/>
          </p:nvPr>
        </p:nvSpPr>
        <p:spPr>
          <a:xfrm>
            <a:off x="4747260" y="678180"/>
            <a:ext cx="3642360" cy="1752600"/>
          </a:xfrm>
        </p:spPr>
        <p:txBody>
          <a:bodyPr>
            <a:normAutofit/>
          </a:bodyPr>
          <a:lstStyle>
            <a:lvl1pPr marL="0" indent="0" algn="l">
              <a:buNone/>
              <a:defRPr sz="2400" b="0">
                <a:solidFill>
                  <a:srgbClr val="1981FF"/>
                </a:solidFill>
                <a:effectLst>
                  <a:outerShdw blurRad="63500" sx="102000" sy="102000" algn="ctr" rotWithShape="0">
                    <a:schemeClr val="bg1">
                      <a:alpha val="40000"/>
                    </a:schemeClr>
                  </a:outerShdw>
                </a:effectLst>
                <a:latin typeface="Calisto MT"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a:p>
        </p:txBody>
      </p:sp>
      <p:pic>
        <p:nvPicPr>
          <p:cNvPr id="14" name="Picture 6175" descr="Canada_couleu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67536" y="6115678"/>
            <a:ext cx="1838325" cy="54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31"/>
          <p:cNvGrpSpPr>
            <a:grpSpLocks/>
          </p:cNvGrpSpPr>
          <p:nvPr userDrawn="1"/>
        </p:nvGrpSpPr>
        <p:grpSpPr bwMode="auto">
          <a:xfrm>
            <a:off x="228602" y="6297989"/>
            <a:ext cx="3103190" cy="366799"/>
            <a:chOff x="827088" y="1037070"/>
            <a:chExt cx="9534364" cy="1126158"/>
          </a:xfrm>
        </p:grpSpPr>
        <p:sp>
          <p:nvSpPr>
            <p:cNvPr id="16" name="Freeform 6178"/>
            <p:cNvSpPr>
              <a:spLocks/>
            </p:cNvSpPr>
            <p:nvPr/>
          </p:nvSpPr>
          <p:spPr bwMode="auto">
            <a:xfrm>
              <a:off x="1225551" y="1347697"/>
              <a:ext cx="566737" cy="611189"/>
            </a:xfrm>
            <a:custGeom>
              <a:avLst/>
              <a:gdLst>
                <a:gd name="T0" fmla="*/ 2147483647 w 357"/>
                <a:gd name="T1" fmla="*/ 2147483647 h 385"/>
                <a:gd name="T2" fmla="*/ 2147483647 w 357"/>
                <a:gd name="T3" fmla="*/ 2147483647 h 385"/>
                <a:gd name="T4" fmla="*/ 2147483647 w 357"/>
                <a:gd name="T5" fmla="*/ 2147483647 h 385"/>
                <a:gd name="T6" fmla="*/ 2147483647 w 357"/>
                <a:gd name="T7" fmla="*/ 2147483647 h 385"/>
                <a:gd name="T8" fmla="*/ 2147483647 w 357"/>
                <a:gd name="T9" fmla="*/ 0 h 385"/>
                <a:gd name="T10" fmla="*/ 2147483647 w 357"/>
                <a:gd name="T11" fmla="*/ 2147483647 h 385"/>
                <a:gd name="T12" fmla="*/ 2147483647 w 357"/>
                <a:gd name="T13" fmla="*/ 2147483647 h 385"/>
                <a:gd name="T14" fmla="*/ 2147483647 w 357"/>
                <a:gd name="T15" fmla="*/ 2147483647 h 385"/>
                <a:gd name="T16" fmla="*/ 2147483647 w 357"/>
                <a:gd name="T17" fmla="*/ 2147483647 h 385"/>
                <a:gd name="T18" fmla="*/ 2147483647 w 357"/>
                <a:gd name="T19" fmla="*/ 2147483647 h 385"/>
                <a:gd name="T20" fmla="*/ 2147483647 w 357"/>
                <a:gd name="T21" fmla="*/ 2147483647 h 385"/>
                <a:gd name="T22" fmla="*/ 2147483647 w 357"/>
                <a:gd name="T23" fmla="*/ 2147483647 h 385"/>
                <a:gd name="T24" fmla="*/ 2147483647 w 357"/>
                <a:gd name="T25" fmla="*/ 2147483647 h 385"/>
                <a:gd name="T26" fmla="*/ 2147483647 w 357"/>
                <a:gd name="T27" fmla="*/ 2147483647 h 385"/>
                <a:gd name="T28" fmla="*/ 2147483647 w 357"/>
                <a:gd name="T29" fmla="*/ 2147483647 h 385"/>
                <a:gd name="T30" fmla="*/ 2147483647 w 357"/>
                <a:gd name="T31" fmla="*/ 2147483647 h 385"/>
                <a:gd name="T32" fmla="*/ 2147483647 w 357"/>
                <a:gd name="T33" fmla="*/ 2147483647 h 385"/>
                <a:gd name="T34" fmla="*/ 2147483647 w 357"/>
                <a:gd name="T35" fmla="*/ 2147483647 h 385"/>
                <a:gd name="T36" fmla="*/ 2147483647 w 357"/>
                <a:gd name="T37" fmla="*/ 2147483647 h 385"/>
                <a:gd name="T38" fmla="*/ 2147483647 w 357"/>
                <a:gd name="T39" fmla="*/ 2147483647 h 385"/>
                <a:gd name="T40" fmla="*/ 2147483647 w 357"/>
                <a:gd name="T41" fmla="*/ 2147483647 h 385"/>
                <a:gd name="T42" fmla="*/ 2147483647 w 357"/>
                <a:gd name="T43" fmla="*/ 2147483647 h 385"/>
                <a:gd name="T44" fmla="*/ 2147483647 w 357"/>
                <a:gd name="T45" fmla="*/ 2147483647 h 385"/>
                <a:gd name="T46" fmla="*/ 2147483647 w 357"/>
                <a:gd name="T47" fmla="*/ 2147483647 h 385"/>
                <a:gd name="T48" fmla="*/ 2147483647 w 357"/>
                <a:gd name="T49" fmla="*/ 2147483647 h 385"/>
                <a:gd name="T50" fmla="*/ 2147483647 w 357"/>
                <a:gd name="T51" fmla="*/ 2147483647 h 385"/>
                <a:gd name="T52" fmla="*/ 2147483647 w 357"/>
                <a:gd name="T53" fmla="*/ 2147483647 h 385"/>
                <a:gd name="T54" fmla="*/ 2147483647 w 357"/>
                <a:gd name="T55" fmla="*/ 2147483647 h 385"/>
                <a:gd name="T56" fmla="*/ 2147483647 w 357"/>
                <a:gd name="T57" fmla="*/ 2147483647 h 385"/>
                <a:gd name="T58" fmla="*/ 2147483647 w 357"/>
                <a:gd name="T59" fmla="*/ 2147483647 h 385"/>
                <a:gd name="T60" fmla="*/ 2147483647 w 357"/>
                <a:gd name="T61" fmla="*/ 2147483647 h 385"/>
                <a:gd name="T62" fmla="*/ 2147483647 w 357"/>
                <a:gd name="T63" fmla="*/ 2147483647 h 385"/>
                <a:gd name="T64" fmla="*/ 2147483647 w 357"/>
                <a:gd name="T65" fmla="*/ 2147483647 h 385"/>
                <a:gd name="T66" fmla="*/ 2147483647 w 357"/>
                <a:gd name="T67" fmla="*/ 2147483647 h 385"/>
                <a:gd name="T68" fmla="*/ 2147483647 w 357"/>
                <a:gd name="T69" fmla="*/ 2147483647 h 385"/>
                <a:gd name="T70" fmla="*/ 2147483647 w 357"/>
                <a:gd name="T71" fmla="*/ 2147483647 h 385"/>
                <a:gd name="T72" fmla="*/ 2147483647 w 357"/>
                <a:gd name="T73" fmla="*/ 2147483647 h 385"/>
                <a:gd name="T74" fmla="*/ 2147483647 w 357"/>
                <a:gd name="T75" fmla="*/ 2147483647 h 3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7"/>
                <a:gd name="T115" fmla="*/ 0 h 385"/>
                <a:gd name="T116" fmla="*/ 357 w 357"/>
                <a:gd name="T117" fmla="*/ 385 h 38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7" h="385">
                  <a:moveTo>
                    <a:pt x="103" y="47"/>
                  </a:moveTo>
                  <a:lnTo>
                    <a:pt x="106" y="47"/>
                  </a:lnTo>
                  <a:lnTo>
                    <a:pt x="123" y="57"/>
                  </a:lnTo>
                  <a:lnTo>
                    <a:pt x="143" y="67"/>
                  </a:lnTo>
                  <a:lnTo>
                    <a:pt x="147" y="64"/>
                  </a:lnTo>
                  <a:lnTo>
                    <a:pt x="147" y="60"/>
                  </a:lnTo>
                  <a:lnTo>
                    <a:pt x="150" y="57"/>
                  </a:lnTo>
                  <a:lnTo>
                    <a:pt x="177" y="0"/>
                  </a:lnTo>
                  <a:lnTo>
                    <a:pt x="210" y="64"/>
                  </a:lnTo>
                  <a:lnTo>
                    <a:pt x="213" y="67"/>
                  </a:lnTo>
                  <a:lnTo>
                    <a:pt x="217" y="67"/>
                  </a:lnTo>
                  <a:lnTo>
                    <a:pt x="220" y="64"/>
                  </a:lnTo>
                  <a:lnTo>
                    <a:pt x="230" y="60"/>
                  </a:lnTo>
                  <a:lnTo>
                    <a:pt x="240" y="54"/>
                  </a:lnTo>
                  <a:lnTo>
                    <a:pt x="250" y="47"/>
                  </a:lnTo>
                  <a:lnTo>
                    <a:pt x="230" y="147"/>
                  </a:lnTo>
                  <a:lnTo>
                    <a:pt x="230" y="151"/>
                  </a:lnTo>
                  <a:lnTo>
                    <a:pt x="230" y="154"/>
                  </a:lnTo>
                  <a:lnTo>
                    <a:pt x="233" y="157"/>
                  </a:lnTo>
                  <a:lnTo>
                    <a:pt x="240" y="154"/>
                  </a:lnTo>
                  <a:lnTo>
                    <a:pt x="243" y="151"/>
                  </a:lnTo>
                  <a:lnTo>
                    <a:pt x="250" y="147"/>
                  </a:lnTo>
                  <a:lnTo>
                    <a:pt x="253" y="141"/>
                  </a:lnTo>
                  <a:lnTo>
                    <a:pt x="284" y="107"/>
                  </a:lnTo>
                  <a:lnTo>
                    <a:pt x="294" y="131"/>
                  </a:lnTo>
                  <a:lnTo>
                    <a:pt x="297" y="134"/>
                  </a:lnTo>
                  <a:lnTo>
                    <a:pt x="300" y="134"/>
                  </a:lnTo>
                  <a:lnTo>
                    <a:pt x="304" y="134"/>
                  </a:lnTo>
                  <a:lnTo>
                    <a:pt x="350" y="124"/>
                  </a:lnTo>
                  <a:lnTo>
                    <a:pt x="334" y="181"/>
                  </a:lnTo>
                  <a:lnTo>
                    <a:pt x="337" y="187"/>
                  </a:lnTo>
                  <a:lnTo>
                    <a:pt x="340" y="191"/>
                  </a:lnTo>
                  <a:lnTo>
                    <a:pt x="347" y="194"/>
                  </a:lnTo>
                  <a:lnTo>
                    <a:pt x="350" y="194"/>
                  </a:lnTo>
                  <a:lnTo>
                    <a:pt x="357" y="197"/>
                  </a:lnTo>
                  <a:lnTo>
                    <a:pt x="267" y="268"/>
                  </a:lnTo>
                  <a:lnTo>
                    <a:pt x="263" y="274"/>
                  </a:lnTo>
                  <a:lnTo>
                    <a:pt x="267" y="281"/>
                  </a:lnTo>
                  <a:lnTo>
                    <a:pt x="270" y="294"/>
                  </a:lnTo>
                  <a:lnTo>
                    <a:pt x="277" y="308"/>
                  </a:lnTo>
                  <a:lnTo>
                    <a:pt x="187" y="291"/>
                  </a:lnTo>
                  <a:lnTo>
                    <a:pt x="183" y="294"/>
                  </a:lnTo>
                  <a:lnTo>
                    <a:pt x="180" y="298"/>
                  </a:lnTo>
                  <a:lnTo>
                    <a:pt x="183" y="385"/>
                  </a:lnTo>
                  <a:lnTo>
                    <a:pt x="180" y="385"/>
                  </a:lnTo>
                  <a:lnTo>
                    <a:pt x="173" y="385"/>
                  </a:lnTo>
                  <a:lnTo>
                    <a:pt x="173" y="298"/>
                  </a:lnTo>
                  <a:lnTo>
                    <a:pt x="173" y="294"/>
                  </a:lnTo>
                  <a:lnTo>
                    <a:pt x="170" y="291"/>
                  </a:lnTo>
                  <a:lnTo>
                    <a:pt x="83" y="304"/>
                  </a:lnTo>
                  <a:lnTo>
                    <a:pt x="93" y="274"/>
                  </a:lnTo>
                  <a:lnTo>
                    <a:pt x="90" y="268"/>
                  </a:lnTo>
                  <a:lnTo>
                    <a:pt x="0" y="197"/>
                  </a:lnTo>
                  <a:lnTo>
                    <a:pt x="6" y="194"/>
                  </a:lnTo>
                  <a:lnTo>
                    <a:pt x="10" y="191"/>
                  </a:lnTo>
                  <a:lnTo>
                    <a:pt x="16" y="191"/>
                  </a:lnTo>
                  <a:lnTo>
                    <a:pt x="20" y="187"/>
                  </a:lnTo>
                  <a:lnTo>
                    <a:pt x="23" y="184"/>
                  </a:lnTo>
                  <a:lnTo>
                    <a:pt x="16" y="154"/>
                  </a:lnTo>
                  <a:lnTo>
                    <a:pt x="6" y="124"/>
                  </a:lnTo>
                  <a:lnTo>
                    <a:pt x="30" y="127"/>
                  </a:lnTo>
                  <a:lnTo>
                    <a:pt x="53" y="134"/>
                  </a:lnTo>
                  <a:lnTo>
                    <a:pt x="60" y="134"/>
                  </a:lnTo>
                  <a:lnTo>
                    <a:pt x="63" y="131"/>
                  </a:lnTo>
                  <a:lnTo>
                    <a:pt x="66" y="127"/>
                  </a:lnTo>
                  <a:lnTo>
                    <a:pt x="70" y="117"/>
                  </a:lnTo>
                  <a:lnTo>
                    <a:pt x="73" y="107"/>
                  </a:lnTo>
                  <a:lnTo>
                    <a:pt x="86" y="124"/>
                  </a:lnTo>
                  <a:lnTo>
                    <a:pt x="103" y="141"/>
                  </a:lnTo>
                  <a:lnTo>
                    <a:pt x="116" y="154"/>
                  </a:lnTo>
                  <a:lnTo>
                    <a:pt x="123" y="154"/>
                  </a:lnTo>
                  <a:lnTo>
                    <a:pt x="127" y="151"/>
                  </a:lnTo>
                  <a:lnTo>
                    <a:pt x="120" y="117"/>
                  </a:lnTo>
                  <a:lnTo>
                    <a:pt x="113" y="87"/>
                  </a:lnTo>
                  <a:lnTo>
                    <a:pt x="103" y="47"/>
                  </a:lnTo>
                  <a:close/>
                </a:path>
              </a:pathLst>
            </a:custGeom>
            <a:solidFill>
              <a:srgbClr val="FF0000"/>
            </a:solidFill>
            <a:ln w="0">
              <a:solidFill>
                <a:srgbClr val="FF173D"/>
              </a:solidFill>
              <a:prstDash val="solid"/>
              <a:round/>
              <a:headEnd/>
              <a:tailEnd/>
            </a:ln>
          </p:spPr>
          <p:txBody>
            <a:bodyPr/>
            <a:lstStyle/>
            <a:p>
              <a:endParaRPr lang="en-CA" sz="600"/>
            </a:p>
          </p:txBody>
        </p:sp>
        <p:sp>
          <p:nvSpPr>
            <p:cNvPr id="17" name="Rectangle 6179"/>
            <p:cNvSpPr>
              <a:spLocks noChangeArrowheads="1"/>
            </p:cNvSpPr>
            <p:nvPr/>
          </p:nvSpPr>
          <p:spPr bwMode="auto">
            <a:xfrm>
              <a:off x="827088" y="1342934"/>
              <a:ext cx="307976" cy="620714"/>
            </a:xfrm>
            <a:prstGeom prst="rect">
              <a:avLst/>
            </a:prstGeom>
            <a:solidFill>
              <a:srgbClr val="FF0000"/>
            </a:solidFill>
            <a:ln w="0">
              <a:solidFill>
                <a:srgbClr val="FF173D"/>
              </a:solidFill>
              <a:miter lim="800000"/>
              <a:headEnd/>
              <a:tailEnd/>
            </a:ln>
          </p:spPr>
          <p:txBody>
            <a:bodyPr/>
            <a:lstStyle/>
            <a:p>
              <a:pPr eaLnBrk="0" hangingPunct="0">
                <a:spcAft>
                  <a:spcPct val="50000"/>
                </a:spcAft>
                <a:buClr>
                  <a:schemeClr val="tx1"/>
                </a:buClr>
              </a:pPr>
              <a:endParaRPr lang="en-US" sz="600"/>
            </a:p>
          </p:txBody>
        </p:sp>
        <p:sp>
          <p:nvSpPr>
            <p:cNvPr id="18" name="Rectangle 6180"/>
            <p:cNvSpPr>
              <a:spLocks noChangeArrowheads="1"/>
            </p:cNvSpPr>
            <p:nvPr/>
          </p:nvSpPr>
          <p:spPr bwMode="auto">
            <a:xfrm>
              <a:off x="1882774" y="1342934"/>
              <a:ext cx="307976" cy="620714"/>
            </a:xfrm>
            <a:prstGeom prst="rect">
              <a:avLst/>
            </a:prstGeom>
            <a:solidFill>
              <a:srgbClr val="FF0000"/>
            </a:solidFill>
            <a:ln w="0">
              <a:solidFill>
                <a:srgbClr val="FF173D"/>
              </a:solidFill>
              <a:miter lim="800000"/>
              <a:headEnd/>
              <a:tailEnd/>
            </a:ln>
          </p:spPr>
          <p:txBody>
            <a:bodyPr/>
            <a:lstStyle/>
            <a:p>
              <a:pPr eaLnBrk="0" hangingPunct="0">
                <a:spcAft>
                  <a:spcPct val="50000"/>
                </a:spcAft>
                <a:buClr>
                  <a:schemeClr val="tx1"/>
                </a:buClr>
              </a:pPr>
              <a:endParaRPr lang="en-US" sz="600"/>
            </a:p>
          </p:txBody>
        </p:sp>
        <p:sp>
          <p:nvSpPr>
            <p:cNvPr id="19" name="Text Box 6181"/>
            <p:cNvSpPr txBox="1">
              <a:spLocks noChangeArrowheads="1"/>
            </p:cNvSpPr>
            <p:nvPr/>
          </p:nvSpPr>
          <p:spPr bwMode="auto">
            <a:xfrm>
              <a:off x="2519363" y="1037070"/>
              <a:ext cx="3593147" cy="1126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defRPr>
              </a:lvl1pPr>
              <a:lvl2pPr marL="742950" indent="-285750" eaLnBrk="0" hangingPunct="0">
                <a:defRPr sz="3300">
                  <a:solidFill>
                    <a:schemeClr val="tx1"/>
                  </a:solidFill>
                  <a:latin typeface="Arial" charset="0"/>
                </a:defRPr>
              </a:lvl2pPr>
              <a:lvl3pPr marL="1143000" indent="-228600" eaLnBrk="0" hangingPunct="0">
                <a:defRPr sz="3300">
                  <a:solidFill>
                    <a:schemeClr val="tx1"/>
                  </a:solidFill>
                  <a:latin typeface="Arial" charset="0"/>
                </a:defRPr>
              </a:lvl3pPr>
              <a:lvl4pPr marL="1600200" indent="-228600" eaLnBrk="0" hangingPunct="0">
                <a:defRPr sz="3300">
                  <a:solidFill>
                    <a:schemeClr val="tx1"/>
                  </a:solidFill>
                  <a:latin typeface="Arial" charset="0"/>
                </a:defRPr>
              </a:lvl4pPr>
              <a:lvl5pPr marL="2057400" indent="-228600" eaLnBrk="0" hangingPunct="0">
                <a:defRPr sz="3300">
                  <a:solidFill>
                    <a:schemeClr val="tx1"/>
                  </a:solidFill>
                  <a:latin typeface="Arial" charset="0"/>
                </a:defRPr>
              </a:lvl5pPr>
              <a:lvl6pPr marL="2514600" indent="-228600" eaLnBrk="0" fontAlgn="base" hangingPunct="0">
                <a:spcBef>
                  <a:spcPct val="0"/>
                </a:spcBef>
                <a:spcAft>
                  <a:spcPct val="0"/>
                </a:spcAft>
                <a:defRPr sz="3300">
                  <a:solidFill>
                    <a:schemeClr val="tx1"/>
                  </a:solidFill>
                  <a:latin typeface="Arial" charset="0"/>
                </a:defRPr>
              </a:lvl6pPr>
              <a:lvl7pPr marL="2971800" indent="-228600" eaLnBrk="0" fontAlgn="base" hangingPunct="0">
                <a:spcBef>
                  <a:spcPct val="0"/>
                </a:spcBef>
                <a:spcAft>
                  <a:spcPct val="0"/>
                </a:spcAft>
                <a:defRPr sz="3300">
                  <a:solidFill>
                    <a:schemeClr val="tx1"/>
                  </a:solidFill>
                  <a:latin typeface="Arial" charset="0"/>
                </a:defRPr>
              </a:lvl7pPr>
              <a:lvl8pPr marL="3429000" indent="-228600" eaLnBrk="0" fontAlgn="base" hangingPunct="0">
                <a:spcBef>
                  <a:spcPct val="0"/>
                </a:spcBef>
                <a:spcAft>
                  <a:spcPct val="0"/>
                </a:spcAft>
                <a:defRPr sz="3300">
                  <a:solidFill>
                    <a:schemeClr val="tx1"/>
                  </a:solidFill>
                  <a:latin typeface="Arial" charset="0"/>
                </a:defRPr>
              </a:lvl8pPr>
              <a:lvl9pPr marL="3886200" indent="-228600" eaLnBrk="0" fontAlgn="base" hangingPunct="0">
                <a:spcBef>
                  <a:spcPct val="0"/>
                </a:spcBef>
                <a:spcAft>
                  <a:spcPct val="0"/>
                </a:spcAft>
                <a:defRPr sz="3300">
                  <a:solidFill>
                    <a:schemeClr val="tx1"/>
                  </a:solidFill>
                  <a:latin typeface="Arial" charset="0"/>
                </a:defRPr>
              </a:lvl9pPr>
            </a:lstStyle>
            <a:p>
              <a:pPr eaLnBrk="1" hangingPunct="1">
                <a:lnSpc>
                  <a:spcPct val="95000"/>
                </a:lnSpc>
                <a:buClr>
                  <a:schemeClr val="tx1"/>
                </a:buClr>
              </a:pPr>
              <a:r>
                <a:rPr lang="en-US" sz="900" dirty="0"/>
                <a:t>Agriculture and</a:t>
              </a:r>
            </a:p>
            <a:p>
              <a:pPr eaLnBrk="1" hangingPunct="1">
                <a:lnSpc>
                  <a:spcPct val="95000"/>
                </a:lnSpc>
                <a:buClr>
                  <a:schemeClr val="tx1"/>
                </a:buClr>
              </a:pPr>
              <a:r>
                <a:rPr lang="en-US" sz="900" dirty="0" err="1"/>
                <a:t>Agri</a:t>
              </a:r>
              <a:r>
                <a:rPr lang="en-US" sz="900" dirty="0"/>
                <a:t>-Food Canada</a:t>
              </a:r>
              <a:endParaRPr lang="en-CA" sz="1050" dirty="0"/>
            </a:p>
          </p:txBody>
        </p:sp>
        <p:sp>
          <p:nvSpPr>
            <p:cNvPr id="20" name="Text Box 6182"/>
            <p:cNvSpPr txBox="1">
              <a:spLocks noChangeArrowheads="1"/>
            </p:cNvSpPr>
            <p:nvPr/>
          </p:nvSpPr>
          <p:spPr bwMode="auto">
            <a:xfrm>
              <a:off x="5972177" y="1037070"/>
              <a:ext cx="4389275" cy="109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3300">
                  <a:solidFill>
                    <a:schemeClr val="tx1"/>
                  </a:solidFill>
                  <a:latin typeface="Arial" charset="0"/>
                </a:defRPr>
              </a:lvl1pPr>
              <a:lvl2pPr marL="742950" indent="-285750" eaLnBrk="0" hangingPunct="0">
                <a:defRPr sz="3300">
                  <a:solidFill>
                    <a:schemeClr val="tx1"/>
                  </a:solidFill>
                  <a:latin typeface="Arial" charset="0"/>
                </a:defRPr>
              </a:lvl2pPr>
              <a:lvl3pPr marL="1143000" indent="-228600" eaLnBrk="0" hangingPunct="0">
                <a:defRPr sz="3300">
                  <a:solidFill>
                    <a:schemeClr val="tx1"/>
                  </a:solidFill>
                  <a:latin typeface="Arial" charset="0"/>
                </a:defRPr>
              </a:lvl3pPr>
              <a:lvl4pPr marL="1600200" indent="-228600" eaLnBrk="0" hangingPunct="0">
                <a:defRPr sz="3300">
                  <a:solidFill>
                    <a:schemeClr val="tx1"/>
                  </a:solidFill>
                  <a:latin typeface="Arial" charset="0"/>
                </a:defRPr>
              </a:lvl4pPr>
              <a:lvl5pPr marL="2057400" indent="-228600" eaLnBrk="0" hangingPunct="0">
                <a:defRPr sz="3300">
                  <a:solidFill>
                    <a:schemeClr val="tx1"/>
                  </a:solidFill>
                  <a:latin typeface="Arial" charset="0"/>
                </a:defRPr>
              </a:lvl5pPr>
              <a:lvl6pPr marL="2514600" indent="-228600" eaLnBrk="0" fontAlgn="base" hangingPunct="0">
                <a:spcBef>
                  <a:spcPct val="0"/>
                </a:spcBef>
                <a:spcAft>
                  <a:spcPct val="0"/>
                </a:spcAft>
                <a:defRPr sz="3300">
                  <a:solidFill>
                    <a:schemeClr val="tx1"/>
                  </a:solidFill>
                  <a:latin typeface="Arial" charset="0"/>
                </a:defRPr>
              </a:lvl6pPr>
              <a:lvl7pPr marL="2971800" indent="-228600" eaLnBrk="0" fontAlgn="base" hangingPunct="0">
                <a:spcBef>
                  <a:spcPct val="0"/>
                </a:spcBef>
                <a:spcAft>
                  <a:spcPct val="0"/>
                </a:spcAft>
                <a:defRPr sz="3300">
                  <a:solidFill>
                    <a:schemeClr val="tx1"/>
                  </a:solidFill>
                  <a:latin typeface="Arial" charset="0"/>
                </a:defRPr>
              </a:lvl7pPr>
              <a:lvl8pPr marL="3429000" indent="-228600" eaLnBrk="0" fontAlgn="base" hangingPunct="0">
                <a:spcBef>
                  <a:spcPct val="0"/>
                </a:spcBef>
                <a:spcAft>
                  <a:spcPct val="0"/>
                </a:spcAft>
                <a:defRPr sz="3300">
                  <a:solidFill>
                    <a:schemeClr val="tx1"/>
                  </a:solidFill>
                  <a:latin typeface="Arial" charset="0"/>
                </a:defRPr>
              </a:lvl8pPr>
              <a:lvl9pPr marL="3886200" indent="-228600" eaLnBrk="0" fontAlgn="base" hangingPunct="0">
                <a:spcBef>
                  <a:spcPct val="0"/>
                </a:spcBef>
                <a:spcAft>
                  <a:spcPct val="0"/>
                </a:spcAft>
                <a:defRPr sz="3300">
                  <a:solidFill>
                    <a:schemeClr val="tx1"/>
                  </a:solidFill>
                  <a:latin typeface="Arial" charset="0"/>
                </a:defRPr>
              </a:lvl9pPr>
            </a:lstStyle>
            <a:p>
              <a:pPr eaLnBrk="1" hangingPunct="1">
                <a:lnSpc>
                  <a:spcPct val="95000"/>
                </a:lnSpc>
                <a:buClr>
                  <a:schemeClr val="tx1"/>
                </a:buClr>
              </a:pPr>
              <a:r>
                <a:rPr lang="en-US" sz="900" dirty="0"/>
                <a:t>Agriculture et</a:t>
              </a:r>
            </a:p>
            <a:p>
              <a:pPr eaLnBrk="1" hangingPunct="1">
                <a:lnSpc>
                  <a:spcPct val="95000"/>
                </a:lnSpc>
                <a:buClr>
                  <a:schemeClr val="tx1"/>
                </a:buClr>
              </a:pPr>
              <a:r>
                <a:rPr lang="en-US" sz="900" dirty="0" err="1"/>
                <a:t>Agroalimentaire</a:t>
              </a:r>
              <a:r>
                <a:rPr lang="en-US" sz="900" dirty="0"/>
                <a:t> Canada</a:t>
              </a:r>
              <a:endParaRPr lang="en-CA" sz="1050" dirty="0"/>
            </a:p>
          </p:txBody>
        </p:sp>
      </p:grpSp>
    </p:spTree>
    <p:extLst>
      <p:ext uri="{BB962C8B-B14F-4D97-AF65-F5344CB8AC3E}">
        <p14:creationId xmlns:p14="http://schemas.microsoft.com/office/powerpoint/2010/main" val="3168528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9A0F16C-F63A-43C8-BE84-10AF021D9462}" type="datetimeFigureOut">
              <a:rPr lang="en-CA" smtClean="0"/>
              <a:t>10/11/2014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093F3F3-901A-4F94-A3D8-2203B0BEFA86}" type="slidenum">
              <a:rPr lang="en-CA" smtClean="0"/>
              <a:t>‹#›</a:t>
            </a:fld>
            <a:endParaRPr lang="en-CA"/>
          </a:p>
        </p:txBody>
      </p:sp>
    </p:spTree>
    <p:extLst>
      <p:ext uri="{BB962C8B-B14F-4D97-AF65-F5344CB8AC3E}">
        <p14:creationId xmlns:p14="http://schemas.microsoft.com/office/powerpoint/2010/main" val="1278600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9A0F16C-F63A-43C8-BE84-10AF021D9462}" type="datetimeFigureOut">
              <a:rPr lang="en-CA" smtClean="0"/>
              <a:t>10/11/2014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093F3F3-901A-4F94-A3D8-2203B0BEFA86}" type="slidenum">
              <a:rPr lang="en-CA" smtClean="0"/>
              <a:t>‹#›</a:t>
            </a:fld>
            <a:endParaRPr lang="en-CA"/>
          </a:p>
        </p:txBody>
      </p:sp>
    </p:spTree>
    <p:extLst>
      <p:ext uri="{BB962C8B-B14F-4D97-AF65-F5344CB8AC3E}">
        <p14:creationId xmlns:p14="http://schemas.microsoft.com/office/powerpoint/2010/main" val="1819679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7" name="Group 6"/>
          <p:cNvGrpSpPr/>
          <p:nvPr userDrawn="1"/>
        </p:nvGrpSpPr>
        <p:grpSpPr>
          <a:xfrm>
            <a:off x="36498" y="-105764"/>
            <a:ext cx="9307510" cy="7251634"/>
            <a:chOff x="0" y="-29592"/>
            <a:chExt cx="9307510" cy="7251634"/>
          </a:xfrm>
        </p:grpSpPr>
        <p:grpSp>
          <p:nvGrpSpPr>
            <p:cNvPr id="8" name="Group 7"/>
            <p:cNvGrpSpPr/>
            <p:nvPr/>
          </p:nvGrpSpPr>
          <p:grpSpPr>
            <a:xfrm>
              <a:off x="4281294" y="5429305"/>
              <a:ext cx="5026216" cy="1792737"/>
              <a:chOff x="4281294" y="5429305"/>
              <a:chExt cx="5026216" cy="1792737"/>
            </a:xfrm>
            <a:gradFill>
              <a:gsLst>
                <a:gs pos="20000">
                  <a:schemeClr val="bg1">
                    <a:alpha val="0"/>
                  </a:schemeClr>
                </a:gs>
                <a:gs pos="72000">
                  <a:schemeClr val="accent6">
                    <a:lumMod val="75000"/>
                  </a:schemeClr>
                </a:gs>
                <a:gs pos="32000">
                  <a:schemeClr val="bg1">
                    <a:lumMod val="85000"/>
                  </a:schemeClr>
                </a:gs>
              </a:gsLst>
              <a:lin ang="1800000" scaled="0"/>
            </a:gradFill>
          </p:grpSpPr>
          <p:grpSp>
            <p:nvGrpSpPr>
              <p:cNvPr id="20" name="Group 19"/>
              <p:cNvGrpSpPr/>
              <p:nvPr/>
            </p:nvGrpSpPr>
            <p:grpSpPr>
              <a:xfrm>
                <a:off x="4281294" y="5429305"/>
                <a:ext cx="5026216" cy="1792737"/>
                <a:chOff x="4262433" y="5366848"/>
                <a:chExt cx="5026216" cy="1792737"/>
              </a:xfrm>
              <a:grpFill/>
            </p:grpSpPr>
            <p:grpSp>
              <p:nvGrpSpPr>
                <p:cNvPr id="22" name="Group 21"/>
                <p:cNvGrpSpPr/>
                <p:nvPr/>
              </p:nvGrpSpPr>
              <p:grpSpPr>
                <a:xfrm>
                  <a:off x="5276851" y="5366848"/>
                  <a:ext cx="4011798" cy="1792737"/>
                  <a:chOff x="1826546" y="2418125"/>
                  <a:chExt cx="5646412" cy="2523191"/>
                </a:xfrm>
                <a:grpFill/>
              </p:grpSpPr>
              <p:sp>
                <p:nvSpPr>
                  <p:cNvPr id="28" name="Round Diagonal Corner Rectangle 27"/>
                  <p:cNvSpPr/>
                  <p:nvPr/>
                </p:nvSpPr>
                <p:spPr>
                  <a:xfrm rot="2700000">
                    <a:off x="3563609" y="287561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Round Diagonal Corner Rectangle 28"/>
                  <p:cNvSpPr/>
                  <p:nvPr/>
                </p:nvSpPr>
                <p:spPr>
                  <a:xfrm rot="2700000">
                    <a:off x="3130741" y="3569826"/>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Round Diagonal Corner Rectangle 29"/>
                  <p:cNvSpPr/>
                  <p:nvPr/>
                </p:nvSpPr>
                <p:spPr>
                  <a:xfrm rot="2700000">
                    <a:off x="3563609" y="380175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Round Diagonal Corner Rectangle 30"/>
                  <p:cNvSpPr/>
                  <p:nvPr/>
                </p:nvSpPr>
                <p:spPr>
                  <a:xfrm rot="2700000">
                    <a:off x="3560152" y="3336607"/>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Round Diagonal Corner Rectangle 31"/>
                  <p:cNvSpPr/>
                  <p:nvPr/>
                </p:nvSpPr>
                <p:spPr>
                  <a:xfrm rot="2700000">
                    <a:off x="3997251" y="3569826"/>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Round Diagonal Corner Rectangle 32"/>
                  <p:cNvSpPr/>
                  <p:nvPr/>
                </p:nvSpPr>
                <p:spPr>
                  <a:xfrm rot="2700000">
                    <a:off x="1826546" y="3336607"/>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Round Diagonal Corner Rectangle 33"/>
                  <p:cNvSpPr/>
                  <p:nvPr/>
                </p:nvSpPr>
                <p:spPr>
                  <a:xfrm rot="2700000">
                    <a:off x="2263978" y="356876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Round Diagonal Corner Rectangle 34"/>
                  <p:cNvSpPr/>
                  <p:nvPr/>
                </p:nvSpPr>
                <p:spPr>
                  <a:xfrm rot="2700000">
                    <a:off x="2263978" y="310757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Round Diagonal Corner Rectangle 35"/>
                  <p:cNvSpPr/>
                  <p:nvPr/>
                </p:nvSpPr>
                <p:spPr>
                  <a:xfrm rot="2700000">
                    <a:off x="2694933" y="3336607"/>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Round Diagonal Corner Rectangle 36"/>
                  <p:cNvSpPr/>
                  <p:nvPr/>
                </p:nvSpPr>
                <p:spPr>
                  <a:xfrm rot="2700000">
                    <a:off x="2263978" y="4030795"/>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Round Diagonal Corner Rectangle 37"/>
                  <p:cNvSpPr/>
                  <p:nvPr/>
                </p:nvSpPr>
                <p:spPr>
                  <a:xfrm rot="2700000">
                    <a:off x="2698390" y="426492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9" name="Round Diagonal Corner Rectangle 38"/>
                  <p:cNvSpPr/>
                  <p:nvPr/>
                </p:nvSpPr>
                <p:spPr>
                  <a:xfrm rot="2700000">
                    <a:off x="2698390" y="380175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Round Diagonal Corner Rectangle 39"/>
                  <p:cNvSpPr/>
                  <p:nvPr/>
                </p:nvSpPr>
                <p:spPr>
                  <a:xfrm rot="2700000">
                    <a:off x="3130741" y="4030795"/>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1" name="Round Diagonal Corner Rectangle 40"/>
                  <p:cNvSpPr/>
                  <p:nvPr/>
                </p:nvSpPr>
                <p:spPr>
                  <a:xfrm rot="2700000">
                    <a:off x="3130741" y="4490206"/>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2" name="Round Diagonal Corner Rectangle 41"/>
                  <p:cNvSpPr/>
                  <p:nvPr/>
                </p:nvSpPr>
                <p:spPr>
                  <a:xfrm rot="2700000">
                    <a:off x="3565486" y="426492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Round Diagonal Corner Rectangle 42"/>
                  <p:cNvSpPr/>
                  <p:nvPr/>
                </p:nvSpPr>
                <p:spPr>
                  <a:xfrm rot="2700000">
                    <a:off x="3997251" y="4490206"/>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4" name="Round Diagonal Corner Rectangle 43"/>
                  <p:cNvSpPr/>
                  <p:nvPr/>
                </p:nvSpPr>
                <p:spPr>
                  <a:xfrm rot="2700000">
                    <a:off x="3997251" y="310757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Round Diagonal Corner Rectangle 44"/>
                  <p:cNvSpPr/>
                  <p:nvPr/>
                </p:nvSpPr>
                <p:spPr>
                  <a:xfrm rot="2700000">
                    <a:off x="4428081" y="3336607"/>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6" name="Round Diagonal Corner Rectangle 45"/>
                  <p:cNvSpPr/>
                  <p:nvPr/>
                </p:nvSpPr>
                <p:spPr>
                  <a:xfrm rot="2700000">
                    <a:off x="4428080" y="287561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7" name="Round Diagonal Corner Rectangle 46"/>
                  <p:cNvSpPr/>
                  <p:nvPr/>
                </p:nvSpPr>
                <p:spPr>
                  <a:xfrm rot="2700000">
                    <a:off x="4861887" y="310757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8" name="Round Diagonal Corner Rectangle 47"/>
                  <p:cNvSpPr/>
                  <p:nvPr/>
                </p:nvSpPr>
                <p:spPr>
                  <a:xfrm rot="2700000">
                    <a:off x="4428080" y="380175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9" name="Round Diagonal Corner Rectangle 48"/>
                  <p:cNvSpPr/>
                  <p:nvPr/>
                </p:nvSpPr>
                <p:spPr>
                  <a:xfrm rot="2700000">
                    <a:off x="4861887" y="4030795"/>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0" name="Round Diagonal Corner Rectangle 49"/>
                  <p:cNvSpPr/>
                  <p:nvPr/>
                </p:nvSpPr>
                <p:spPr>
                  <a:xfrm rot="2700000">
                    <a:off x="4861887" y="3569826"/>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1" name="Round Diagonal Corner Rectangle 50"/>
                  <p:cNvSpPr/>
                  <p:nvPr/>
                </p:nvSpPr>
                <p:spPr>
                  <a:xfrm rot="2700000">
                    <a:off x="5295529" y="380175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 name="Round Diagonal Corner Rectangle 51"/>
                  <p:cNvSpPr/>
                  <p:nvPr/>
                </p:nvSpPr>
                <p:spPr>
                  <a:xfrm rot="2700000">
                    <a:off x="5295530" y="3336607"/>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4" name="Round Diagonal Corner Rectangle 53"/>
                  <p:cNvSpPr/>
                  <p:nvPr/>
                </p:nvSpPr>
                <p:spPr>
                  <a:xfrm rot="2700000">
                    <a:off x="5728699" y="310757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6" name="Round Diagonal Corner Rectangle 55"/>
                  <p:cNvSpPr/>
                  <p:nvPr/>
                </p:nvSpPr>
                <p:spPr>
                  <a:xfrm rot="2700000">
                    <a:off x="5728699" y="4030795"/>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7" name="Round Diagonal Corner Rectangle 56"/>
                  <p:cNvSpPr/>
                  <p:nvPr/>
                </p:nvSpPr>
                <p:spPr>
                  <a:xfrm rot="2700000">
                    <a:off x="6162673" y="426492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8" name="Round Diagonal Corner Rectangle 57"/>
                  <p:cNvSpPr/>
                  <p:nvPr/>
                </p:nvSpPr>
                <p:spPr>
                  <a:xfrm rot="2700000">
                    <a:off x="6162673" y="380175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9" name="Round Diagonal Corner Rectangle 58"/>
                  <p:cNvSpPr/>
                  <p:nvPr/>
                </p:nvSpPr>
                <p:spPr>
                  <a:xfrm rot="2700000">
                    <a:off x="6596147" y="4030795"/>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0" name="Round Diagonal Corner Rectangle 59"/>
                  <p:cNvSpPr/>
                  <p:nvPr/>
                </p:nvSpPr>
                <p:spPr>
                  <a:xfrm rot="2700000">
                    <a:off x="4861887" y="449354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1" name="Round Diagonal Corner Rectangle 60"/>
                  <p:cNvSpPr/>
                  <p:nvPr/>
                </p:nvSpPr>
                <p:spPr>
                  <a:xfrm rot="2700000">
                    <a:off x="5728699" y="2644038"/>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2" name="Round Diagonal Corner Rectangle 61"/>
                  <p:cNvSpPr/>
                  <p:nvPr/>
                </p:nvSpPr>
                <p:spPr>
                  <a:xfrm rot="2700000">
                    <a:off x="6162673" y="287561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3" name="Round Diagonal Corner Rectangle 62"/>
                  <p:cNvSpPr/>
                  <p:nvPr/>
                </p:nvSpPr>
                <p:spPr>
                  <a:xfrm rot="2700000">
                    <a:off x="6162673" y="2418125"/>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4" name="Round Diagonal Corner Rectangle 63"/>
                  <p:cNvSpPr/>
                  <p:nvPr/>
                </p:nvSpPr>
                <p:spPr>
                  <a:xfrm rot="2700000">
                    <a:off x="6596147" y="2644038"/>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5" name="Round Diagonal Corner Rectangle 64"/>
                  <p:cNvSpPr/>
                  <p:nvPr/>
                </p:nvSpPr>
                <p:spPr>
                  <a:xfrm rot="2700000">
                    <a:off x="6596147" y="3569826"/>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6" name="Round Diagonal Corner Rectangle 65"/>
                  <p:cNvSpPr/>
                  <p:nvPr/>
                </p:nvSpPr>
                <p:spPr>
                  <a:xfrm rot="2700000">
                    <a:off x="6596147" y="310757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7" name="Round Diagonal Corner Rectangle 66"/>
                  <p:cNvSpPr/>
                  <p:nvPr/>
                </p:nvSpPr>
                <p:spPr>
                  <a:xfrm rot="2700000">
                    <a:off x="7025191" y="3336607"/>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3" name="Round Diagonal Corner Rectangle 22"/>
                <p:cNvSpPr/>
                <p:nvPr/>
              </p:nvSpPr>
              <p:spPr>
                <a:xfrm rot="2700000">
                  <a:off x="4583774" y="6022927"/>
                  <a:ext cx="318140" cy="318140"/>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ound Diagonal Corner Rectangle 23"/>
                <p:cNvSpPr/>
                <p:nvPr/>
              </p:nvSpPr>
              <p:spPr>
                <a:xfrm rot="2700000">
                  <a:off x="4262433" y="6184379"/>
                  <a:ext cx="318140" cy="318140"/>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1" name="Round Diagonal Corner Rectangle 20"/>
              <p:cNvSpPr/>
              <p:nvPr/>
            </p:nvSpPr>
            <p:spPr>
              <a:xfrm rot="2700000">
                <a:off x="5295712" y="5754357"/>
                <a:ext cx="318140" cy="318140"/>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9" name="Group 8"/>
            <p:cNvGrpSpPr/>
            <p:nvPr/>
          </p:nvGrpSpPr>
          <p:grpSpPr>
            <a:xfrm rot="10800000">
              <a:off x="0" y="-29592"/>
              <a:ext cx="1952007" cy="1138899"/>
              <a:chOff x="4281294" y="5754357"/>
              <a:chExt cx="1952007" cy="1138899"/>
            </a:xfrm>
            <a:gradFill>
              <a:gsLst>
                <a:gs pos="49000">
                  <a:schemeClr val="bg1">
                    <a:alpha val="0"/>
                  </a:schemeClr>
                </a:gs>
                <a:gs pos="0">
                  <a:schemeClr val="bg1">
                    <a:lumMod val="85000"/>
                  </a:schemeClr>
                </a:gs>
              </a:gsLst>
              <a:lin ang="1800000" scaled="0"/>
            </a:gradFill>
          </p:grpSpPr>
          <p:grpSp>
            <p:nvGrpSpPr>
              <p:cNvPr id="10" name="Group 9"/>
              <p:cNvGrpSpPr/>
              <p:nvPr/>
            </p:nvGrpSpPr>
            <p:grpSpPr>
              <a:xfrm>
                <a:off x="4281294" y="5919161"/>
                <a:ext cx="1952007" cy="974095"/>
                <a:chOff x="4262433" y="5856704"/>
                <a:chExt cx="1952007" cy="974095"/>
              </a:xfrm>
              <a:grpFill/>
            </p:grpSpPr>
            <p:grpSp>
              <p:nvGrpSpPr>
                <p:cNvPr id="12" name="Group 11"/>
                <p:cNvGrpSpPr/>
                <p:nvPr/>
              </p:nvGrpSpPr>
              <p:grpSpPr>
                <a:xfrm>
                  <a:off x="5276851" y="5856704"/>
                  <a:ext cx="937589" cy="974095"/>
                  <a:chOff x="1826546" y="3107571"/>
                  <a:chExt cx="1319611" cy="1370991"/>
                </a:xfrm>
                <a:grpFill/>
              </p:grpSpPr>
              <p:sp>
                <p:nvSpPr>
                  <p:cNvPr id="15" name="Round Diagonal Corner Rectangle 14"/>
                  <p:cNvSpPr/>
                  <p:nvPr/>
                </p:nvSpPr>
                <p:spPr>
                  <a:xfrm rot="2700000">
                    <a:off x="1826546" y="3336607"/>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ound Diagonal Corner Rectangle 15"/>
                  <p:cNvSpPr/>
                  <p:nvPr/>
                </p:nvSpPr>
                <p:spPr>
                  <a:xfrm rot="2700000">
                    <a:off x="2263978" y="310757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ound Diagonal Corner Rectangle 16"/>
                  <p:cNvSpPr/>
                  <p:nvPr/>
                </p:nvSpPr>
                <p:spPr>
                  <a:xfrm rot="2700000">
                    <a:off x="2694933" y="3336607"/>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ound Diagonal Corner Rectangle 17"/>
                  <p:cNvSpPr/>
                  <p:nvPr/>
                </p:nvSpPr>
                <p:spPr>
                  <a:xfrm rot="2700000">
                    <a:off x="2263978" y="4030795"/>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ound Diagonal Corner Rectangle 18"/>
                  <p:cNvSpPr/>
                  <p:nvPr/>
                </p:nvSpPr>
                <p:spPr>
                  <a:xfrm rot="2700000">
                    <a:off x="2698390" y="380175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3" name="Round Diagonal Corner Rectangle 12"/>
                <p:cNvSpPr/>
                <p:nvPr/>
              </p:nvSpPr>
              <p:spPr>
                <a:xfrm rot="2700000">
                  <a:off x="4583774" y="6022927"/>
                  <a:ext cx="318140" cy="318140"/>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ound Diagonal Corner Rectangle 13"/>
                <p:cNvSpPr/>
                <p:nvPr/>
              </p:nvSpPr>
              <p:spPr>
                <a:xfrm rot="2700000">
                  <a:off x="4262433" y="6184379"/>
                  <a:ext cx="318140" cy="318140"/>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1" name="Round Diagonal Corner Rectangle 10"/>
              <p:cNvSpPr/>
              <p:nvPr/>
            </p:nvSpPr>
            <p:spPr>
              <a:xfrm rot="2700000">
                <a:off x="5295712" y="5754357"/>
                <a:ext cx="318140" cy="318140"/>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sp>
        <p:nvSpPr>
          <p:cNvPr id="2" name="Title 1"/>
          <p:cNvSpPr>
            <a:spLocks noGrp="1"/>
          </p:cNvSpPr>
          <p:nvPr>
            <p:ph type="title"/>
          </p:nvPr>
        </p:nvSpPr>
        <p:spPr/>
        <p:txBody>
          <a:bodyPr/>
          <a:lstStyle>
            <a:lvl1pPr>
              <a:defRPr b="1">
                <a:effectLst>
                  <a:outerShdw blurRad="38100" dist="38100" dir="2700000" algn="tl">
                    <a:srgbClr val="000000">
                      <a:alpha val="43137"/>
                    </a:srgbClr>
                  </a:outerShdw>
                </a:effectLst>
                <a:latin typeface="Century"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haparral Pro" pitchFamily="18" charset="0"/>
              </a:defRPr>
            </a:lvl1pPr>
            <a:lvl2pPr>
              <a:defRPr>
                <a:latin typeface="Chaparral Pro" pitchFamily="18" charset="0"/>
              </a:defRPr>
            </a:lvl2pPr>
            <a:lvl3pPr>
              <a:defRPr>
                <a:latin typeface="Chaparral Pro" pitchFamily="18" charset="0"/>
              </a:defRPr>
            </a:lvl3pPr>
            <a:lvl4pPr>
              <a:defRPr>
                <a:latin typeface="Chaparral Pro" pitchFamily="18" charset="0"/>
              </a:defRPr>
            </a:lvl4pPr>
            <a:lvl5pPr>
              <a:defRPr>
                <a:latin typeface="Chaparral Pro"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Date Placeholder 3"/>
          <p:cNvSpPr>
            <a:spLocks noGrp="1"/>
          </p:cNvSpPr>
          <p:nvPr>
            <p:ph type="dt" sz="half" idx="10"/>
          </p:nvPr>
        </p:nvSpPr>
        <p:spPr/>
        <p:txBody>
          <a:bodyPr/>
          <a:lstStyle/>
          <a:p>
            <a:fld id="{59A0F16C-F63A-43C8-BE84-10AF021D9462}" type="datetimeFigureOut">
              <a:rPr lang="en-CA" smtClean="0"/>
              <a:t>10/11/2014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093F3F3-901A-4F94-A3D8-2203B0BEFA86}" type="slidenum">
              <a:rPr lang="en-CA" smtClean="0"/>
              <a:t>‹#›</a:t>
            </a:fld>
            <a:endParaRPr lang="en-CA"/>
          </a:p>
        </p:txBody>
      </p:sp>
    </p:spTree>
    <p:extLst>
      <p:ext uri="{BB962C8B-B14F-4D97-AF65-F5344CB8AC3E}">
        <p14:creationId xmlns:p14="http://schemas.microsoft.com/office/powerpoint/2010/main" val="2351595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A0F16C-F63A-43C8-BE84-10AF021D9462}" type="datetimeFigureOut">
              <a:rPr lang="en-CA" smtClean="0"/>
              <a:t>10/11/2014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093F3F3-901A-4F94-A3D8-2203B0BEFA86}" type="slidenum">
              <a:rPr lang="en-CA" smtClean="0"/>
              <a:t>‹#›</a:t>
            </a:fld>
            <a:endParaRPr lang="en-CA"/>
          </a:p>
        </p:txBody>
      </p:sp>
    </p:spTree>
    <p:extLst>
      <p:ext uri="{BB962C8B-B14F-4D97-AF65-F5344CB8AC3E}">
        <p14:creationId xmlns:p14="http://schemas.microsoft.com/office/powerpoint/2010/main" val="2217396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8" name="Group 7"/>
          <p:cNvGrpSpPr/>
          <p:nvPr userDrawn="1"/>
        </p:nvGrpSpPr>
        <p:grpSpPr>
          <a:xfrm>
            <a:off x="36498" y="-105764"/>
            <a:ext cx="9307510" cy="7251634"/>
            <a:chOff x="0" y="-29592"/>
            <a:chExt cx="9307510" cy="7251634"/>
          </a:xfrm>
        </p:grpSpPr>
        <p:grpSp>
          <p:nvGrpSpPr>
            <p:cNvPr id="9" name="Group 8"/>
            <p:cNvGrpSpPr/>
            <p:nvPr/>
          </p:nvGrpSpPr>
          <p:grpSpPr>
            <a:xfrm>
              <a:off x="4281294" y="5429305"/>
              <a:ext cx="5026216" cy="1792737"/>
              <a:chOff x="4281294" y="5429305"/>
              <a:chExt cx="5026216" cy="1792737"/>
            </a:xfrm>
            <a:gradFill>
              <a:gsLst>
                <a:gs pos="20000">
                  <a:schemeClr val="bg1">
                    <a:alpha val="0"/>
                  </a:schemeClr>
                </a:gs>
                <a:gs pos="72000">
                  <a:schemeClr val="accent6">
                    <a:lumMod val="75000"/>
                  </a:schemeClr>
                </a:gs>
                <a:gs pos="32000">
                  <a:schemeClr val="bg1">
                    <a:lumMod val="85000"/>
                  </a:schemeClr>
                </a:gs>
              </a:gsLst>
              <a:lin ang="1800000" scaled="0"/>
            </a:gradFill>
          </p:grpSpPr>
          <p:grpSp>
            <p:nvGrpSpPr>
              <p:cNvPr id="21" name="Group 20"/>
              <p:cNvGrpSpPr/>
              <p:nvPr/>
            </p:nvGrpSpPr>
            <p:grpSpPr>
              <a:xfrm>
                <a:off x="4281294" y="5429305"/>
                <a:ext cx="5026216" cy="1792737"/>
                <a:chOff x="4262433" y="5366848"/>
                <a:chExt cx="5026216" cy="1792737"/>
              </a:xfrm>
              <a:grpFill/>
            </p:grpSpPr>
            <p:grpSp>
              <p:nvGrpSpPr>
                <p:cNvPr id="23" name="Group 22"/>
                <p:cNvGrpSpPr/>
                <p:nvPr/>
              </p:nvGrpSpPr>
              <p:grpSpPr>
                <a:xfrm>
                  <a:off x="5276851" y="5366848"/>
                  <a:ext cx="4011798" cy="1792737"/>
                  <a:chOff x="1826546" y="2418125"/>
                  <a:chExt cx="5646412" cy="2523191"/>
                </a:xfrm>
                <a:grpFill/>
              </p:grpSpPr>
              <p:sp>
                <p:nvSpPr>
                  <p:cNvPr id="26" name="Round Diagonal Corner Rectangle 25"/>
                  <p:cNvSpPr/>
                  <p:nvPr/>
                </p:nvSpPr>
                <p:spPr>
                  <a:xfrm rot="2700000">
                    <a:off x="3563609" y="287561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Round Diagonal Corner Rectangle 26"/>
                  <p:cNvSpPr/>
                  <p:nvPr/>
                </p:nvSpPr>
                <p:spPr>
                  <a:xfrm rot="2700000">
                    <a:off x="3130741" y="3569826"/>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Round Diagonal Corner Rectangle 27"/>
                  <p:cNvSpPr/>
                  <p:nvPr/>
                </p:nvSpPr>
                <p:spPr>
                  <a:xfrm rot="2700000">
                    <a:off x="3563609" y="380175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Round Diagonal Corner Rectangle 28"/>
                  <p:cNvSpPr/>
                  <p:nvPr/>
                </p:nvSpPr>
                <p:spPr>
                  <a:xfrm rot="2700000">
                    <a:off x="3560152" y="3336607"/>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Round Diagonal Corner Rectangle 29"/>
                  <p:cNvSpPr/>
                  <p:nvPr/>
                </p:nvSpPr>
                <p:spPr>
                  <a:xfrm rot="2700000">
                    <a:off x="3997251" y="3569826"/>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Round Diagonal Corner Rectangle 30"/>
                  <p:cNvSpPr/>
                  <p:nvPr/>
                </p:nvSpPr>
                <p:spPr>
                  <a:xfrm rot="2700000">
                    <a:off x="1826546" y="3336607"/>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Round Diagonal Corner Rectangle 31"/>
                  <p:cNvSpPr/>
                  <p:nvPr/>
                </p:nvSpPr>
                <p:spPr>
                  <a:xfrm rot="2700000">
                    <a:off x="2263978" y="356876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Round Diagonal Corner Rectangle 32"/>
                  <p:cNvSpPr/>
                  <p:nvPr/>
                </p:nvSpPr>
                <p:spPr>
                  <a:xfrm rot="2700000">
                    <a:off x="2263978" y="310757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Round Diagonal Corner Rectangle 33"/>
                  <p:cNvSpPr/>
                  <p:nvPr/>
                </p:nvSpPr>
                <p:spPr>
                  <a:xfrm rot="2700000">
                    <a:off x="2694933" y="3336607"/>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Round Diagonal Corner Rectangle 34"/>
                  <p:cNvSpPr/>
                  <p:nvPr/>
                </p:nvSpPr>
                <p:spPr>
                  <a:xfrm rot="2700000">
                    <a:off x="2263978" y="4030795"/>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Round Diagonal Corner Rectangle 35"/>
                  <p:cNvSpPr/>
                  <p:nvPr/>
                </p:nvSpPr>
                <p:spPr>
                  <a:xfrm rot="2700000">
                    <a:off x="2698390" y="426492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Round Diagonal Corner Rectangle 36"/>
                  <p:cNvSpPr/>
                  <p:nvPr/>
                </p:nvSpPr>
                <p:spPr>
                  <a:xfrm rot="2700000">
                    <a:off x="2698390" y="380175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Round Diagonal Corner Rectangle 37"/>
                  <p:cNvSpPr/>
                  <p:nvPr/>
                </p:nvSpPr>
                <p:spPr>
                  <a:xfrm rot="2700000">
                    <a:off x="3130741" y="4030795"/>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9" name="Round Diagonal Corner Rectangle 38"/>
                  <p:cNvSpPr/>
                  <p:nvPr/>
                </p:nvSpPr>
                <p:spPr>
                  <a:xfrm rot="2700000">
                    <a:off x="3130741" y="4490206"/>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Round Diagonal Corner Rectangle 39"/>
                  <p:cNvSpPr/>
                  <p:nvPr/>
                </p:nvSpPr>
                <p:spPr>
                  <a:xfrm rot="2700000">
                    <a:off x="3565486" y="426492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1" name="Round Diagonal Corner Rectangle 40"/>
                  <p:cNvSpPr/>
                  <p:nvPr/>
                </p:nvSpPr>
                <p:spPr>
                  <a:xfrm rot="2700000">
                    <a:off x="3997251" y="4490206"/>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2" name="Round Diagonal Corner Rectangle 41"/>
                  <p:cNvSpPr/>
                  <p:nvPr/>
                </p:nvSpPr>
                <p:spPr>
                  <a:xfrm rot="2700000">
                    <a:off x="3997251" y="310757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Round Diagonal Corner Rectangle 42"/>
                  <p:cNvSpPr/>
                  <p:nvPr/>
                </p:nvSpPr>
                <p:spPr>
                  <a:xfrm rot="2700000">
                    <a:off x="4428081" y="3336607"/>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4" name="Round Diagonal Corner Rectangle 43"/>
                  <p:cNvSpPr/>
                  <p:nvPr/>
                </p:nvSpPr>
                <p:spPr>
                  <a:xfrm rot="2700000">
                    <a:off x="4428080" y="287561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Round Diagonal Corner Rectangle 44"/>
                  <p:cNvSpPr/>
                  <p:nvPr/>
                </p:nvSpPr>
                <p:spPr>
                  <a:xfrm rot="2700000">
                    <a:off x="4861887" y="310757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6" name="Round Diagonal Corner Rectangle 45"/>
                  <p:cNvSpPr/>
                  <p:nvPr/>
                </p:nvSpPr>
                <p:spPr>
                  <a:xfrm rot="2700000">
                    <a:off x="4428080" y="380175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7" name="Round Diagonal Corner Rectangle 46"/>
                  <p:cNvSpPr/>
                  <p:nvPr/>
                </p:nvSpPr>
                <p:spPr>
                  <a:xfrm rot="2700000">
                    <a:off x="4861887" y="4030795"/>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8" name="Round Diagonal Corner Rectangle 47"/>
                  <p:cNvSpPr/>
                  <p:nvPr/>
                </p:nvSpPr>
                <p:spPr>
                  <a:xfrm rot="2700000">
                    <a:off x="4861887" y="3569826"/>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9" name="Round Diagonal Corner Rectangle 48"/>
                  <p:cNvSpPr/>
                  <p:nvPr/>
                </p:nvSpPr>
                <p:spPr>
                  <a:xfrm rot="2700000">
                    <a:off x="5295529" y="380175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0" name="Round Diagonal Corner Rectangle 49"/>
                  <p:cNvSpPr/>
                  <p:nvPr/>
                </p:nvSpPr>
                <p:spPr>
                  <a:xfrm rot="2700000">
                    <a:off x="5295530" y="3336607"/>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1" name="Round Diagonal Corner Rectangle 50"/>
                  <p:cNvSpPr/>
                  <p:nvPr/>
                </p:nvSpPr>
                <p:spPr>
                  <a:xfrm rot="2700000">
                    <a:off x="5728699" y="310757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 name="Round Diagonal Corner Rectangle 51"/>
                  <p:cNvSpPr/>
                  <p:nvPr/>
                </p:nvSpPr>
                <p:spPr>
                  <a:xfrm rot="2700000">
                    <a:off x="5728699" y="4030795"/>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3" name="Round Diagonal Corner Rectangle 52"/>
                  <p:cNvSpPr/>
                  <p:nvPr/>
                </p:nvSpPr>
                <p:spPr>
                  <a:xfrm rot="2700000">
                    <a:off x="6162673" y="426492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4" name="Round Diagonal Corner Rectangle 53"/>
                  <p:cNvSpPr/>
                  <p:nvPr/>
                </p:nvSpPr>
                <p:spPr>
                  <a:xfrm rot="2700000">
                    <a:off x="6162673" y="380175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5" name="Round Diagonal Corner Rectangle 54"/>
                  <p:cNvSpPr/>
                  <p:nvPr/>
                </p:nvSpPr>
                <p:spPr>
                  <a:xfrm rot="2700000">
                    <a:off x="6596147" y="4030795"/>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6" name="Round Diagonal Corner Rectangle 55"/>
                  <p:cNvSpPr/>
                  <p:nvPr/>
                </p:nvSpPr>
                <p:spPr>
                  <a:xfrm rot="2700000">
                    <a:off x="4861887" y="449354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7" name="Round Diagonal Corner Rectangle 56"/>
                  <p:cNvSpPr/>
                  <p:nvPr/>
                </p:nvSpPr>
                <p:spPr>
                  <a:xfrm rot="2700000">
                    <a:off x="5728699" y="2644038"/>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8" name="Round Diagonal Corner Rectangle 57"/>
                  <p:cNvSpPr/>
                  <p:nvPr/>
                </p:nvSpPr>
                <p:spPr>
                  <a:xfrm rot="2700000">
                    <a:off x="6162673" y="287561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9" name="Round Diagonal Corner Rectangle 58"/>
                  <p:cNvSpPr/>
                  <p:nvPr/>
                </p:nvSpPr>
                <p:spPr>
                  <a:xfrm rot="2700000">
                    <a:off x="6162673" y="2418125"/>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0" name="Round Diagonal Corner Rectangle 59"/>
                  <p:cNvSpPr/>
                  <p:nvPr/>
                </p:nvSpPr>
                <p:spPr>
                  <a:xfrm rot="2700000">
                    <a:off x="6596147" y="2644038"/>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1" name="Round Diagonal Corner Rectangle 60"/>
                  <p:cNvSpPr/>
                  <p:nvPr/>
                </p:nvSpPr>
                <p:spPr>
                  <a:xfrm rot="2700000">
                    <a:off x="6596147" y="3569826"/>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2" name="Round Diagonal Corner Rectangle 61"/>
                  <p:cNvSpPr/>
                  <p:nvPr/>
                </p:nvSpPr>
                <p:spPr>
                  <a:xfrm rot="2700000">
                    <a:off x="6596147" y="310757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3" name="Round Diagonal Corner Rectangle 62"/>
                  <p:cNvSpPr/>
                  <p:nvPr/>
                </p:nvSpPr>
                <p:spPr>
                  <a:xfrm rot="2700000">
                    <a:off x="7025191" y="3336607"/>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4" name="Round Diagonal Corner Rectangle 23"/>
                <p:cNvSpPr/>
                <p:nvPr/>
              </p:nvSpPr>
              <p:spPr>
                <a:xfrm rot="2700000">
                  <a:off x="4583774" y="6022927"/>
                  <a:ext cx="318140" cy="318140"/>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ound Diagonal Corner Rectangle 24"/>
                <p:cNvSpPr/>
                <p:nvPr/>
              </p:nvSpPr>
              <p:spPr>
                <a:xfrm rot="2700000">
                  <a:off x="4262433" y="6184379"/>
                  <a:ext cx="318140" cy="318140"/>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2" name="Round Diagonal Corner Rectangle 21"/>
              <p:cNvSpPr/>
              <p:nvPr/>
            </p:nvSpPr>
            <p:spPr>
              <a:xfrm rot="2700000">
                <a:off x="5295712" y="5754357"/>
                <a:ext cx="318140" cy="318140"/>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0" name="Group 9"/>
            <p:cNvGrpSpPr/>
            <p:nvPr/>
          </p:nvGrpSpPr>
          <p:grpSpPr>
            <a:xfrm rot="10800000">
              <a:off x="0" y="-29592"/>
              <a:ext cx="1952007" cy="1138899"/>
              <a:chOff x="4281294" y="5754357"/>
              <a:chExt cx="1952007" cy="1138899"/>
            </a:xfrm>
            <a:gradFill>
              <a:gsLst>
                <a:gs pos="49000">
                  <a:schemeClr val="bg1">
                    <a:alpha val="0"/>
                  </a:schemeClr>
                </a:gs>
                <a:gs pos="0">
                  <a:schemeClr val="bg1">
                    <a:lumMod val="85000"/>
                  </a:schemeClr>
                </a:gs>
              </a:gsLst>
              <a:lin ang="1800000" scaled="0"/>
            </a:gradFill>
          </p:grpSpPr>
          <p:grpSp>
            <p:nvGrpSpPr>
              <p:cNvPr id="11" name="Group 10"/>
              <p:cNvGrpSpPr/>
              <p:nvPr/>
            </p:nvGrpSpPr>
            <p:grpSpPr>
              <a:xfrm>
                <a:off x="4281294" y="5919161"/>
                <a:ext cx="1952007" cy="974095"/>
                <a:chOff x="4262433" y="5856704"/>
                <a:chExt cx="1952007" cy="974095"/>
              </a:xfrm>
              <a:grpFill/>
            </p:grpSpPr>
            <p:grpSp>
              <p:nvGrpSpPr>
                <p:cNvPr id="13" name="Group 12"/>
                <p:cNvGrpSpPr/>
                <p:nvPr/>
              </p:nvGrpSpPr>
              <p:grpSpPr>
                <a:xfrm>
                  <a:off x="5276851" y="5856704"/>
                  <a:ext cx="937589" cy="974095"/>
                  <a:chOff x="1826546" y="3107571"/>
                  <a:chExt cx="1319611" cy="1370991"/>
                </a:xfrm>
                <a:grpFill/>
              </p:grpSpPr>
              <p:sp>
                <p:nvSpPr>
                  <p:cNvPr id="16" name="Round Diagonal Corner Rectangle 15"/>
                  <p:cNvSpPr/>
                  <p:nvPr/>
                </p:nvSpPr>
                <p:spPr>
                  <a:xfrm rot="2700000">
                    <a:off x="1826546" y="3336607"/>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ound Diagonal Corner Rectangle 16"/>
                  <p:cNvSpPr/>
                  <p:nvPr/>
                </p:nvSpPr>
                <p:spPr>
                  <a:xfrm rot="2700000">
                    <a:off x="2263978" y="310757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ound Diagonal Corner Rectangle 17"/>
                  <p:cNvSpPr/>
                  <p:nvPr/>
                </p:nvSpPr>
                <p:spPr>
                  <a:xfrm rot="2700000">
                    <a:off x="2694933" y="3336607"/>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ound Diagonal Corner Rectangle 18"/>
                  <p:cNvSpPr/>
                  <p:nvPr/>
                </p:nvSpPr>
                <p:spPr>
                  <a:xfrm rot="2700000">
                    <a:off x="2263978" y="4030795"/>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ound Diagonal Corner Rectangle 19"/>
                  <p:cNvSpPr/>
                  <p:nvPr/>
                </p:nvSpPr>
                <p:spPr>
                  <a:xfrm rot="2700000">
                    <a:off x="2698390" y="380175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4" name="Round Diagonal Corner Rectangle 13"/>
                <p:cNvSpPr/>
                <p:nvPr/>
              </p:nvSpPr>
              <p:spPr>
                <a:xfrm rot="2700000">
                  <a:off x="4583774" y="6022927"/>
                  <a:ext cx="318140" cy="318140"/>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ound Diagonal Corner Rectangle 14"/>
                <p:cNvSpPr/>
                <p:nvPr/>
              </p:nvSpPr>
              <p:spPr>
                <a:xfrm rot="2700000">
                  <a:off x="4262433" y="6184379"/>
                  <a:ext cx="318140" cy="318140"/>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2" name="Round Diagonal Corner Rectangle 11"/>
              <p:cNvSpPr/>
              <p:nvPr/>
            </p:nvSpPr>
            <p:spPr>
              <a:xfrm rot="2700000">
                <a:off x="5295712" y="5754357"/>
                <a:ext cx="318140" cy="318140"/>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59A0F16C-F63A-43C8-BE84-10AF021D9462}" type="datetimeFigureOut">
              <a:rPr lang="en-CA" smtClean="0"/>
              <a:t>10/11/2014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093F3F3-901A-4F94-A3D8-2203B0BEFA86}" type="slidenum">
              <a:rPr lang="en-CA" smtClean="0"/>
              <a:t>‹#›</a:t>
            </a:fld>
            <a:endParaRPr lang="en-CA"/>
          </a:p>
        </p:txBody>
      </p:sp>
    </p:spTree>
    <p:extLst>
      <p:ext uri="{BB962C8B-B14F-4D97-AF65-F5344CB8AC3E}">
        <p14:creationId xmlns:p14="http://schemas.microsoft.com/office/powerpoint/2010/main" val="1242493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0" name="Group 9"/>
          <p:cNvGrpSpPr/>
          <p:nvPr userDrawn="1"/>
        </p:nvGrpSpPr>
        <p:grpSpPr>
          <a:xfrm>
            <a:off x="36498" y="-105764"/>
            <a:ext cx="9307510" cy="7251634"/>
            <a:chOff x="0" y="-29592"/>
            <a:chExt cx="9307510" cy="7251634"/>
          </a:xfrm>
        </p:grpSpPr>
        <p:grpSp>
          <p:nvGrpSpPr>
            <p:cNvPr id="11" name="Group 10"/>
            <p:cNvGrpSpPr/>
            <p:nvPr/>
          </p:nvGrpSpPr>
          <p:grpSpPr>
            <a:xfrm>
              <a:off x="4281294" y="5429305"/>
              <a:ext cx="5026216" cy="1792737"/>
              <a:chOff x="4281294" y="5429305"/>
              <a:chExt cx="5026216" cy="1792737"/>
            </a:xfrm>
            <a:gradFill>
              <a:gsLst>
                <a:gs pos="20000">
                  <a:schemeClr val="bg1">
                    <a:alpha val="0"/>
                  </a:schemeClr>
                </a:gs>
                <a:gs pos="72000">
                  <a:schemeClr val="accent6">
                    <a:lumMod val="75000"/>
                  </a:schemeClr>
                </a:gs>
                <a:gs pos="32000">
                  <a:schemeClr val="bg1">
                    <a:lumMod val="85000"/>
                  </a:schemeClr>
                </a:gs>
              </a:gsLst>
              <a:lin ang="1800000" scaled="0"/>
            </a:gradFill>
          </p:grpSpPr>
          <p:grpSp>
            <p:nvGrpSpPr>
              <p:cNvPr id="23" name="Group 22"/>
              <p:cNvGrpSpPr/>
              <p:nvPr/>
            </p:nvGrpSpPr>
            <p:grpSpPr>
              <a:xfrm>
                <a:off x="4281294" y="5429305"/>
                <a:ext cx="5026216" cy="1792737"/>
                <a:chOff x="4262433" y="5366848"/>
                <a:chExt cx="5026216" cy="1792737"/>
              </a:xfrm>
              <a:grpFill/>
            </p:grpSpPr>
            <p:grpSp>
              <p:nvGrpSpPr>
                <p:cNvPr id="25" name="Group 24"/>
                <p:cNvGrpSpPr/>
                <p:nvPr/>
              </p:nvGrpSpPr>
              <p:grpSpPr>
                <a:xfrm>
                  <a:off x="5276851" y="5366848"/>
                  <a:ext cx="4011798" cy="1792737"/>
                  <a:chOff x="1826546" y="2418125"/>
                  <a:chExt cx="5646412" cy="2523191"/>
                </a:xfrm>
                <a:grpFill/>
              </p:grpSpPr>
              <p:sp>
                <p:nvSpPr>
                  <p:cNvPr id="28" name="Round Diagonal Corner Rectangle 27"/>
                  <p:cNvSpPr/>
                  <p:nvPr/>
                </p:nvSpPr>
                <p:spPr>
                  <a:xfrm rot="2700000">
                    <a:off x="3563609" y="287561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Round Diagonal Corner Rectangle 28"/>
                  <p:cNvSpPr/>
                  <p:nvPr/>
                </p:nvSpPr>
                <p:spPr>
                  <a:xfrm rot="2700000">
                    <a:off x="3130741" y="3569826"/>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Round Diagonal Corner Rectangle 29"/>
                  <p:cNvSpPr/>
                  <p:nvPr/>
                </p:nvSpPr>
                <p:spPr>
                  <a:xfrm rot="2700000">
                    <a:off x="3563609" y="380175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Round Diagonal Corner Rectangle 30"/>
                  <p:cNvSpPr/>
                  <p:nvPr/>
                </p:nvSpPr>
                <p:spPr>
                  <a:xfrm rot="2700000">
                    <a:off x="3560152" y="3336607"/>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Round Diagonal Corner Rectangle 31"/>
                  <p:cNvSpPr/>
                  <p:nvPr/>
                </p:nvSpPr>
                <p:spPr>
                  <a:xfrm rot="2700000">
                    <a:off x="3997251" y="3569826"/>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Round Diagonal Corner Rectangle 32"/>
                  <p:cNvSpPr/>
                  <p:nvPr/>
                </p:nvSpPr>
                <p:spPr>
                  <a:xfrm rot="2700000">
                    <a:off x="1826546" y="3336607"/>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Round Diagonal Corner Rectangle 33"/>
                  <p:cNvSpPr/>
                  <p:nvPr/>
                </p:nvSpPr>
                <p:spPr>
                  <a:xfrm rot="2700000">
                    <a:off x="2263978" y="356876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Round Diagonal Corner Rectangle 34"/>
                  <p:cNvSpPr/>
                  <p:nvPr/>
                </p:nvSpPr>
                <p:spPr>
                  <a:xfrm rot="2700000">
                    <a:off x="2263978" y="310757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Round Diagonal Corner Rectangle 35"/>
                  <p:cNvSpPr/>
                  <p:nvPr/>
                </p:nvSpPr>
                <p:spPr>
                  <a:xfrm rot="2700000">
                    <a:off x="2694933" y="3336607"/>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Round Diagonal Corner Rectangle 36"/>
                  <p:cNvSpPr/>
                  <p:nvPr/>
                </p:nvSpPr>
                <p:spPr>
                  <a:xfrm rot="2700000">
                    <a:off x="2263978" y="4030795"/>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Round Diagonal Corner Rectangle 37"/>
                  <p:cNvSpPr/>
                  <p:nvPr/>
                </p:nvSpPr>
                <p:spPr>
                  <a:xfrm rot="2700000">
                    <a:off x="2698390" y="426492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9" name="Round Diagonal Corner Rectangle 38"/>
                  <p:cNvSpPr/>
                  <p:nvPr/>
                </p:nvSpPr>
                <p:spPr>
                  <a:xfrm rot="2700000">
                    <a:off x="2698390" y="380175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Round Diagonal Corner Rectangle 39"/>
                  <p:cNvSpPr/>
                  <p:nvPr/>
                </p:nvSpPr>
                <p:spPr>
                  <a:xfrm rot="2700000">
                    <a:off x="3130741" y="4030795"/>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1" name="Round Diagonal Corner Rectangle 40"/>
                  <p:cNvSpPr/>
                  <p:nvPr/>
                </p:nvSpPr>
                <p:spPr>
                  <a:xfrm rot="2700000">
                    <a:off x="3130741" y="4490206"/>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2" name="Round Diagonal Corner Rectangle 41"/>
                  <p:cNvSpPr/>
                  <p:nvPr/>
                </p:nvSpPr>
                <p:spPr>
                  <a:xfrm rot="2700000">
                    <a:off x="3565486" y="426492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Round Diagonal Corner Rectangle 42"/>
                  <p:cNvSpPr/>
                  <p:nvPr/>
                </p:nvSpPr>
                <p:spPr>
                  <a:xfrm rot="2700000">
                    <a:off x="3997251" y="4490206"/>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4" name="Round Diagonal Corner Rectangle 43"/>
                  <p:cNvSpPr/>
                  <p:nvPr/>
                </p:nvSpPr>
                <p:spPr>
                  <a:xfrm rot="2700000">
                    <a:off x="3997251" y="310757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Round Diagonal Corner Rectangle 44"/>
                  <p:cNvSpPr/>
                  <p:nvPr/>
                </p:nvSpPr>
                <p:spPr>
                  <a:xfrm rot="2700000">
                    <a:off x="4428081" y="3336607"/>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6" name="Round Diagonal Corner Rectangle 45"/>
                  <p:cNvSpPr/>
                  <p:nvPr/>
                </p:nvSpPr>
                <p:spPr>
                  <a:xfrm rot="2700000">
                    <a:off x="4428080" y="287561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7" name="Round Diagonal Corner Rectangle 46"/>
                  <p:cNvSpPr/>
                  <p:nvPr/>
                </p:nvSpPr>
                <p:spPr>
                  <a:xfrm rot="2700000">
                    <a:off x="4861887" y="310757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8" name="Round Diagonal Corner Rectangle 47"/>
                  <p:cNvSpPr/>
                  <p:nvPr/>
                </p:nvSpPr>
                <p:spPr>
                  <a:xfrm rot="2700000">
                    <a:off x="4428080" y="380175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9" name="Round Diagonal Corner Rectangle 48"/>
                  <p:cNvSpPr/>
                  <p:nvPr/>
                </p:nvSpPr>
                <p:spPr>
                  <a:xfrm rot="2700000">
                    <a:off x="4861887" y="4030795"/>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0" name="Round Diagonal Corner Rectangle 49"/>
                  <p:cNvSpPr/>
                  <p:nvPr/>
                </p:nvSpPr>
                <p:spPr>
                  <a:xfrm rot="2700000">
                    <a:off x="4861887" y="3569826"/>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1" name="Round Diagonal Corner Rectangle 50"/>
                  <p:cNvSpPr/>
                  <p:nvPr/>
                </p:nvSpPr>
                <p:spPr>
                  <a:xfrm rot="2700000">
                    <a:off x="5295529" y="380175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 name="Round Diagonal Corner Rectangle 51"/>
                  <p:cNvSpPr/>
                  <p:nvPr/>
                </p:nvSpPr>
                <p:spPr>
                  <a:xfrm rot="2700000">
                    <a:off x="5295530" y="3336607"/>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3" name="Round Diagonal Corner Rectangle 52"/>
                  <p:cNvSpPr/>
                  <p:nvPr/>
                </p:nvSpPr>
                <p:spPr>
                  <a:xfrm rot="2700000">
                    <a:off x="5728699" y="310757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4" name="Round Diagonal Corner Rectangle 53"/>
                  <p:cNvSpPr/>
                  <p:nvPr/>
                </p:nvSpPr>
                <p:spPr>
                  <a:xfrm rot="2700000">
                    <a:off x="5728699" y="4030795"/>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5" name="Round Diagonal Corner Rectangle 54"/>
                  <p:cNvSpPr/>
                  <p:nvPr/>
                </p:nvSpPr>
                <p:spPr>
                  <a:xfrm rot="2700000">
                    <a:off x="6162673" y="426492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6" name="Round Diagonal Corner Rectangle 55"/>
                  <p:cNvSpPr/>
                  <p:nvPr/>
                </p:nvSpPr>
                <p:spPr>
                  <a:xfrm rot="2700000">
                    <a:off x="6162673" y="380175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7" name="Round Diagonal Corner Rectangle 56"/>
                  <p:cNvSpPr/>
                  <p:nvPr/>
                </p:nvSpPr>
                <p:spPr>
                  <a:xfrm rot="2700000">
                    <a:off x="6596147" y="4030795"/>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8" name="Round Diagonal Corner Rectangle 57"/>
                  <p:cNvSpPr/>
                  <p:nvPr/>
                </p:nvSpPr>
                <p:spPr>
                  <a:xfrm rot="2700000">
                    <a:off x="4861887" y="449354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9" name="Round Diagonal Corner Rectangle 58"/>
                  <p:cNvSpPr/>
                  <p:nvPr/>
                </p:nvSpPr>
                <p:spPr>
                  <a:xfrm rot="2700000">
                    <a:off x="5728699" y="2644038"/>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0" name="Round Diagonal Corner Rectangle 59"/>
                  <p:cNvSpPr/>
                  <p:nvPr/>
                </p:nvSpPr>
                <p:spPr>
                  <a:xfrm rot="2700000">
                    <a:off x="6162673" y="287561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1" name="Round Diagonal Corner Rectangle 60"/>
                  <p:cNvSpPr/>
                  <p:nvPr/>
                </p:nvSpPr>
                <p:spPr>
                  <a:xfrm rot="2700000">
                    <a:off x="6162673" y="2418125"/>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2" name="Round Diagonal Corner Rectangle 61"/>
                  <p:cNvSpPr/>
                  <p:nvPr/>
                </p:nvSpPr>
                <p:spPr>
                  <a:xfrm rot="2700000">
                    <a:off x="6596147" y="2644038"/>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3" name="Round Diagonal Corner Rectangle 62"/>
                  <p:cNvSpPr/>
                  <p:nvPr/>
                </p:nvSpPr>
                <p:spPr>
                  <a:xfrm rot="2700000">
                    <a:off x="6596147" y="3569826"/>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4" name="Round Diagonal Corner Rectangle 63"/>
                  <p:cNvSpPr/>
                  <p:nvPr/>
                </p:nvSpPr>
                <p:spPr>
                  <a:xfrm rot="2700000">
                    <a:off x="6596147" y="310757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5" name="Round Diagonal Corner Rectangle 64"/>
                  <p:cNvSpPr/>
                  <p:nvPr/>
                </p:nvSpPr>
                <p:spPr>
                  <a:xfrm rot="2700000">
                    <a:off x="7025191" y="3336607"/>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6" name="Round Diagonal Corner Rectangle 25"/>
                <p:cNvSpPr/>
                <p:nvPr/>
              </p:nvSpPr>
              <p:spPr>
                <a:xfrm rot="2700000">
                  <a:off x="4583774" y="6022927"/>
                  <a:ext cx="318140" cy="318140"/>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Round Diagonal Corner Rectangle 26"/>
                <p:cNvSpPr/>
                <p:nvPr/>
              </p:nvSpPr>
              <p:spPr>
                <a:xfrm rot="2700000">
                  <a:off x="4262433" y="6184379"/>
                  <a:ext cx="318140" cy="318140"/>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4" name="Round Diagonal Corner Rectangle 23"/>
              <p:cNvSpPr/>
              <p:nvPr/>
            </p:nvSpPr>
            <p:spPr>
              <a:xfrm rot="2700000">
                <a:off x="5295712" y="5754357"/>
                <a:ext cx="318140" cy="318140"/>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2" name="Group 11"/>
            <p:cNvGrpSpPr/>
            <p:nvPr/>
          </p:nvGrpSpPr>
          <p:grpSpPr>
            <a:xfrm rot="10800000">
              <a:off x="0" y="-29592"/>
              <a:ext cx="1952007" cy="1138899"/>
              <a:chOff x="4281294" y="5754357"/>
              <a:chExt cx="1952007" cy="1138899"/>
            </a:xfrm>
            <a:gradFill>
              <a:gsLst>
                <a:gs pos="49000">
                  <a:schemeClr val="bg1">
                    <a:alpha val="0"/>
                  </a:schemeClr>
                </a:gs>
                <a:gs pos="0">
                  <a:schemeClr val="bg1">
                    <a:lumMod val="85000"/>
                  </a:schemeClr>
                </a:gs>
              </a:gsLst>
              <a:lin ang="1800000" scaled="0"/>
            </a:gradFill>
          </p:grpSpPr>
          <p:grpSp>
            <p:nvGrpSpPr>
              <p:cNvPr id="13" name="Group 12"/>
              <p:cNvGrpSpPr/>
              <p:nvPr/>
            </p:nvGrpSpPr>
            <p:grpSpPr>
              <a:xfrm>
                <a:off x="4281294" y="5919161"/>
                <a:ext cx="1952007" cy="974095"/>
                <a:chOff x="4262433" y="5856704"/>
                <a:chExt cx="1952007" cy="974095"/>
              </a:xfrm>
              <a:grpFill/>
            </p:grpSpPr>
            <p:grpSp>
              <p:nvGrpSpPr>
                <p:cNvPr id="15" name="Group 14"/>
                <p:cNvGrpSpPr/>
                <p:nvPr/>
              </p:nvGrpSpPr>
              <p:grpSpPr>
                <a:xfrm>
                  <a:off x="5276851" y="5856704"/>
                  <a:ext cx="937589" cy="974095"/>
                  <a:chOff x="1826546" y="3107571"/>
                  <a:chExt cx="1319611" cy="1370991"/>
                </a:xfrm>
                <a:grpFill/>
              </p:grpSpPr>
              <p:sp>
                <p:nvSpPr>
                  <p:cNvPr id="18" name="Round Diagonal Corner Rectangle 17"/>
                  <p:cNvSpPr/>
                  <p:nvPr/>
                </p:nvSpPr>
                <p:spPr>
                  <a:xfrm rot="2700000">
                    <a:off x="1826546" y="3336607"/>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ound Diagonal Corner Rectangle 18"/>
                  <p:cNvSpPr/>
                  <p:nvPr/>
                </p:nvSpPr>
                <p:spPr>
                  <a:xfrm rot="2700000">
                    <a:off x="2263978" y="310757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ound Diagonal Corner Rectangle 19"/>
                  <p:cNvSpPr/>
                  <p:nvPr/>
                </p:nvSpPr>
                <p:spPr>
                  <a:xfrm rot="2700000">
                    <a:off x="2694933" y="3336607"/>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ound Diagonal Corner Rectangle 20"/>
                  <p:cNvSpPr/>
                  <p:nvPr/>
                </p:nvSpPr>
                <p:spPr>
                  <a:xfrm rot="2700000">
                    <a:off x="2263978" y="4030795"/>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ound Diagonal Corner Rectangle 21"/>
                  <p:cNvSpPr/>
                  <p:nvPr/>
                </p:nvSpPr>
                <p:spPr>
                  <a:xfrm rot="2700000">
                    <a:off x="2698390" y="380175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6" name="Round Diagonal Corner Rectangle 15"/>
                <p:cNvSpPr/>
                <p:nvPr/>
              </p:nvSpPr>
              <p:spPr>
                <a:xfrm rot="2700000">
                  <a:off x="4583774" y="6022927"/>
                  <a:ext cx="318140" cy="318140"/>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ound Diagonal Corner Rectangle 16"/>
                <p:cNvSpPr/>
                <p:nvPr/>
              </p:nvSpPr>
              <p:spPr>
                <a:xfrm rot="2700000">
                  <a:off x="4262433" y="6184379"/>
                  <a:ext cx="318140" cy="318140"/>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4" name="Round Diagonal Corner Rectangle 13"/>
              <p:cNvSpPr/>
              <p:nvPr/>
            </p:nvSpPr>
            <p:spPr>
              <a:xfrm rot="2700000">
                <a:off x="5295712" y="5754357"/>
                <a:ext cx="318140" cy="318140"/>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59A0F16C-F63A-43C8-BE84-10AF021D9462}" type="datetimeFigureOut">
              <a:rPr lang="en-CA" smtClean="0"/>
              <a:t>10/11/2014</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9093F3F3-901A-4F94-A3D8-2203B0BEFA86}" type="slidenum">
              <a:rPr lang="en-CA" smtClean="0"/>
              <a:t>‹#›</a:t>
            </a:fld>
            <a:endParaRPr lang="en-CA"/>
          </a:p>
        </p:txBody>
      </p:sp>
    </p:spTree>
    <p:extLst>
      <p:ext uri="{BB962C8B-B14F-4D97-AF65-F5344CB8AC3E}">
        <p14:creationId xmlns:p14="http://schemas.microsoft.com/office/powerpoint/2010/main" val="1962429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6" name="Group 5"/>
          <p:cNvGrpSpPr/>
          <p:nvPr userDrawn="1"/>
        </p:nvGrpSpPr>
        <p:grpSpPr>
          <a:xfrm>
            <a:off x="36498" y="-105764"/>
            <a:ext cx="9307510" cy="7251634"/>
            <a:chOff x="0" y="-29592"/>
            <a:chExt cx="9307510" cy="7251634"/>
          </a:xfrm>
        </p:grpSpPr>
        <p:grpSp>
          <p:nvGrpSpPr>
            <p:cNvPr id="7" name="Group 6"/>
            <p:cNvGrpSpPr/>
            <p:nvPr/>
          </p:nvGrpSpPr>
          <p:grpSpPr>
            <a:xfrm>
              <a:off x="4281294" y="5429305"/>
              <a:ext cx="5026216" cy="1792737"/>
              <a:chOff x="4281294" y="5429305"/>
              <a:chExt cx="5026216" cy="1792737"/>
            </a:xfrm>
            <a:gradFill>
              <a:gsLst>
                <a:gs pos="20000">
                  <a:schemeClr val="bg1">
                    <a:alpha val="0"/>
                  </a:schemeClr>
                </a:gs>
                <a:gs pos="72000">
                  <a:schemeClr val="accent6">
                    <a:lumMod val="75000"/>
                  </a:schemeClr>
                </a:gs>
                <a:gs pos="32000">
                  <a:schemeClr val="bg1">
                    <a:lumMod val="85000"/>
                  </a:schemeClr>
                </a:gs>
              </a:gsLst>
              <a:lin ang="1800000" scaled="0"/>
            </a:gradFill>
          </p:grpSpPr>
          <p:grpSp>
            <p:nvGrpSpPr>
              <p:cNvPr id="19" name="Group 18"/>
              <p:cNvGrpSpPr/>
              <p:nvPr/>
            </p:nvGrpSpPr>
            <p:grpSpPr>
              <a:xfrm>
                <a:off x="4281294" y="5429305"/>
                <a:ext cx="5026216" cy="1792737"/>
                <a:chOff x="4262433" y="5366848"/>
                <a:chExt cx="5026216" cy="1792737"/>
              </a:xfrm>
              <a:grpFill/>
            </p:grpSpPr>
            <p:grpSp>
              <p:nvGrpSpPr>
                <p:cNvPr id="21" name="Group 20"/>
                <p:cNvGrpSpPr/>
                <p:nvPr/>
              </p:nvGrpSpPr>
              <p:grpSpPr>
                <a:xfrm>
                  <a:off x="5276851" y="5366848"/>
                  <a:ext cx="4011798" cy="1792737"/>
                  <a:chOff x="1826546" y="2418125"/>
                  <a:chExt cx="5646412" cy="2523191"/>
                </a:xfrm>
                <a:grpFill/>
              </p:grpSpPr>
              <p:sp>
                <p:nvSpPr>
                  <p:cNvPr id="24" name="Round Diagonal Corner Rectangle 23"/>
                  <p:cNvSpPr/>
                  <p:nvPr/>
                </p:nvSpPr>
                <p:spPr>
                  <a:xfrm rot="2700000">
                    <a:off x="3563609" y="287561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ound Diagonal Corner Rectangle 24"/>
                  <p:cNvSpPr/>
                  <p:nvPr/>
                </p:nvSpPr>
                <p:spPr>
                  <a:xfrm rot="2700000">
                    <a:off x="3130741" y="3569826"/>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ound Diagonal Corner Rectangle 25"/>
                  <p:cNvSpPr/>
                  <p:nvPr/>
                </p:nvSpPr>
                <p:spPr>
                  <a:xfrm rot="2700000">
                    <a:off x="3563609" y="380175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Round Diagonal Corner Rectangle 26"/>
                  <p:cNvSpPr/>
                  <p:nvPr/>
                </p:nvSpPr>
                <p:spPr>
                  <a:xfrm rot="2700000">
                    <a:off x="3560152" y="3336607"/>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Round Diagonal Corner Rectangle 27"/>
                  <p:cNvSpPr/>
                  <p:nvPr/>
                </p:nvSpPr>
                <p:spPr>
                  <a:xfrm rot="2700000">
                    <a:off x="3997251" y="3569826"/>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Round Diagonal Corner Rectangle 28"/>
                  <p:cNvSpPr/>
                  <p:nvPr/>
                </p:nvSpPr>
                <p:spPr>
                  <a:xfrm rot="2700000">
                    <a:off x="1826546" y="3336607"/>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Round Diagonal Corner Rectangle 29"/>
                  <p:cNvSpPr/>
                  <p:nvPr/>
                </p:nvSpPr>
                <p:spPr>
                  <a:xfrm rot="2700000">
                    <a:off x="2263978" y="356876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Round Diagonal Corner Rectangle 30"/>
                  <p:cNvSpPr/>
                  <p:nvPr/>
                </p:nvSpPr>
                <p:spPr>
                  <a:xfrm rot="2700000">
                    <a:off x="2263978" y="310757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Round Diagonal Corner Rectangle 31"/>
                  <p:cNvSpPr/>
                  <p:nvPr/>
                </p:nvSpPr>
                <p:spPr>
                  <a:xfrm rot="2700000">
                    <a:off x="2694933" y="3336607"/>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Round Diagonal Corner Rectangle 32"/>
                  <p:cNvSpPr/>
                  <p:nvPr/>
                </p:nvSpPr>
                <p:spPr>
                  <a:xfrm rot="2700000">
                    <a:off x="2263978" y="4030795"/>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Round Diagonal Corner Rectangle 33"/>
                  <p:cNvSpPr/>
                  <p:nvPr/>
                </p:nvSpPr>
                <p:spPr>
                  <a:xfrm rot="2700000">
                    <a:off x="2698390" y="426492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Round Diagonal Corner Rectangle 34"/>
                  <p:cNvSpPr/>
                  <p:nvPr/>
                </p:nvSpPr>
                <p:spPr>
                  <a:xfrm rot="2700000">
                    <a:off x="2698390" y="380175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Round Diagonal Corner Rectangle 35"/>
                  <p:cNvSpPr/>
                  <p:nvPr/>
                </p:nvSpPr>
                <p:spPr>
                  <a:xfrm rot="2700000">
                    <a:off x="3130741" y="4030795"/>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Round Diagonal Corner Rectangle 36"/>
                  <p:cNvSpPr/>
                  <p:nvPr/>
                </p:nvSpPr>
                <p:spPr>
                  <a:xfrm rot="2700000">
                    <a:off x="3130741" y="4490206"/>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Round Diagonal Corner Rectangle 37"/>
                  <p:cNvSpPr/>
                  <p:nvPr/>
                </p:nvSpPr>
                <p:spPr>
                  <a:xfrm rot="2700000">
                    <a:off x="3565486" y="426492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9" name="Round Diagonal Corner Rectangle 38"/>
                  <p:cNvSpPr/>
                  <p:nvPr/>
                </p:nvSpPr>
                <p:spPr>
                  <a:xfrm rot="2700000">
                    <a:off x="3997251" y="4490206"/>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Round Diagonal Corner Rectangle 39"/>
                  <p:cNvSpPr/>
                  <p:nvPr/>
                </p:nvSpPr>
                <p:spPr>
                  <a:xfrm rot="2700000">
                    <a:off x="3997251" y="310757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1" name="Round Diagonal Corner Rectangle 40"/>
                  <p:cNvSpPr/>
                  <p:nvPr/>
                </p:nvSpPr>
                <p:spPr>
                  <a:xfrm rot="2700000">
                    <a:off x="4428081" y="3336607"/>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2" name="Round Diagonal Corner Rectangle 41"/>
                  <p:cNvSpPr/>
                  <p:nvPr/>
                </p:nvSpPr>
                <p:spPr>
                  <a:xfrm rot="2700000">
                    <a:off x="4428080" y="287561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Round Diagonal Corner Rectangle 42"/>
                  <p:cNvSpPr/>
                  <p:nvPr/>
                </p:nvSpPr>
                <p:spPr>
                  <a:xfrm rot="2700000">
                    <a:off x="4861887" y="310757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4" name="Round Diagonal Corner Rectangle 43"/>
                  <p:cNvSpPr/>
                  <p:nvPr/>
                </p:nvSpPr>
                <p:spPr>
                  <a:xfrm rot="2700000">
                    <a:off x="4428080" y="380175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Round Diagonal Corner Rectangle 44"/>
                  <p:cNvSpPr/>
                  <p:nvPr/>
                </p:nvSpPr>
                <p:spPr>
                  <a:xfrm rot="2700000">
                    <a:off x="4861887" y="4030795"/>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6" name="Round Diagonal Corner Rectangle 45"/>
                  <p:cNvSpPr/>
                  <p:nvPr/>
                </p:nvSpPr>
                <p:spPr>
                  <a:xfrm rot="2700000">
                    <a:off x="4861887" y="3569826"/>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7" name="Round Diagonal Corner Rectangle 46"/>
                  <p:cNvSpPr/>
                  <p:nvPr/>
                </p:nvSpPr>
                <p:spPr>
                  <a:xfrm rot="2700000">
                    <a:off x="5295529" y="380175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8" name="Round Diagonal Corner Rectangle 47"/>
                  <p:cNvSpPr/>
                  <p:nvPr/>
                </p:nvSpPr>
                <p:spPr>
                  <a:xfrm rot="2700000">
                    <a:off x="5295530" y="3336607"/>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9" name="Round Diagonal Corner Rectangle 48"/>
                  <p:cNvSpPr/>
                  <p:nvPr/>
                </p:nvSpPr>
                <p:spPr>
                  <a:xfrm rot="2700000">
                    <a:off x="5728699" y="310757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0" name="Round Diagonal Corner Rectangle 49"/>
                  <p:cNvSpPr/>
                  <p:nvPr/>
                </p:nvSpPr>
                <p:spPr>
                  <a:xfrm rot="2700000">
                    <a:off x="5728699" y="4030795"/>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1" name="Round Diagonal Corner Rectangle 50"/>
                  <p:cNvSpPr/>
                  <p:nvPr/>
                </p:nvSpPr>
                <p:spPr>
                  <a:xfrm rot="2700000">
                    <a:off x="6162673" y="426492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 name="Round Diagonal Corner Rectangle 51"/>
                  <p:cNvSpPr/>
                  <p:nvPr/>
                </p:nvSpPr>
                <p:spPr>
                  <a:xfrm rot="2700000">
                    <a:off x="6162673" y="380175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3" name="Round Diagonal Corner Rectangle 52"/>
                  <p:cNvSpPr/>
                  <p:nvPr/>
                </p:nvSpPr>
                <p:spPr>
                  <a:xfrm rot="2700000">
                    <a:off x="6596147" y="4030795"/>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4" name="Round Diagonal Corner Rectangle 53"/>
                  <p:cNvSpPr/>
                  <p:nvPr/>
                </p:nvSpPr>
                <p:spPr>
                  <a:xfrm rot="2700000">
                    <a:off x="4861887" y="449354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5" name="Round Diagonal Corner Rectangle 54"/>
                  <p:cNvSpPr/>
                  <p:nvPr/>
                </p:nvSpPr>
                <p:spPr>
                  <a:xfrm rot="2700000">
                    <a:off x="5728699" y="2644038"/>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6" name="Round Diagonal Corner Rectangle 55"/>
                  <p:cNvSpPr/>
                  <p:nvPr/>
                </p:nvSpPr>
                <p:spPr>
                  <a:xfrm rot="2700000">
                    <a:off x="6162673" y="287561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7" name="Round Diagonal Corner Rectangle 56"/>
                  <p:cNvSpPr/>
                  <p:nvPr/>
                </p:nvSpPr>
                <p:spPr>
                  <a:xfrm rot="2700000">
                    <a:off x="6162673" y="2418125"/>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8" name="Round Diagonal Corner Rectangle 57"/>
                  <p:cNvSpPr/>
                  <p:nvPr/>
                </p:nvSpPr>
                <p:spPr>
                  <a:xfrm rot="2700000">
                    <a:off x="6596147" y="2644038"/>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9" name="Round Diagonal Corner Rectangle 58"/>
                  <p:cNvSpPr/>
                  <p:nvPr/>
                </p:nvSpPr>
                <p:spPr>
                  <a:xfrm rot="2700000">
                    <a:off x="6596147" y="3569826"/>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0" name="Round Diagonal Corner Rectangle 59"/>
                  <p:cNvSpPr/>
                  <p:nvPr/>
                </p:nvSpPr>
                <p:spPr>
                  <a:xfrm rot="2700000">
                    <a:off x="6596147" y="310757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1" name="Round Diagonal Corner Rectangle 60"/>
                  <p:cNvSpPr/>
                  <p:nvPr/>
                </p:nvSpPr>
                <p:spPr>
                  <a:xfrm rot="2700000">
                    <a:off x="7025191" y="3336607"/>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2" name="Round Diagonal Corner Rectangle 21"/>
                <p:cNvSpPr/>
                <p:nvPr/>
              </p:nvSpPr>
              <p:spPr>
                <a:xfrm rot="2700000">
                  <a:off x="4583774" y="6022927"/>
                  <a:ext cx="318140" cy="318140"/>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ound Diagonal Corner Rectangle 22"/>
                <p:cNvSpPr/>
                <p:nvPr/>
              </p:nvSpPr>
              <p:spPr>
                <a:xfrm rot="2700000">
                  <a:off x="4262433" y="6184379"/>
                  <a:ext cx="318140" cy="318140"/>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0" name="Round Diagonal Corner Rectangle 19"/>
              <p:cNvSpPr/>
              <p:nvPr/>
            </p:nvSpPr>
            <p:spPr>
              <a:xfrm rot="2700000">
                <a:off x="5295712" y="5754357"/>
                <a:ext cx="318140" cy="318140"/>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8" name="Group 7"/>
            <p:cNvGrpSpPr/>
            <p:nvPr/>
          </p:nvGrpSpPr>
          <p:grpSpPr>
            <a:xfrm rot="10800000">
              <a:off x="0" y="-29592"/>
              <a:ext cx="1952007" cy="1138899"/>
              <a:chOff x="4281294" y="5754357"/>
              <a:chExt cx="1952007" cy="1138899"/>
            </a:xfrm>
            <a:gradFill>
              <a:gsLst>
                <a:gs pos="49000">
                  <a:schemeClr val="bg1">
                    <a:alpha val="0"/>
                  </a:schemeClr>
                </a:gs>
                <a:gs pos="0">
                  <a:schemeClr val="bg1">
                    <a:lumMod val="85000"/>
                  </a:schemeClr>
                </a:gs>
              </a:gsLst>
              <a:lin ang="1800000" scaled="0"/>
            </a:gradFill>
          </p:grpSpPr>
          <p:grpSp>
            <p:nvGrpSpPr>
              <p:cNvPr id="9" name="Group 8"/>
              <p:cNvGrpSpPr/>
              <p:nvPr/>
            </p:nvGrpSpPr>
            <p:grpSpPr>
              <a:xfrm>
                <a:off x="4281294" y="5919161"/>
                <a:ext cx="1952007" cy="974095"/>
                <a:chOff x="4262433" y="5856704"/>
                <a:chExt cx="1952007" cy="974095"/>
              </a:xfrm>
              <a:grpFill/>
            </p:grpSpPr>
            <p:grpSp>
              <p:nvGrpSpPr>
                <p:cNvPr id="11" name="Group 10"/>
                <p:cNvGrpSpPr/>
                <p:nvPr/>
              </p:nvGrpSpPr>
              <p:grpSpPr>
                <a:xfrm>
                  <a:off x="5276851" y="5856704"/>
                  <a:ext cx="937589" cy="974095"/>
                  <a:chOff x="1826546" y="3107571"/>
                  <a:chExt cx="1319611" cy="1370991"/>
                </a:xfrm>
                <a:grpFill/>
              </p:grpSpPr>
              <p:sp>
                <p:nvSpPr>
                  <p:cNvPr id="14" name="Round Diagonal Corner Rectangle 13"/>
                  <p:cNvSpPr/>
                  <p:nvPr/>
                </p:nvSpPr>
                <p:spPr>
                  <a:xfrm rot="2700000">
                    <a:off x="1826546" y="3336607"/>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ound Diagonal Corner Rectangle 14"/>
                  <p:cNvSpPr/>
                  <p:nvPr/>
                </p:nvSpPr>
                <p:spPr>
                  <a:xfrm rot="2700000">
                    <a:off x="2263978" y="310757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ound Diagonal Corner Rectangle 15"/>
                  <p:cNvSpPr/>
                  <p:nvPr/>
                </p:nvSpPr>
                <p:spPr>
                  <a:xfrm rot="2700000">
                    <a:off x="2694933" y="3336607"/>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ound Diagonal Corner Rectangle 16"/>
                  <p:cNvSpPr/>
                  <p:nvPr/>
                </p:nvSpPr>
                <p:spPr>
                  <a:xfrm rot="2700000">
                    <a:off x="2263978" y="4030795"/>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ound Diagonal Corner Rectangle 17"/>
                  <p:cNvSpPr/>
                  <p:nvPr/>
                </p:nvSpPr>
                <p:spPr>
                  <a:xfrm rot="2700000">
                    <a:off x="2698390" y="380175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2" name="Round Diagonal Corner Rectangle 11"/>
                <p:cNvSpPr/>
                <p:nvPr/>
              </p:nvSpPr>
              <p:spPr>
                <a:xfrm rot="2700000">
                  <a:off x="4583774" y="6022927"/>
                  <a:ext cx="318140" cy="318140"/>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ound Diagonal Corner Rectangle 12"/>
                <p:cNvSpPr/>
                <p:nvPr/>
              </p:nvSpPr>
              <p:spPr>
                <a:xfrm rot="2700000">
                  <a:off x="4262433" y="6184379"/>
                  <a:ext cx="318140" cy="318140"/>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0" name="Round Diagonal Corner Rectangle 9"/>
              <p:cNvSpPr/>
              <p:nvPr/>
            </p:nvSpPr>
            <p:spPr>
              <a:xfrm rot="2700000">
                <a:off x="5295712" y="5754357"/>
                <a:ext cx="318140" cy="318140"/>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59A0F16C-F63A-43C8-BE84-10AF021D9462}" type="datetimeFigureOut">
              <a:rPr lang="en-CA" smtClean="0"/>
              <a:t>10/11/2014</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9093F3F3-901A-4F94-A3D8-2203B0BEFA86}" type="slidenum">
              <a:rPr lang="en-CA" smtClean="0"/>
              <a:t>‹#›</a:t>
            </a:fld>
            <a:endParaRPr lang="en-CA"/>
          </a:p>
        </p:txBody>
      </p:sp>
    </p:spTree>
    <p:extLst>
      <p:ext uri="{BB962C8B-B14F-4D97-AF65-F5344CB8AC3E}">
        <p14:creationId xmlns:p14="http://schemas.microsoft.com/office/powerpoint/2010/main" val="2906287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p:cNvGrpSpPr/>
          <p:nvPr userDrawn="1"/>
        </p:nvGrpSpPr>
        <p:grpSpPr>
          <a:xfrm>
            <a:off x="36498" y="-105764"/>
            <a:ext cx="9307510" cy="7251634"/>
            <a:chOff x="0" y="-29592"/>
            <a:chExt cx="9307510" cy="7251634"/>
          </a:xfrm>
        </p:grpSpPr>
        <p:grpSp>
          <p:nvGrpSpPr>
            <p:cNvPr id="6" name="Group 5"/>
            <p:cNvGrpSpPr/>
            <p:nvPr/>
          </p:nvGrpSpPr>
          <p:grpSpPr>
            <a:xfrm>
              <a:off x="4281294" y="5429305"/>
              <a:ext cx="5026216" cy="1792737"/>
              <a:chOff x="4281294" y="5429305"/>
              <a:chExt cx="5026216" cy="1792737"/>
            </a:xfrm>
            <a:gradFill>
              <a:gsLst>
                <a:gs pos="20000">
                  <a:schemeClr val="bg1">
                    <a:alpha val="0"/>
                  </a:schemeClr>
                </a:gs>
                <a:gs pos="72000">
                  <a:schemeClr val="accent6">
                    <a:lumMod val="75000"/>
                  </a:schemeClr>
                </a:gs>
                <a:gs pos="32000">
                  <a:schemeClr val="bg1">
                    <a:lumMod val="85000"/>
                  </a:schemeClr>
                </a:gs>
              </a:gsLst>
              <a:lin ang="1800000" scaled="0"/>
            </a:gradFill>
          </p:grpSpPr>
          <p:grpSp>
            <p:nvGrpSpPr>
              <p:cNvPr id="18" name="Group 17"/>
              <p:cNvGrpSpPr/>
              <p:nvPr/>
            </p:nvGrpSpPr>
            <p:grpSpPr>
              <a:xfrm>
                <a:off x="4281294" y="5429305"/>
                <a:ext cx="5026216" cy="1792737"/>
                <a:chOff x="4262433" y="5366848"/>
                <a:chExt cx="5026216" cy="1792737"/>
              </a:xfrm>
              <a:grpFill/>
            </p:grpSpPr>
            <p:grpSp>
              <p:nvGrpSpPr>
                <p:cNvPr id="20" name="Group 19"/>
                <p:cNvGrpSpPr/>
                <p:nvPr/>
              </p:nvGrpSpPr>
              <p:grpSpPr>
                <a:xfrm>
                  <a:off x="5276851" y="5366848"/>
                  <a:ext cx="4011798" cy="1792737"/>
                  <a:chOff x="1826546" y="2418125"/>
                  <a:chExt cx="5646412" cy="2523191"/>
                </a:xfrm>
                <a:grpFill/>
              </p:grpSpPr>
              <p:sp>
                <p:nvSpPr>
                  <p:cNvPr id="23" name="Round Diagonal Corner Rectangle 22"/>
                  <p:cNvSpPr/>
                  <p:nvPr/>
                </p:nvSpPr>
                <p:spPr>
                  <a:xfrm rot="2700000">
                    <a:off x="3563609" y="287561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ound Diagonal Corner Rectangle 23"/>
                  <p:cNvSpPr/>
                  <p:nvPr/>
                </p:nvSpPr>
                <p:spPr>
                  <a:xfrm rot="2700000">
                    <a:off x="3130741" y="3569826"/>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ound Diagonal Corner Rectangle 24"/>
                  <p:cNvSpPr/>
                  <p:nvPr/>
                </p:nvSpPr>
                <p:spPr>
                  <a:xfrm rot="2700000">
                    <a:off x="3563609" y="380175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ound Diagonal Corner Rectangle 25"/>
                  <p:cNvSpPr/>
                  <p:nvPr/>
                </p:nvSpPr>
                <p:spPr>
                  <a:xfrm rot="2700000">
                    <a:off x="3560152" y="3336607"/>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Round Diagonal Corner Rectangle 26"/>
                  <p:cNvSpPr/>
                  <p:nvPr/>
                </p:nvSpPr>
                <p:spPr>
                  <a:xfrm rot="2700000">
                    <a:off x="3997251" y="3569826"/>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Round Diagonal Corner Rectangle 27"/>
                  <p:cNvSpPr/>
                  <p:nvPr/>
                </p:nvSpPr>
                <p:spPr>
                  <a:xfrm rot="2700000">
                    <a:off x="1826546" y="3336607"/>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Round Diagonal Corner Rectangle 28"/>
                  <p:cNvSpPr/>
                  <p:nvPr/>
                </p:nvSpPr>
                <p:spPr>
                  <a:xfrm rot="2700000">
                    <a:off x="2263978" y="356876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Round Diagonal Corner Rectangle 29"/>
                  <p:cNvSpPr/>
                  <p:nvPr/>
                </p:nvSpPr>
                <p:spPr>
                  <a:xfrm rot="2700000">
                    <a:off x="2263978" y="310757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Round Diagonal Corner Rectangle 30"/>
                  <p:cNvSpPr/>
                  <p:nvPr/>
                </p:nvSpPr>
                <p:spPr>
                  <a:xfrm rot="2700000">
                    <a:off x="2694933" y="3336607"/>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Round Diagonal Corner Rectangle 31"/>
                  <p:cNvSpPr/>
                  <p:nvPr/>
                </p:nvSpPr>
                <p:spPr>
                  <a:xfrm rot="2700000">
                    <a:off x="2263978" y="4030795"/>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Round Diagonal Corner Rectangle 32"/>
                  <p:cNvSpPr/>
                  <p:nvPr/>
                </p:nvSpPr>
                <p:spPr>
                  <a:xfrm rot="2700000">
                    <a:off x="2698390" y="426492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Round Diagonal Corner Rectangle 33"/>
                  <p:cNvSpPr/>
                  <p:nvPr/>
                </p:nvSpPr>
                <p:spPr>
                  <a:xfrm rot="2700000">
                    <a:off x="2698390" y="380175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Round Diagonal Corner Rectangle 34"/>
                  <p:cNvSpPr/>
                  <p:nvPr/>
                </p:nvSpPr>
                <p:spPr>
                  <a:xfrm rot="2700000">
                    <a:off x="3130741" y="4030795"/>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Round Diagonal Corner Rectangle 35"/>
                  <p:cNvSpPr/>
                  <p:nvPr/>
                </p:nvSpPr>
                <p:spPr>
                  <a:xfrm rot="2700000">
                    <a:off x="3130741" y="4490206"/>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Round Diagonal Corner Rectangle 36"/>
                  <p:cNvSpPr/>
                  <p:nvPr/>
                </p:nvSpPr>
                <p:spPr>
                  <a:xfrm rot="2700000">
                    <a:off x="3565486" y="426492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Round Diagonal Corner Rectangle 37"/>
                  <p:cNvSpPr/>
                  <p:nvPr/>
                </p:nvSpPr>
                <p:spPr>
                  <a:xfrm rot="2700000">
                    <a:off x="3997251" y="4490206"/>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9" name="Round Diagonal Corner Rectangle 38"/>
                  <p:cNvSpPr/>
                  <p:nvPr/>
                </p:nvSpPr>
                <p:spPr>
                  <a:xfrm rot="2700000">
                    <a:off x="3997251" y="310757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Round Diagonal Corner Rectangle 39"/>
                  <p:cNvSpPr/>
                  <p:nvPr/>
                </p:nvSpPr>
                <p:spPr>
                  <a:xfrm rot="2700000">
                    <a:off x="4428081" y="3336607"/>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1" name="Round Diagonal Corner Rectangle 40"/>
                  <p:cNvSpPr/>
                  <p:nvPr/>
                </p:nvSpPr>
                <p:spPr>
                  <a:xfrm rot="2700000">
                    <a:off x="4428080" y="287561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2" name="Round Diagonal Corner Rectangle 41"/>
                  <p:cNvSpPr/>
                  <p:nvPr/>
                </p:nvSpPr>
                <p:spPr>
                  <a:xfrm rot="2700000">
                    <a:off x="4861887" y="310757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Round Diagonal Corner Rectangle 42"/>
                  <p:cNvSpPr/>
                  <p:nvPr/>
                </p:nvSpPr>
                <p:spPr>
                  <a:xfrm rot="2700000">
                    <a:off x="4428080" y="380175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4" name="Round Diagonal Corner Rectangle 43"/>
                  <p:cNvSpPr/>
                  <p:nvPr/>
                </p:nvSpPr>
                <p:spPr>
                  <a:xfrm rot="2700000">
                    <a:off x="4861887" y="4030795"/>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Round Diagonal Corner Rectangle 44"/>
                  <p:cNvSpPr/>
                  <p:nvPr/>
                </p:nvSpPr>
                <p:spPr>
                  <a:xfrm rot="2700000">
                    <a:off x="4861887" y="3569826"/>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6" name="Round Diagonal Corner Rectangle 45"/>
                  <p:cNvSpPr/>
                  <p:nvPr/>
                </p:nvSpPr>
                <p:spPr>
                  <a:xfrm rot="2700000">
                    <a:off x="5295529" y="380175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7" name="Round Diagonal Corner Rectangle 46"/>
                  <p:cNvSpPr/>
                  <p:nvPr/>
                </p:nvSpPr>
                <p:spPr>
                  <a:xfrm rot="2700000">
                    <a:off x="5295530" y="3336607"/>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8" name="Round Diagonal Corner Rectangle 47"/>
                  <p:cNvSpPr/>
                  <p:nvPr/>
                </p:nvSpPr>
                <p:spPr>
                  <a:xfrm rot="2700000">
                    <a:off x="5728699" y="310757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9" name="Round Diagonal Corner Rectangle 48"/>
                  <p:cNvSpPr/>
                  <p:nvPr/>
                </p:nvSpPr>
                <p:spPr>
                  <a:xfrm rot="2700000">
                    <a:off x="5728699" y="4030795"/>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0" name="Round Diagonal Corner Rectangle 49"/>
                  <p:cNvSpPr/>
                  <p:nvPr/>
                </p:nvSpPr>
                <p:spPr>
                  <a:xfrm rot="2700000">
                    <a:off x="6162673" y="426492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1" name="Round Diagonal Corner Rectangle 50"/>
                  <p:cNvSpPr/>
                  <p:nvPr/>
                </p:nvSpPr>
                <p:spPr>
                  <a:xfrm rot="2700000">
                    <a:off x="6162673" y="380175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 name="Round Diagonal Corner Rectangle 51"/>
                  <p:cNvSpPr/>
                  <p:nvPr/>
                </p:nvSpPr>
                <p:spPr>
                  <a:xfrm rot="2700000">
                    <a:off x="6596147" y="4030795"/>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3" name="Round Diagonal Corner Rectangle 52"/>
                  <p:cNvSpPr/>
                  <p:nvPr/>
                </p:nvSpPr>
                <p:spPr>
                  <a:xfrm rot="2700000">
                    <a:off x="4861887" y="449354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4" name="Round Diagonal Corner Rectangle 53"/>
                  <p:cNvSpPr/>
                  <p:nvPr/>
                </p:nvSpPr>
                <p:spPr>
                  <a:xfrm rot="2700000">
                    <a:off x="5728699" y="2644038"/>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5" name="Round Diagonal Corner Rectangle 54"/>
                  <p:cNvSpPr/>
                  <p:nvPr/>
                </p:nvSpPr>
                <p:spPr>
                  <a:xfrm rot="2700000">
                    <a:off x="6162673" y="287561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6" name="Round Diagonal Corner Rectangle 55"/>
                  <p:cNvSpPr/>
                  <p:nvPr/>
                </p:nvSpPr>
                <p:spPr>
                  <a:xfrm rot="2700000">
                    <a:off x="6162673" y="2418125"/>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7" name="Round Diagonal Corner Rectangle 56"/>
                  <p:cNvSpPr/>
                  <p:nvPr/>
                </p:nvSpPr>
                <p:spPr>
                  <a:xfrm rot="2700000">
                    <a:off x="6596147" y="2644038"/>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8" name="Round Diagonal Corner Rectangle 57"/>
                  <p:cNvSpPr/>
                  <p:nvPr/>
                </p:nvSpPr>
                <p:spPr>
                  <a:xfrm rot="2700000">
                    <a:off x="6596147" y="3569826"/>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9" name="Round Diagonal Corner Rectangle 58"/>
                  <p:cNvSpPr/>
                  <p:nvPr/>
                </p:nvSpPr>
                <p:spPr>
                  <a:xfrm rot="2700000">
                    <a:off x="6596147" y="310757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0" name="Round Diagonal Corner Rectangle 59"/>
                  <p:cNvSpPr/>
                  <p:nvPr/>
                </p:nvSpPr>
                <p:spPr>
                  <a:xfrm rot="2700000">
                    <a:off x="7025191" y="3336607"/>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1" name="Round Diagonal Corner Rectangle 20"/>
                <p:cNvSpPr/>
                <p:nvPr/>
              </p:nvSpPr>
              <p:spPr>
                <a:xfrm rot="2700000">
                  <a:off x="4583774" y="6022927"/>
                  <a:ext cx="318140" cy="318140"/>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ound Diagonal Corner Rectangle 21"/>
                <p:cNvSpPr/>
                <p:nvPr/>
              </p:nvSpPr>
              <p:spPr>
                <a:xfrm rot="2700000">
                  <a:off x="4262433" y="6184379"/>
                  <a:ext cx="318140" cy="318140"/>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9" name="Round Diagonal Corner Rectangle 18"/>
              <p:cNvSpPr/>
              <p:nvPr/>
            </p:nvSpPr>
            <p:spPr>
              <a:xfrm rot="2700000">
                <a:off x="5295712" y="5754357"/>
                <a:ext cx="318140" cy="318140"/>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7" name="Group 6"/>
            <p:cNvGrpSpPr/>
            <p:nvPr/>
          </p:nvGrpSpPr>
          <p:grpSpPr>
            <a:xfrm rot="10800000">
              <a:off x="0" y="-29592"/>
              <a:ext cx="1952007" cy="1138899"/>
              <a:chOff x="4281294" y="5754357"/>
              <a:chExt cx="1952007" cy="1138899"/>
            </a:xfrm>
            <a:gradFill>
              <a:gsLst>
                <a:gs pos="49000">
                  <a:schemeClr val="bg1">
                    <a:alpha val="0"/>
                  </a:schemeClr>
                </a:gs>
                <a:gs pos="0">
                  <a:schemeClr val="bg1">
                    <a:lumMod val="85000"/>
                  </a:schemeClr>
                </a:gs>
              </a:gsLst>
              <a:lin ang="1800000" scaled="0"/>
            </a:gradFill>
          </p:grpSpPr>
          <p:grpSp>
            <p:nvGrpSpPr>
              <p:cNvPr id="8" name="Group 7"/>
              <p:cNvGrpSpPr/>
              <p:nvPr/>
            </p:nvGrpSpPr>
            <p:grpSpPr>
              <a:xfrm>
                <a:off x="4281294" y="5919161"/>
                <a:ext cx="1952007" cy="974095"/>
                <a:chOff x="4262433" y="5856704"/>
                <a:chExt cx="1952007" cy="974095"/>
              </a:xfrm>
              <a:grpFill/>
            </p:grpSpPr>
            <p:grpSp>
              <p:nvGrpSpPr>
                <p:cNvPr id="10" name="Group 9"/>
                <p:cNvGrpSpPr/>
                <p:nvPr/>
              </p:nvGrpSpPr>
              <p:grpSpPr>
                <a:xfrm>
                  <a:off x="5276851" y="5856704"/>
                  <a:ext cx="937589" cy="974095"/>
                  <a:chOff x="1826546" y="3107571"/>
                  <a:chExt cx="1319611" cy="1370991"/>
                </a:xfrm>
                <a:grpFill/>
              </p:grpSpPr>
              <p:sp>
                <p:nvSpPr>
                  <p:cNvPr id="13" name="Round Diagonal Corner Rectangle 12"/>
                  <p:cNvSpPr/>
                  <p:nvPr/>
                </p:nvSpPr>
                <p:spPr>
                  <a:xfrm rot="2700000">
                    <a:off x="1826546" y="3336607"/>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ound Diagonal Corner Rectangle 13"/>
                  <p:cNvSpPr/>
                  <p:nvPr/>
                </p:nvSpPr>
                <p:spPr>
                  <a:xfrm rot="2700000">
                    <a:off x="2263978" y="310757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ound Diagonal Corner Rectangle 14"/>
                  <p:cNvSpPr/>
                  <p:nvPr/>
                </p:nvSpPr>
                <p:spPr>
                  <a:xfrm rot="2700000">
                    <a:off x="2694933" y="3336607"/>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ound Diagonal Corner Rectangle 15"/>
                  <p:cNvSpPr/>
                  <p:nvPr/>
                </p:nvSpPr>
                <p:spPr>
                  <a:xfrm rot="2700000">
                    <a:off x="2263978" y="4030795"/>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ound Diagonal Corner Rectangle 16"/>
                  <p:cNvSpPr/>
                  <p:nvPr/>
                </p:nvSpPr>
                <p:spPr>
                  <a:xfrm rot="2700000">
                    <a:off x="2698390" y="380175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1" name="Round Diagonal Corner Rectangle 10"/>
                <p:cNvSpPr/>
                <p:nvPr/>
              </p:nvSpPr>
              <p:spPr>
                <a:xfrm rot="2700000">
                  <a:off x="4583774" y="6022927"/>
                  <a:ext cx="318140" cy="318140"/>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ound Diagonal Corner Rectangle 11"/>
                <p:cNvSpPr/>
                <p:nvPr/>
              </p:nvSpPr>
              <p:spPr>
                <a:xfrm rot="2700000">
                  <a:off x="4262433" y="6184379"/>
                  <a:ext cx="318140" cy="318140"/>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9" name="Round Diagonal Corner Rectangle 8"/>
              <p:cNvSpPr/>
              <p:nvPr/>
            </p:nvSpPr>
            <p:spPr>
              <a:xfrm rot="2700000">
                <a:off x="5295712" y="5754357"/>
                <a:ext cx="318140" cy="318140"/>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sp>
        <p:nvSpPr>
          <p:cNvPr id="2" name="Date Placeholder 1"/>
          <p:cNvSpPr>
            <a:spLocks noGrp="1"/>
          </p:cNvSpPr>
          <p:nvPr>
            <p:ph type="dt" sz="half" idx="10"/>
          </p:nvPr>
        </p:nvSpPr>
        <p:spPr/>
        <p:txBody>
          <a:bodyPr/>
          <a:lstStyle/>
          <a:p>
            <a:fld id="{59A0F16C-F63A-43C8-BE84-10AF021D9462}" type="datetimeFigureOut">
              <a:rPr lang="en-CA" smtClean="0"/>
              <a:t>10/11/2014</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9093F3F3-901A-4F94-A3D8-2203B0BEFA86}" type="slidenum">
              <a:rPr lang="en-CA" smtClean="0"/>
              <a:t>‹#›</a:t>
            </a:fld>
            <a:endParaRPr lang="en-CA"/>
          </a:p>
        </p:txBody>
      </p:sp>
    </p:spTree>
    <p:extLst>
      <p:ext uri="{BB962C8B-B14F-4D97-AF65-F5344CB8AC3E}">
        <p14:creationId xmlns:p14="http://schemas.microsoft.com/office/powerpoint/2010/main" val="1976191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A0F16C-F63A-43C8-BE84-10AF021D9462}" type="datetimeFigureOut">
              <a:rPr lang="en-CA" smtClean="0"/>
              <a:t>10/11/2014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093F3F3-901A-4F94-A3D8-2203B0BEFA86}" type="slidenum">
              <a:rPr lang="en-CA" smtClean="0"/>
              <a:t>‹#›</a:t>
            </a:fld>
            <a:endParaRPr lang="en-CA"/>
          </a:p>
        </p:txBody>
      </p:sp>
    </p:spTree>
    <p:extLst>
      <p:ext uri="{BB962C8B-B14F-4D97-AF65-F5344CB8AC3E}">
        <p14:creationId xmlns:p14="http://schemas.microsoft.com/office/powerpoint/2010/main" val="2184508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userDrawn="1"/>
        </p:nvGrpSpPr>
        <p:grpSpPr>
          <a:xfrm>
            <a:off x="36498" y="-105764"/>
            <a:ext cx="9307510" cy="7251634"/>
            <a:chOff x="0" y="-29592"/>
            <a:chExt cx="9307510" cy="7251634"/>
          </a:xfrm>
        </p:grpSpPr>
        <p:grpSp>
          <p:nvGrpSpPr>
            <p:cNvPr id="9" name="Group 8"/>
            <p:cNvGrpSpPr/>
            <p:nvPr/>
          </p:nvGrpSpPr>
          <p:grpSpPr>
            <a:xfrm>
              <a:off x="4281294" y="5429305"/>
              <a:ext cx="5026216" cy="1792737"/>
              <a:chOff x="4281294" y="5429305"/>
              <a:chExt cx="5026216" cy="1792737"/>
            </a:xfrm>
            <a:gradFill>
              <a:gsLst>
                <a:gs pos="20000">
                  <a:schemeClr val="bg1">
                    <a:alpha val="0"/>
                  </a:schemeClr>
                </a:gs>
                <a:gs pos="72000">
                  <a:schemeClr val="accent6">
                    <a:lumMod val="75000"/>
                  </a:schemeClr>
                </a:gs>
                <a:gs pos="32000">
                  <a:schemeClr val="bg1">
                    <a:lumMod val="85000"/>
                  </a:schemeClr>
                </a:gs>
              </a:gsLst>
              <a:lin ang="1800000" scaled="0"/>
            </a:gradFill>
          </p:grpSpPr>
          <p:grpSp>
            <p:nvGrpSpPr>
              <p:cNvPr id="21" name="Group 20"/>
              <p:cNvGrpSpPr/>
              <p:nvPr/>
            </p:nvGrpSpPr>
            <p:grpSpPr>
              <a:xfrm>
                <a:off x="4281294" y="5429305"/>
                <a:ext cx="5026216" cy="1792737"/>
                <a:chOff x="4262433" y="5366848"/>
                <a:chExt cx="5026216" cy="1792737"/>
              </a:xfrm>
              <a:grpFill/>
            </p:grpSpPr>
            <p:grpSp>
              <p:nvGrpSpPr>
                <p:cNvPr id="23" name="Group 22"/>
                <p:cNvGrpSpPr/>
                <p:nvPr/>
              </p:nvGrpSpPr>
              <p:grpSpPr>
                <a:xfrm>
                  <a:off x="5276851" y="5366848"/>
                  <a:ext cx="4011798" cy="1792737"/>
                  <a:chOff x="1826546" y="2418125"/>
                  <a:chExt cx="5646412" cy="2523191"/>
                </a:xfrm>
                <a:grpFill/>
              </p:grpSpPr>
              <p:sp>
                <p:nvSpPr>
                  <p:cNvPr id="26" name="Round Diagonal Corner Rectangle 25"/>
                  <p:cNvSpPr/>
                  <p:nvPr/>
                </p:nvSpPr>
                <p:spPr>
                  <a:xfrm rot="2700000">
                    <a:off x="3563609" y="287561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Round Diagonal Corner Rectangle 26"/>
                  <p:cNvSpPr/>
                  <p:nvPr/>
                </p:nvSpPr>
                <p:spPr>
                  <a:xfrm rot="2700000">
                    <a:off x="3130741" y="3569826"/>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Round Diagonal Corner Rectangle 27"/>
                  <p:cNvSpPr/>
                  <p:nvPr/>
                </p:nvSpPr>
                <p:spPr>
                  <a:xfrm rot="2700000">
                    <a:off x="3563609" y="380175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Round Diagonal Corner Rectangle 28"/>
                  <p:cNvSpPr/>
                  <p:nvPr/>
                </p:nvSpPr>
                <p:spPr>
                  <a:xfrm rot="2700000">
                    <a:off x="3560152" y="3336607"/>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Round Diagonal Corner Rectangle 29"/>
                  <p:cNvSpPr/>
                  <p:nvPr/>
                </p:nvSpPr>
                <p:spPr>
                  <a:xfrm rot="2700000">
                    <a:off x="3997251" y="3569826"/>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Round Diagonal Corner Rectangle 30"/>
                  <p:cNvSpPr/>
                  <p:nvPr/>
                </p:nvSpPr>
                <p:spPr>
                  <a:xfrm rot="2700000">
                    <a:off x="1826546" y="3336607"/>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Round Diagonal Corner Rectangle 31"/>
                  <p:cNvSpPr/>
                  <p:nvPr/>
                </p:nvSpPr>
                <p:spPr>
                  <a:xfrm rot="2700000">
                    <a:off x="2263978" y="356876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Round Diagonal Corner Rectangle 32"/>
                  <p:cNvSpPr/>
                  <p:nvPr/>
                </p:nvSpPr>
                <p:spPr>
                  <a:xfrm rot="2700000">
                    <a:off x="2263978" y="310757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Round Diagonal Corner Rectangle 33"/>
                  <p:cNvSpPr/>
                  <p:nvPr/>
                </p:nvSpPr>
                <p:spPr>
                  <a:xfrm rot="2700000">
                    <a:off x="2694933" y="3336607"/>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Round Diagonal Corner Rectangle 34"/>
                  <p:cNvSpPr/>
                  <p:nvPr/>
                </p:nvSpPr>
                <p:spPr>
                  <a:xfrm rot="2700000">
                    <a:off x="2263978" y="4030795"/>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Round Diagonal Corner Rectangle 35"/>
                  <p:cNvSpPr/>
                  <p:nvPr/>
                </p:nvSpPr>
                <p:spPr>
                  <a:xfrm rot="2700000">
                    <a:off x="2698390" y="426492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Round Diagonal Corner Rectangle 36"/>
                  <p:cNvSpPr/>
                  <p:nvPr/>
                </p:nvSpPr>
                <p:spPr>
                  <a:xfrm rot="2700000">
                    <a:off x="2698390" y="380175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Round Diagonal Corner Rectangle 37"/>
                  <p:cNvSpPr/>
                  <p:nvPr/>
                </p:nvSpPr>
                <p:spPr>
                  <a:xfrm rot="2700000">
                    <a:off x="3130741" y="4030795"/>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9" name="Round Diagonal Corner Rectangle 38"/>
                  <p:cNvSpPr/>
                  <p:nvPr/>
                </p:nvSpPr>
                <p:spPr>
                  <a:xfrm rot="2700000">
                    <a:off x="3130741" y="4490206"/>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Round Diagonal Corner Rectangle 39"/>
                  <p:cNvSpPr/>
                  <p:nvPr/>
                </p:nvSpPr>
                <p:spPr>
                  <a:xfrm rot="2700000">
                    <a:off x="3565486" y="426492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1" name="Round Diagonal Corner Rectangle 40"/>
                  <p:cNvSpPr/>
                  <p:nvPr/>
                </p:nvSpPr>
                <p:spPr>
                  <a:xfrm rot="2700000">
                    <a:off x="3997251" y="4490206"/>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2" name="Round Diagonal Corner Rectangle 41"/>
                  <p:cNvSpPr/>
                  <p:nvPr/>
                </p:nvSpPr>
                <p:spPr>
                  <a:xfrm rot="2700000">
                    <a:off x="3997251" y="310757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Round Diagonal Corner Rectangle 42"/>
                  <p:cNvSpPr/>
                  <p:nvPr/>
                </p:nvSpPr>
                <p:spPr>
                  <a:xfrm rot="2700000">
                    <a:off x="4428081" y="3336607"/>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4" name="Round Diagonal Corner Rectangle 43"/>
                  <p:cNvSpPr/>
                  <p:nvPr/>
                </p:nvSpPr>
                <p:spPr>
                  <a:xfrm rot="2700000">
                    <a:off x="4428080" y="287561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Round Diagonal Corner Rectangle 44"/>
                  <p:cNvSpPr/>
                  <p:nvPr/>
                </p:nvSpPr>
                <p:spPr>
                  <a:xfrm rot="2700000">
                    <a:off x="4861887" y="310757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6" name="Round Diagonal Corner Rectangle 45"/>
                  <p:cNvSpPr/>
                  <p:nvPr/>
                </p:nvSpPr>
                <p:spPr>
                  <a:xfrm rot="2700000">
                    <a:off x="4428080" y="380175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7" name="Round Diagonal Corner Rectangle 46"/>
                  <p:cNvSpPr/>
                  <p:nvPr/>
                </p:nvSpPr>
                <p:spPr>
                  <a:xfrm rot="2700000">
                    <a:off x="4861887" y="4030795"/>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8" name="Round Diagonal Corner Rectangle 47"/>
                  <p:cNvSpPr/>
                  <p:nvPr/>
                </p:nvSpPr>
                <p:spPr>
                  <a:xfrm rot="2700000">
                    <a:off x="4861887" y="3569826"/>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9" name="Round Diagonal Corner Rectangle 48"/>
                  <p:cNvSpPr/>
                  <p:nvPr/>
                </p:nvSpPr>
                <p:spPr>
                  <a:xfrm rot="2700000">
                    <a:off x="5295529" y="380175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0" name="Round Diagonal Corner Rectangle 49"/>
                  <p:cNvSpPr/>
                  <p:nvPr/>
                </p:nvSpPr>
                <p:spPr>
                  <a:xfrm rot="2700000">
                    <a:off x="5295530" y="3336607"/>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1" name="Round Diagonal Corner Rectangle 50"/>
                  <p:cNvSpPr/>
                  <p:nvPr/>
                </p:nvSpPr>
                <p:spPr>
                  <a:xfrm rot="2700000">
                    <a:off x="5728699" y="310757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 name="Round Diagonal Corner Rectangle 51"/>
                  <p:cNvSpPr/>
                  <p:nvPr/>
                </p:nvSpPr>
                <p:spPr>
                  <a:xfrm rot="2700000">
                    <a:off x="5728699" y="4030795"/>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3" name="Round Diagonal Corner Rectangle 52"/>
                  <p:cNvSpPr/>
                  <p:nvPr/>
                </p:nvSpPr>
                <p:spPr>
                  <a:xfrm rot="2700000">
                    <a:off x="6162673" y="426492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4" name="Round Diagonal Corner Rectangle 53"/>
                  <p:cNvSpPr/>
                  <p:nvPr/>
                </p:nvSpPr>
                <p:spPr>
                  <a:xfrm rot="2700000">
                    <a:off x="6162673" y="380175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5" name="Round Diagonal Corner Rectangle 54"/>
                  <p:cNvSpPr/>
                  <p:nvPr/>
                </p:nvSpPr>
                <p:spPr>
                  <a:xfrm rot="2700000">
                    <a:off x="6596147" y="4030795"/>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6" name="Round Diagonal Corner Rectangle 55"/>
                  <p:cNvSpPr/>
                  <p:nvPr/>
                </p:nvSpPr>
                <p:spPr>
                  <a:xfrm rot="2700000">
                    <a:off x="4861887" y="449354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7" name="Round Diagonal Corner Rectangle 56"/>
                  <p:cNvSpPr/>
                  <p:nvPr/>
                </p:nvSpPr>
                <p:spPr>
                  <a:xfrm rot="2700000">
                    <a:off x="5728699" y="2644038"/>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8" name="Round Diagonal Corner Rectangle 57"/>
                  <p:cNvSpPr/>
                  <p:nvPr/>
                </p:nvSpPr>
                <p:spPr>
                  <a:xfrm rot="2700000">
                    <a:off x="6162673" y="287561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9" name="Round Diagonal Corner Rectangle 58"/>
                  <p:cNvSpPr/>
                  <p:nvPr/>
                </p:nvSpPr>
                <p:spPr>
                  <a:xfrm rot="2700000">
                    <a:off x="6162673" y="2418125"/>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0" name="Round Diagonal Corner Rectangle 59"/>
                  <p:cNvSpPr/>
                  <p:nvPr/>
                </p:nvSpPr>
                <p:spPr>
                  <a:xfrm rot="2700000">
                    <a:off x="6596147" y="2644038"/>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1" name="Round Diagonal Corner Rectangle 60"/>
                  <p:cNvSpPr/>
                  <p:nvPr/>
                </p:nvSpPr>
                <p:spPr>
                  <a:xfrm rot="2700000">
                    <a:off x="6596147" y="3569826"/>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2" name="Round Diagonal Corner Rectangle 61"/>
                  <p:cNvSpPr/>
                  <p:nvPr/>
                </p:nvSpPr>
                <p:spPr>
                  <a:xfrm rot="2700000">
                    <a:off x="6596147" y="310757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3" name="Round Diagonal Corner Rectangle 62"/>
                  <p:cNvSpPr/>
                  <p:nvPr/>
                </p:nvSpPr>
                <p:spPr>
                  <a:xfrm rot="2700000">
                    <a:off x="7025191" y="3336607"/>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4" name="Round Diagonal Corner Rectangle 23"/>
                <p:cNvSpPr/>
                <p:nvPr/>
              </p:nvSpPr>
              <p:spPr>
                <a:xfrm rot="2700000">
                  <a:off x="4583774" y="6022927"/>
                  <a:ext cx="318140" cy="318140"/>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ound Diagonal Corner Rectangle 24"/>
                <p:cNvSpPr/>
                <p:nvPr/>
              </p:nvSpPr>
              <p:spPr>
                <a:xfrm rot="2700000">
                  <a:off x="4262433" y="6184379"/>
                  <a:ext cx="318140" cy="318140"/>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2" name="Round Diagonal Corner Rectangle 21"/>
              <p:cNvSpPr/>
              <p:nvPr/>
            </p:nvSpPr>
            <p:spPr>
              <a:xfrm rot="2700000">
                <a:off x="5295712" y="5754357"/>
                <a:ext cx="318140" cy="318140"/>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0" name="Group 9"/>
            <p:cNvGrpSpPr/>
            <p:nvPr/>
          </p:nvGrpSpPr>
          <p:grpSpPr>
            <a:xfrm rot="10800000">
              <a:off x="0" y="-29592"/>
              <a:ext cx="1952007" cy="1138899"/>
              <a:chOff x="4281294" y="5754357"/>
              <a:chExt cx="1952007" cy="1138899"/>
            </a:xfrm>
            <a:gradFill>
              <a:gsLst>
                <a:gs pos="49000">
                  <a:schemeClr val="bg1">
                    <a:alpha val="0"/>
                  </a:schemeClr>
                </a:gs>
                <a:gs pos="0">
                  <a:schemeClr val="bg1">
                    <a:lumMod val="85000"/>
                  </a:schemeClr>
                </a:gs>
              </a:gsLst>
              <a:lin ang="1800000" scaled="0"/>
            </a:gradFill>
          </p:grpSpPr>
          <p:grpSp>
            <p:nvGrpSpPr>
              <p:cNvPr id="11" name="Group 10"/>
              <p:cNvGrpSpPr/>
              <p:nvPr/>
            </p:nvGrpSpPr>
            <p:grpSpPr>
              <a:xfrm>
                <a:off x="4281294" y="5919161"/>
                <a:ext cx="1952007" cy="974095"/>
                <a:chOff x="4262433" y="5856704"/>
                <a:chExt cx="1952007" cy="974095"/>
              </a:xfrm>
              <a:grpFill/>
            </p:grpSpPr>
            <p:grpSp>
              <p:nvGrpSpPr>
                <p:cNvPr id="13" name="Group 12"/>
                <p:cNvGrpSpPr/>
                <p:nvPr/>
              </p:nvGrpSpPr>
              <p:grpSpPr>
                <a:xfrm>
                  <a:off x="5276851" y="5856704"/>
                  <a:ext cx="937589" cy="974095"/>
                  <a:chOff x="1826546" y="3107571"/>
                  <a:chExt cx="1319611" cy="1370991"/>
                </a:xfrm>
                <a:grpFill/>
              </p:grpSpPr>
              <p:sp>
                <p:nvSpPr>
                  <p:cNvPr id="16" name="Round Diagonal Corner Rectangle 15"/>
                  <p:cNvSpPr/>
                  <p:nvPr/>
                </p:nvSpPr>
                <p:spPr>
                  <a:xfrm rot="2700000">
                    <a:off x="1826546" y="3336607"/>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ound Diagonal Corner Rectangle 16"/>
                  <p:cNvSpPr/>
                  <p:nvPr/>
                </p:nvSpPr>
                <p:spPr>
                  <a:xfrm rot="2700000">
                    <a:off x="2263978" y="3107571"/>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ound Diagonal Corner Rectangle 17"/>
                  <p:cNvSpPr/>
                  <p:nvPr/>
                </p:nvSpPr>
                <p:spPr>
                  <a:xfrm rot="2700000">
                    <a:off x="2694933" y="3336607"/>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ound Diagonal Corner Rectangle 18"/>
                  <p:cNvSpPr/>
                  <p:nvPr/>
                </p:nvSpPr>
                <p:spPr>
                  <a:xfrm rot="2700000">
                    <a:off x="2263978" y="4030795"/>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ound Diagonal Corner Rectangle 19"/>
                  <p:cNvSpPr/>
                  <p:nvPr/>
                </p:nvSpPr>
                <p:spPr>
                  <a:xfrm rot="2700000">
                    <a:off x="2698390" y="3801759"/>
                    <a:ext cx="447767" cy="447767"/>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4" name="Round Diagonal Corner Rectangle 13"/>
                <p:cNvSpPr/>
                <p:nvPr/>
              </p:nvSpPr>
              <p:spPr>
                <a:xfrm rot="2700000">
                  <a:off x="4583774" y="6022927"/>
                  <a:ext cx="318140" cy="318140"/>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ound Diagonal Corner Rectangle 14"/>
                <p:cNvSpPr/>
                <p:nvPr/>
              </p:nvSpPr>
              <p:spPr>
                <a:xfrm rot="2700000">
                  <a:off x="4262433" y="6184379"/>
                  <a:ext cx="318140" cy="318140"/>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2" name="Round Diagonal Corner Rectangle 11"/>
              <p:cNvSpPr/>
              <p:nvPr/>
            </p:nvSpPr>
            <p:spPr>
              <a:xfrm rot="2700000">
                <a:off x="5295712" y="5754357"/>
                <a:ext cx="318140" cy="318140"/>
              </a:xfrm>
              <a:prstGeom prst="round2DiagRect">
                <a:avLst>
                  <a:gd name="adj1" fmla="val 50000"/>
                  <a:gd name="adj2" fmla="val 0"/>
                </a:avLst>
              </a:prstGeom>
              <a:grp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A0F16C-F63A-43C8-BE84-10AF021D9462}" type="datetimeFigureOut">
              <a:rPr lang="en-CA" smtClean="0"/>
              <a:t>10/11/2014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093F3F3-901A-4F94-A3D8-2203B0BEFA86}" type="slidenum">
              <a:rPr lang="en-CA" smtClean="0"/>
              <a:t>‹#›</a:t>
            </a:fld>
            <a:endParaRPr lang="en-CA"/>
          </a:p>
        </p:txBody>
      </p:sp>
    </p:spTree>
    <p:extLst>
      <p:ext uri="{BB962C8B-B14F-4D97-AF65-F5344CB8AC3E}">
        <p14:creationId xmlns:p14="http://schemas.microsoft.com/office/powerpoint/2010/main" val="3131124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5000">
              <a:schemeClr val="bg1">
                <a:alpha val="0"/>
              </a:schemeClr>
            </a:gs>
            <a:gs pos="99000">
              <a:schemeClr val="bg1">
                <a:lumMod val="5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A0F16C-F63A-43C8-BE84-10AF021D9462}" type="datetimeFigureOut">
              <a:rPr lang="en-CA" smtClean="0"/>
              <a:t>10/11/2014</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93F3F3-901A-4F94-A3D8-2203B0BEFA86}" type="slidenum">
              <a:rPr lang="en-CA" smtClean="0"/>
              <a:t>‹#›</a:t>
            </a:fld>
            <a:endParaRPr lang="en-CA"/>
          </a:p>
        </p:txBody>
      </p:sp>
    </p:spTree>
    <p:extLst>
      <p:ext uri="{BB962C8B-B14F-4D97-AF65-F5344CB8AC3E}">
        <p14:creationId xmlns:p14="http://schemas.microsoft.com/office/powerpoint/2010/main" val="39845874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1" kern="1200">
          <a:solidFill>
            <a:schemeClr val="tx1"/>
          </a:solidFill>
          <a:effectLst>
            <a:outerShdw blurRad="38100" dist="38100" dir="2700000" algn="tl">
              <a:srgbClr val="000000">
                <a:alpha val="43137"/>
              </a:srgbClr>
            </a:outerShdw>
          </a:effectLst>
          <a:latin typeface="Century"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Chaparral Pro"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haparral Pro" pitchFamily="18"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haparral Pro"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haparral Pro"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haparral Pro"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36.png"/></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png"/><Relationship Id="rId3" Type="http://schemas.openxmlformats.org/officeDocument/2006/relationships/image" Target="../media/image38.png"/><Relationship Id="rId21" Type="http://schemas.openxmlformats.org/officeDocument/2006/relationships/image" Target="../media/image56.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image" Target="../media/image37.jpeg"/><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 Id="rId22"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5.wdp"/></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8160" y="505142"/>
            <a:ext cx="4160519" cy="1470025"/>
          </a:xfrm>
        </p:spPr>
        <p:txBody>
          <a:bodyPr>
            <a:noAutofit/>
          </a:bodyPr>
          <a:lstStyle/>
          <a:p>
            <a:pPr algn="l"/>
            <a:r>
              <a:rPr lang="en-CA" sz="3200" b="1" dirty="0" smtClean="0">
                <a:solidFill>
                  <a:schemeClr val="tx1">
                    <a:lumMod val="95000"/>
                    <a:lumOff val="5000"/>
                  </a:schemeClr>
                </a:solidFill>
                <a:latin typeface="Century" pitchFamily="18" charset="0"/>
              </a:rPr>
              <a:t>Managing environmental issues –related to beef an </a:t>
            </a:r>
            <a:r>
              <a:rPr lang="en-CA" sz="3200" dirty="0" smtClean="0">
                <a:solidFill>
                  <a:schemeClr val="tx1">
                    <a:lumMod val="95000"/>
                    <a:lumOff val="5000"/>
                  </a:schemeClr>
                </a:solidFill>
                <a:latin typeface="Century" pitchFamily="18" charset="0"/>
              </a:rPr>
              <a:t>international perspective</a:t>
            </a:r>
            <a:endParaRPr lang="en-CA" sz="3200" dirty="0">
              <a:solidFill>
                <a:schemeClr val="tx1">
                  <a:lumMod val="95000"/>
                  <a:lumOff val="5000"/>
                </a:schemeClr>
              </a:solidFill>
              <a:latin typeface="Century" pitchFamily="18" charset="0"/>
            </a:endParaRPr>
          </a:p>
        </p:txBody>
      </p:sp>
      <p:sp>
        <p:nvSpPr>
          <p:cNvPr id="3" name="Subtitle 2"/>
          <p:cNvSpPr>
            <a:spLocks noGrp="1"/>
          </p:cNvSpPr>
          <p:nvPr>
            <p:ph type="subTitle" idx="1"/>
          </p:nvPr>
        </p:nvSpPr>
        <p:spPr>
          <a:xfrm>
            <a:off x="4754880" y="548640"/>
            <a:ext cx="4145280" cy="1752600"/>
          </a:xfrm>
        </p:spPr>
        <p:txBody>
          <a:bodyPr>
            <a:noAutofit/>
          </a:bodyPr>
          <a:lstStyle/>
          <a:p>
            <a:r>
              <a:rPr lang="en-CA" sz="4000" b="1" i="1" dirty="0" smtClean="0">
                <a:solidFill>
                  <a:schemeClr val="tx1"/>
                </a:solidFill>
                <a:latin typeface="Chaparral Pro" pitchFamily="18" charset="0"/>
              </a:rPr>
              <a:t>Tim McAllister</a:t>
            </a:r>
          </a:p>
          <a:p>
            <a:r>
              <a:rPr lang="en-CA" i="1" dirty="0" smtClean="0">
                <a:solidFill>
                  <a:schemeClr val="tx1"/>
                </a:solidFill>
                <a:latin typeface="Chaparral Pro" pitchFamily="18" charset="0"/>
              </a:rPr>
              <a:t>Lethbridge Research Centre</a:t>
            </a:r>
          </a:p>
          <a:p>
            <a:r>
              <a:rPr lang="en-CA" i="1" dirty="0" smtClean="0">
                <a:solidFill>
                  <a:schemeClr val="tx1"/>
                </a:solidFill>
                <a:latin typeface="Chaparral Pro" pitchFamily="18" charset="0"/>
              </a:rPr>
              <a:t>Agriculture &amp; </a:t>
            </a:r>
            <a:r>
              <a:rPr lang="en-CA" i="1" dirty="0" err="1" smtClean="0">
                <a:solidFill>
                  <a:schemeClr val="tx1"/>
                </a:solidFill>
                <a:latin typeface="Chaparral Pro" pitchFamily="18" charset="0"/>
              </a:rPr>
              <a:t>Agri</a:t>
            </a:r>
            <a:r>
              <a:rPr lang="en-CA" i="1" dirty="0" smtClean="0">
                <a:solidFill>
                  <a:schemeClr val="tx1"/>
                </a:solidFill>
                <a:latin typeface="Chaparral Pro" pitchFamily="18" charset="0"/>
              </a:rPr>
              <a:t>-Food Canada</a:t>
            </a:r>
            <a:endParaRPr lang="en-CA" i="1" dirty="0">
              <a:solidFill>
                <a:schemeClr val="tx1"/>
              </a:solidFill>
              <a:latin typeface="Chaparral Pro" pitchFamily="18" charset="0"/>
            </a:endParaRPr>
          </a:p>
        </p:txBody>
      </p:sp>
      <p:cxnSp>
        <p:nvCxnSpPr>
          <p:cNvPr id="4" name="Straight Connector 3"/>
          <p:cNvCxnSpPr/>
          <p:nvPr/>
        </p:nvCxnSpPr>
        <p:spPr>
          <a:xfrm>
            <a:off x="4709160" y="586740"/>
            <a:ext cx="0" cy="1935480"/>
          </a:xfrm>
          <a:prstGeom prst="line">
            <a:avLst/>
          </a:prstGeom>
          <a:ln w="28575" cap="rnd">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6950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descr="http://static2.businessinsider.com/image/52d410906bb3f7ca259d890c-960/meat%201.jpg"/>
          <p:cNvPicPr>
            <a:picLocks noChangeAspect="1" noChangeArrowheads="1"/>
          </p:cNvPicPr>
          <p:nvPr/>
        </p:nvPicPr>
        <p:blipFill rotWithShape="1">
          <a:blip r:embed="rId2">
            <a:extLst>
              <a:ext uri="{28A0092B-C50C-407E-A947-70E740481C1C}">
                <a14:useLocalDpi xmlns:a14="http://schemas.microsoft.com/office/drawing/2010/main" val="0"/>
              </a:ext>
            </a:extLst>
          </a:blip>
          <a:srcRect l="3963" r="2536" b="2137"/>
          <a:stretch/>
        </p:blipFill>
        <p:spPr bwMode="auto">
          <a:xfrm>
            <a:off x="355600" y="146782"/>
            <a:ext cx="8432800" cy="65369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9646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p:txBody>
          <a:bodyPr/>
          <a:lstStyle/>
          <a:p>
            <a:pPr>
              <a:defRPr/>
            </a:pPr>
            <a:fld id="{2A172351-7271-43E3-BABB-DBEEAA3837E3}" type="slidenum">
              <a:rPr lang="en-CA"/>
              <a:pPr>
                <a:defRPr/>
              </a:pPr>
              <a:t>11</a:t>
            </a:fld>
            <a:endParaRPr lang="en-CA"/>
          </a:p>
        </p:txBody>
      </p:sp>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27" t="8609" r="3905"/>
          <a:stretch/>
        </p:blipFill>
        <p:spPr bwMode="auto">
          <a:xfrm>
            <a:off x="365760" y="1234438"/>
            <a:ext cx="8427720" cy="5453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2"/>
          <p:cNvSpPr>
            <a:spLocks noGrp="1" noChangeArrowheads="1"/>
          </p:cNvSpPr>
          <p:nvPr>
            <p:ph type="title"/>
          </p:nvPr>
        </p:nvSpPr>
        <p:spPr>
          <a:xfrm>
            <a:off x="-12746" y="-5715"/>
            <a:ext cx="9144000" cy="1143000"/>
          </a:xfrm>
          <a:noFill/>
          <a:extLst>
            <a:ext uri="{909E8E84-426E-40DD-AFC4-6F175D3DCCD1}">
              <a14:hiddenFill xmlns:a14="http://schemas.microsoft.com/office/drawing/2010/main">
                <a:solidFill>
                  <a:srgbClr val="333300"/>
                </a:solidFill>
              </a14:hiddenFill>
            </a:ext>
          </a:extLst>
        </p:spPr>
        <p:txBody>
          <a:bodyPr>
            <a:noAutofit/>
          </a:bodyPr>
          <a:lstStyle/>
          <a:p>
            <a:r>
              <a:rPr lang="en-US" altLang="en-US" sz="3600" dirty="0" smtClean="0">
                <a:solidFill>
                  <a:schemeClr val="tx1"/>
                </a:solidFill>
                <a:effectLst>
                  <a:outerShdw blurRad="38100" dist="38100" dir="2700000" algn="tl">
                    <a:srgbClr val="C0C0C0"/>
                  </a:outerShdw>
                </a:effectLst>
              </a:rPr>
              <a:t>Land in use at present, increase to 2050 and remaining balance in 2050</a:t>
            </a:r>
            <a:endParaRPr lang="en-US" altLang="en-US" sz="3600" dirty="0">
              <a:solidFill>
                <a:schemeClr val="tx1"/>
              </a:solidFill>
              <a:effectLst>
                <a:outerShdw blurRad="38100" dist="38100" dir="2700000" algn="tl">
                  <a:srgbClr val="C0C0C0"/>
                </a:outerShdw>
              </a:effectLst>
            </a:endParaRPr>
          </a:p>
        </p:txBody>
      </p:sp>
    </p:spTree>
    <p:extLst>
      <p:ext uri="{BB962C8B-B14F-4D97-AF65-F5344CB8AC3E}">
        <p14:creationId xmlns:p14="http://schemas.microsoft.com/office/powerpoint/2010/main" val="34550736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185" r="2631"/>
          <a:stretch/>
        </p:blipFill>
        <p:spPr bwMode="auto">
          <a:xfrm>
            <a:off x="3020695" y="106680"/>
            <a:ext cx="5991225" cy="6630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txBox="1">
            <a:spLocks noChangeArrowheads="1"/>
          </p:cNvSpPr>
          <p:nvPr/>
        </p:nvSpPr>
        <p:spPr>
          <a:xfrm>
            <a:off x="15240" y="1518285"/>
            <a:ext cx="2990850" cy="1143000"/>
          </a:xfrm>
          <a:prstGeom prst="rect">
            <a:avLst/>
          </a:prstGeom>
          <a:noFill/>
          <a:extLst>
            <a:ext uri="{909E8E84-426E-40DD-AFC4-6F175D3DCCD1}">
              <a14:hiddenFill xmlns:a14="http://schemas.microsoft.com/office/drawing/2010/main">
                <a:solidFill>
                  <a:srgbClr val="333300"/>
                </a:solidFill>
              </a14:hiddenFill>
            </a:ext>
          </a:extLst>
        </p:spPr>
        <p:txBody>
          <a:bodyPr vert="horz" lIns="91440" tIns="45720" rIns="91440" bIns="45720" rtlCol="0" anchor="ctr">
            <a:noAutofit/>
          </a:bodyPr>
          <a:lstStyle>
            <a:lvl1pPr algn="ctr" defTabSz="914400" rtl="0" eaLnBrk="1" latinLnBrk="0" hangingPunct="1">
              <a:spcBef>
                <a:spcPct val="0"/>
              </a:spcBef>
              <a:buNone/>
              <a:defRPr sz="4400" b="1" kern="1200">
                <a:solidFill>
                  <a:schemeClr val="tx1"/>
                </a:solidFill>
                <a:effectLst>
                  <a:outerShdw blurRad="38100" dist="38100" dir="2700000" algn="tl">
                    <a:srgbClr val="000000">
                      <a:alpha val="43137"/>
                    </a:srgbClr>
                  </a:outerShdw>
                </a:effectLst>
                <a:latin typeface="Century" pitchFamily="18" charset="0"/>
                <a:ea typeface="+mj-ea"/>
                <a:cs typeface="+mj-cs"/>
              </a:defRPr>
            </a:lvl1pPr>
          </a:lstStyle>
          <a:p>
            <a:pPr algn="l"/>
            <a:r>
              <a:rPr lang="en-US" altLang="en-US" sz="3200" smtClean="0">
                <a:effectLst>
                  <a:outerShdw blurRad="38100" dist="38100" dir="2700000" algn="tl">
                    <a:srgbClr val="C0C0C0"/>
                  </a:outerShdw>
                </a:effectLst>
              </a:rPr>
              <a:t>GHG emissions from global livestock supply chains, by productions activities and products</a:t>
            </a:r>
            <a:endParaRPr lang="en-US" altLang="en-US" sz="3200" dirty="0">
              <a:effectLst>
                <a:outerShdw blurRad="38100" dist="38100" dir="2700000" algn="tl">
                  <a:srgbClr val="C0C0C0"/>
                </a:outerShdw>
              </a:effectLst>
            </a:endParaRPr>
          </a:p>
        </p:txBody>
      </p:sp>
    </p:spTree>
    <p:extLst>
      <p:ext uri="{BB962C8B-B14F-4D97-AF65-F5344CB8AC3E}">
        <p14:creationId xmlns:p14="http://schemas.microsoft.com/office/powerpoint/2010/main" val="35092138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2"/>
          <p:cNvSpPr txBox="1">
            <a:spLocks noChangeArrowheads="1"/>
          </p:cNvSpPr>
          <p:nvPr/>
        </p:nvSpPr>
        <p:spPr>
          <a:xfrm>
            <a:off x="190500" y="83821"/>
            <a:ext cx="8763000" cy="1143000"/>
          </a:xfrm>
          <a:prstGeom prst="rect">
            <a:avLst/>
          </a:prstGeom>
          <a:noFill/>
          <a:extLst>
            <a:ext uri="{909E8E84-426E-40DD-AFC4-6F175D3DCCD1}">
              <a14:hiddenFill xmlns:a14="http://schemas.microsoft.com/office/drawing/2010/main">
                <a:solidFill>
                  <a:srgbClr val="333300"/>
                </a:solidFill>
              </a14:hiddenFill>
            </a:ext>
          </a:extLst>
        </p:spPr>
        <p:txBody>
          <a:bodyPr vert="horz" lIns="91440" tIns="45720" rIns="91440" bIns="45720" rtlCol="0" anchor="ctr">
            <a:noAutofit/>
          </a:bodyPr>
          <a:lstStyle>
            <a:lvl1pPr algn="ctr" defTabSz="914400" rtl="0" eaLnBrk="1" latinLnBrk="0" hangingPunct="1">
              <a:spcBef>
                <a:spcPct val="0"/>
              </a:spcBef>
              <a:buNone/>
              <a:defRPr sz="4400" b="1" kern="1200">
                <a:solidFill>
                  <a:schemeClr val="tx1"/>
                </a:solidFill>
                <a:effectLst>
                  <a:outerShdw blurRad="38100" dist="38100" dir="2700000" algn="tl">
                    <a:srgbClr val="000000">
                      <a:alpha val="43137"/>
                    </a:srgbClr>
                  </a:outerShdw>
                </a:effectLst>
                <a:latin typeface="Century" pitchFamily="18" charset="0"/>
                <a:ea typeface="+mj-ea"/>
                <a:cs typeface="+mj-cs"/>
              </a:defRPr>
            </a:lvl1pPr>
          </a:lstStyle>
          <a:p>
            <a:r>
              <a:rPr lang="en-US" altLang="en-US" sz="3200" dirty="0" smtClean="0">
                <a:effectLst>
                  <a:outerShdw blurRad="38100" dist="38100" dir="2700000" algn="tl">
                    <a:srgbClr val="C0C0C0"/>
                  </a:outerShdw>
                </a:effectLst>
              </a:rPr>
              <a:t>Regional variation in beef production and GHG intensities</a:t>
            </a:r>
            <a:endParaRPr lang="en-US" altLang="en-US" sz="3200" dirty="0">
              <a:effectLst>
                <a:outerShdw blurRad="38100" dist="38100" dir="2700000" algn="tl">
                  <a:srgbClr val="C0C0C0"/>
                </a:outerShdw>
              </a:effectLst>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41" t="10664" r="5416" b="13435"/>
          <a:stretch/>
        </p:blipFill>
        <p:spPr bwMode="auto">
          <a:xfrm>
            <a:off x="968375" y="1226821"/>
            <a:ext cx="7207250" cy="55025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780901" y="6446502"/>
            <a:ext cx="1463478" cy="338554"/>
          </a:xfrm>
          <a:prstGeom prst="rect">
            <a:avLst/>
          </a:prstGeom>
          <a:noFill/>
        </p:spPr>
        <p:txBody>
          <a:bodyPr wrap="none" rtlCol="0">
            <a:spAutoFit/>
          </a:bodyPr>
          <a:lstStyle/>
          <a:p>
            <a:r>
              <a:rPr lang="en-CA" sz="1600" dirty="0" smtClean="0"/>
              <a:t>Source: GLEAM</a:t>
            </a:r>
            <a:endParaRPr lang="en-CA" sz="1600" dirty="0"/>
          </a:p>
        </p:txBody>
      </p:sp>
    </p:spTree>
    <p:extLst>
      <p:ext uri="{BB962C8B-B14F-4D97-AF65-F5344CB8AC3E}">
        <p14:creationId xmlns:p14="http://schemas.microsoft.com/office/powerpoint/2010/main" val="23122108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883" t="2334" r="1748"/>
          <a:stretch/>
        </p:blipFill>
        <p:spPr bwMode="auto">
          <a:xfrm>
            <a:off x="3746500" y="1578695"/>
            <a:ext cx="5229860" cy="50444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a:spLocks noGrp="1"/>
          </p:cNvSpPr>
          <p:nvPr>
            <p:ph type="title"/>
          </p:nvPr>
        </p:nvSpPr>
        <p:spPr>
          <a:xfrm>
            <a:off x="1935128" y="153755"/>
            <a:ext cx="7348572" cy="1143000"/>
          </a:xfrm>
        </p:spPr>
        <p:txBody>
          <a:bodyPr>
            <a:noAutofit/>
          </a:bodyPr>
          <a:lstStyle/>
          <a:p>
            <a:pPr algn="l"/>
            <a:r>
              <a:rPr lang="en-CA" sz="3600" b="1" dirty="0" smtClean="0">
                <a:solidFill>
                  <a:schemeClr val="tx1">
                    <a:lumMod val="95000"/>
                    <a:lumOff val="5000"/>
                  </a:schemeClr>
                </a:solidFill>
                <a:cs typeface="Arial" panose="020B0604020202020204" pitchFamily="34" charset="0"/>
              </a:rPr>
              <a:t>A </a:t>
            </a:r>
            <a:r>
              <a:rPr lang="en-CA" sz="3600" dirty="0" smtClean="0">
                <a:solidFill>
                  <a:schemeClr val="tx1">
                    <a:lumMod val="95000"/>
                    <a:lumOff val="5000"/>
                  </a:schemeClr>
                </a:solidFill>
                <a:cs typeface="Arial" panose="020B0604020202020204" pitchFamily="34" charset="0"/>
              </a:rPr>
              <a:t>Brazilian example:</a:t>
            </a:r>
            <a:br>
              <a:rPr lang="en-CA" sz="3600" dirty="0" smtClean="0">
                <a:solidFill>
                  <a:schemeClr val="tx1">
                    <a:lumMod val="95000"/>
                    <a:lumOff val="5000"/>
                  </a:schemeClr>
                </a:solidFill>
                <a:cs typeface="Arial" panose="020B0604020202020204" pitchFamily="34" charset="0"/>
              </a:rPr>
            </a:br>
            <a:r>
              <a:rPr lang="en-CA" sz="3600" dirty="0" smtClean="0">
                <a:solidFill>
                  <a:schemeClr val="tx1">
                    <a:lumMod val="95000"/>
                    <a:lumOff val="5000"/>
                  </a:schemeClr>
                </a:solidFill>
                <a:cs typeface="Arial" panose="020B0604020202020204" pitchFamily="34" charset="0"/>
              </a:rPr>
              <a:t>c</a:t>
            </a:r>
            <a:r>
              <a:rPr lang="en-CA" sz="3600" b="1" dirty="0" smtClean="0">
                <a:solidFill>
                  <a:schemeClr val="tx1">
                    <a:lumMod val="95000"/>
                    <a:lumOff val="5000"/>
                  </a:schemeClr>
                </a:solidFill>
                <a:cs typeface="Arial" panose="020B0604020202020204" pitchFamily="34" charset="0"/>
              </a:rPr>
              <a:t>apacity strengthening and TT</a:t>
            </a:r>
            <a:endParaRPr lang="en-CA" sz="3600" b="1" dirty="0">
              <a:solidFill>
                <a:schemeClr val="tx1">
                  <a:lumMod val="95000"/>
                  <a:lumOff val="5000"/>
                </a:schemeClr>
              </a:solidFill>
            </a:endParaRPr>
          </a:p>
        </p:txBody>
      </p:sp>
      <p:pic>
        <p:nvPicPr>
          <p:cNvPr id="6" name="Picture 5" descr="http://4.bp.blogspot.com/-qIKMY7rNvL8/UORI6Syo0wI/AAAAAAAAAWw/UeDeQGcIQrU/s1600/ab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12" y="0"/>
            <a:ext cx="1743900" cy="94965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157128" y="1578695"/>
            <a:ext cx="34242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chemeClr val="tx1"/>
                </a:solidFill>
                <a:effectLst>
                  <a:outerShdw blurRad="38100" dist="38100" dir="2700000" algn="tl">
                    <a:srgbClr val="000000">
                      <a:alpha val="43137"/>
                    </a:srgbClr>
                  </a:outerShdw>
                </a:effectLst>
                <a:latin typeface="Century" pitchFamily="18" charset="0"/>
                <a:ea typeface="+mj-ea"/>
                <a:cs typeface="+mj-cs"/>
              </a:defRPr>
            </a:lvl1pPr>
          </a:lstStyle>
          <a:p>
            <a:r>
              <a:rPr lang="en-CA" sz="2800" dirty="0" smtClean="0">
                <a:solidFill>
                  <a:schemeClr val="tx1">
                    <a:lumMod val="95000"/>
                    <a:lumOff val="5000"/>
                  </a:schemeClr>
                </a:solidFill>
                <a:cs typeface="Arial" panose="020B0604020202020204" pitchFamily="34" charset="0"/>
              </a:rPr>
              <a:t>194 “pilot-units” coordinated by </a:t>
            </a:r>
            <a:r>
              <a:rPr lang="en-CA" sz="2800" dirty="0" err="1" smtClean="0">
                <a:solidFill>
                  <a:schemeClr val="tx1">
                    <a:lumMod val="95000"/>
                    <a:lumOff val="5000"/>
                  </a:schemeClr>
                </a:solidFill>
                <a:cs typeface="Arial" panose="020B0604020202020204" pitchFamily="34" charset="0"/>
              </a:rPr>
              <a:t>Empraba</a:t>
            </a:r>
            <a:r>
              <a:rPr lang="en-CA" sz="2800" dirty="0" smtClean="0">
                <a:solidFill>
                  <a:schemeClr val="tx1">
                    <a:lumMod val="95000"/>
                    <a:lumOff val="5000"/>
                  </a:schemeClr>
                </a:solidFill>
                <a:cs typeface="Arial" panose="020B0604020202020204" pitchFamily="34" charset="0"/>
              </a:rPr>
              <a:t> (2011)</a:t>
            </a:r>
            <a:endParaRPr lang="en-CA" sz="2800" dirty="0">
              <a:solidFill>
                <a:schemeClr val="tx1">
                  <a:lumMod val="95000"/>
                  <a:lumOff val="5000"/>
                </a:schemeClr>
              </a:solidFill>
            </a:endParaRPr>
          </a:p>
        </p:txBody>
      </p:sp>
    </p:spTree>
    <p:extLst>
      <p:ext uri="{BB962C8B-B14F-4D97-AF65-F5344CB8AC3E}">
        <p14:creationId xmlns:p14="http://schemas.microsoft.com/office/powerpoint/2010/main" val="3242131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Up Arrow 12"/>
          <p:cNvSpPr/>
          <p:nvPr/>
        </p:nvSpPr>
        <p:spPr>
          <a:xfrm>
            <a:off x="4033110" y="1816100"/>
            <a:ext cx="1531972" cy="2400300"/>
          </a:xfrm>
          <a:prstGeom prst="upArrow">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dirty="0">
              <a:effectLst>
                <a:outerShdw blurRad="38100" dist="38100" dir="2700000" algn="tl">
                  <a:srgbClr val="000000">
                    <a:alpha val="43137"/>
                  </a:srgbClr>
                </a:outerShdw>
              </a:effectLst>
            </a:endParaRPr>
          </a:p>
        </p:txBody>
      </p:sp>
      <p:sp>
        <p:nvSpPr>
          <p:cNvPr id="5" name="Title 1"/>
          <p:cNvSpPr txBox="1">
            <a:spLocks/>
          </p:cNvSpPr>
          <p:nvPr/>
        </p:nvSpPr>
        <p:spPr>
          <a:xfrm>
            <a:off x="1935128" y="153755"/>
            <a:ext cx="72088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chemeClr val="tx1"/>
                </a:solidFill>
                <a:effectLst>
                  <a:outerShdw blurRad="38100" dist="38100" dir="2700000" algn="tl">
                    <a:srgbClr val="000000">
                      <a:alpha val="43137"/>
                    </a:srgbClr>
                  </a:outerShdw>
                </a:effectLst>
                <a:latin typeface="Century" pitchFamily="18" charset="0"/>
                <a:ea typeface="+mj-ea"/>
                <a:cs typeface="+mj-cs"/>
              </a:defRPr>
            </a:lvl1pPr>
          </a:lstStyle>
          <a:p>
            <a:pPr algn="l"/>
            <a:r>
              <a:rPr lang="en-CA" sz="3600" dirty="0" smtClean="0">
                <a:solidFill>
                  <a:schemeClr val="tx1">
                    <a:lumMod val="95000"/>
                    <a:lumOff val="5000"/>
                  </a:schemeClr>
                </a:solidFill>
                <a:cs typeface="Arial" panose="020B0604020202020204" pitchFamily="34" charset="0"/>
              </a:rPr>
              <a:t>A Brazilian example:</a:t>
            </a:r>
            <a:br>
              <a:rPr lang="en-CA" sz="3600" dirty="0" smtClean="0">
                <a:solidFill>
                  <a:schemeClr val="tx1">
                    <a:lumMod val="95000"/>
                    <a:lumOff val="5000"/>
                  </a:schemeClr>
                </a:solidFill>
                <a:cs typeface="Arial" panose="020B0604020202020204" pitchFamily="34" charset="0"/>
              </a:rPr>
            </a:br>
            <a:r>
              <a:rPr lang="en-CA" sz="3600" dirty="0" smtClean="0">
                <a:solidFill>
                  <a:schemeClr val="tx1">
                    <a:lumMod val="95000"/>
                    <a:lumOff val="5000"/>
                  </a:schemeClr>
                </a:solidFill>
                <a:cs typeface="Arial" panose="020B0604020202020204" pitchFamily="34" charset="0"/>
              </a:rPr>
              <a:t>capacity strengthening and TT</a:t>
            </a:r>
            <a:endParaRPr lang="en-CA" sz="3600" dirty="0">
              <a:solidFill>
                <a:schemeClr val="tx1">
                  <a:lumMod val="95000"/>
                  <a:lumOff val="5000"/>
                </a:schemeClr>
              </a:solidFill>
            </a:endParaRPr>
          </a:p>
        </p:txBody>
      </p:sp>
      <p:sp>
        <p:nvSpPr>
          <p:cNvPr id="4" name="Up Arrow 3"/>
          <p:cNvSpPr/>
          <p:nvPr/>
        </p:nvSpPr>
        <p:spPr>
          <a:xfrm>
            <a:off x="1935128" y="1816100"/>
            <a:ext cx="1531972" cy="2400300"/>
          </a:xfrm>
          <a:prstGeom prst="upArrow">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dirty="0">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5869560" y="1816100"/>
            <a:ext cx="2742997" cy="2742997"/>
          </a:xfrm>
          <a:prstGeom prst="rect">
            <a:avLst/>
          </a:prstGeom>
        </p:spPr>
      </p:pic>
      <p:sp>
        <p:nvSpPr>
          <p:cNvPr id="8" name="Rectangle 7"/>
          <p:cNvSpPr/>
          <p:nvPr/>
        </p:nvSpPr>
        <p:spPr>
          <a:xfrm>
            <a:off x="2260599" y="2201833"/>
            <a:ext cx="1003301" cy="400110"/>
          </a:xfrm>
          <a:prstGeom prst="rect">
            <a:avLst/>
          </a:prstGeom>
        </p:spPr>
        <p:txBody>
          <a:bodyPr wrap="square">
            <a:spAutoFit/>
          </a:bodyPr>
          <a:lstStyle/>
          <a:p>
            <a:pPr lvl="0" algn="ctr"/>
            <a:r>
              <a:rPr lang="en-CA" sz="2000" dirty="0">
                <a:solidFill>
                  <a:prstClr val="white"/>
                </a:solidFill>
                <a:effectLst>
                  <a:outerShdw blurRad="38100" dist="38100" dir="2700000" algn="tl">
                    <a:srgbClr val="000000">
                      <a:alpha val="43137"/>
                    </a:srgbClr>
                  </a:outerShdw>
                </a:effectLst>
                <a:latin typeface="Arial Black" panose="020B0A04020102020204" pitchFamily="34" charset="0"/>
              </a:rPr>
              <a:t>365%</a:t>
            </a:r>
            <a:endParaRPr lang="en-CA" dirty="0">
              <a:solidFill>
                <a:prstClr val="white"/>
              </a:solidFill>
              <a:effectLst>
                <a:outerShdw blurRad="38100" dist="38100" dir="2700000" algn="tl">
                  <a:srgbClr val="000000">
                    <a:alpha val="43137"/>
                  </a:srgbClr>
                </a:outerShdw>
              </a:effectLst>
              <a:latin typeface="Arial Black" panose="020B0A04020102020204" pitchFamily="34" charset="0"/>
            </a:endParaRPr>
          </a:p>
        </p:txBody>
      </p:sp>
      <p:sp>
        <p:nvSpPr>
          <p:cNvPr id="12" name="Rectangle 11"/>
          <p:cNvSpPr/>
          <p:nvPr/>
        </p:nvSpPr>
        <p:spPr>
          <a:xfrm>
            <a:off x="4297446" y="2231966"/>
            <a:ext cx="1003301" cy="400110"/>
          </a:xfrm>
          <a:prstGeom prst="rect">
            <a:avLst/>
          </a:prstGeom>
        </p:spPr>
        <p:txBody>
          <a:bodyPr wrap="square">
            <a:spAutoFit/>
          </a:bodyPr>
          <a:lstStyle/>
          <a:p>
            <a:pPr lvl="0" algn="ctr"/>
            <a:r>
              <a:rPr lang="en-CA" sz="2000" dirty="0" smtClean="0">
                <a:solidFill>
                  <a:prstClr val="white"/>
                </a:solidFill>
                <a:effectLst>
                  <a:outerShdw blurRad="38100" dist="38100" dir="2700000" algn="tl">
                    <a:srgbClr val="000000">
                      <a:alpha val="43137"/>
                    </a:srgbClr>
                  </a:outerShdw>
                </a:effectLst>
                <a:latin typeface="Arial Black" panose="020B0A04020102020204" pitchFamily="34" charset="0"/>
              </a:rPr>
              <a:t>10X</a:t>
            </a:r>
            <a:endParaRPr lang="en-CA" dirty="0">
              <a:solidFill>
                <a:prstClr val="white"/>
              </a:solidFill>
              <a:effectLst>
                <a:outerShdw blurRad="38100" dist="38100" dir="2700000" algn="tl">
                  <a:srgbClr val="000000">
                    <a:alpha val="43137"/>
                  </a:srgbClr>
                </a:outerShdw>
              </a:effectLst>
              <a:latin typeface="Arial Black" panose="020B0A04020102020204" pitchFamily="34" charset="0"/>
            </a:endParaRPr>
          </a:p>
        </p:txBody>
      </p:sp>
      <p:sp>
        <p:nvSpPr>
          <p:cNvPr id="9" name="TextBox 8"/>
          <p:cNvSpPr txBox="1"/>
          <p:nvPr/>
        </p:nvSpPr>
        <p:spPr>
          <a:xfrm>
            <a:off x="1767663" y="4394368"/>
            <a:ext cx="1866901" cy="1015663"/>
          </a:xfrm>
          <a:prstGeom prst="rect">
            <a:avLst/>
          </a:prstGeom>
          <a:noFill/>
        </p:spPr>
        <p:txBody>
          <a:bodyPr wrap="square" rtlCol="0">
            <a:spAutoFit/>
          </a:bodyPr>
          <a:lstStyle/>
          <a:p>
            <a:pPr algn="ctr"/>
            <a:r>
              <a:rPr lang="en-CA" sz="2000" dirty="0" smtClean="0"/>
              <a:t>Total crop production</a:t>
            </a:r>
          </a:p>
          <a:p>
            <a:pPr algn="ctr"/>
            <a:r>
              <a:rPr lang="en-CA" sz="2000" dirty="0" smtClean="0"/>
              <a:t>(1996-2006)</a:t>
            </a:r>
            <a:endParaRPr lang="en-CA" sz="2000" dirty="0"/>
          </a:p>
        </p:txBody>
      </p:sp>
      <p:sp>
        <p:nvSpPr>
          <p:cNvPr id="15" name="TextBox 14"/>
          <p:cNvSpPr txBox="1"/>
          <p:nvPr/>
        </p:nvSpPr>
        <p:spPr>
          <a:xfrm>
            <a:off x="3728632" y="4394368"/>
            <a:ext cx="2140928" cy="707886"/>
          </a:xfrm>
          <a:prstGeom prst="rect">
            <a:avLst/>
          </a:prstGeom>
          <a:noFill/>
        </p:spPr>
        <p:txBody>
          <a:bodyPr wrap="square" rtlCol="0">
            <a:spAutoFit/>
          </a:bodyPr>
          <a:lstStyle/>
          <a:p>
            <a:pPr algn="ctr"/>
            <a:r>
              <a:rPr lang="en-CA" sz="2000" dirty="0" smtClean="0"/>
              <a:t>Beef exports</a:t>
            </a:r>
          </a:p>
          <a:p>
            <a:pPr algn="ctr"/>
            <a:r>
              <a:rPr lang="en-CA" sz="2000" dirty="0" smtClean="0"/>
              <a:t>(tenfold increase)</a:t>
            </a:r>
            <a:endParaRPr lang="en-CA" sz="2000" dirty="0"/>
          </a:p>
        </p:txBody>
      </p:sp>
      <p:sp>
        <p:nvSpPr>
          <p:cNvPr id="16" name="TextBox 15"/>
          <p:cNvSpPr txBox="1"/>
          <p:nvPr/>
        </p:nvSpPr>
        <p:spPr>
          <a:xfrm>
            <a:off x="6170594" y="4445336"/>
            <a:ext cx="2140928" cy="707886"/>
          </a:xfrm>
          <a:prstGeom prst="rect">
            <a:avLst/>
          </a:prstGeom>
          <a:noFill/>
        </p:spPr>
        <p:txBody>
          <a:bodyPr wrap="square" rtlCol="0">
            <a:spAutoFit/>
          </a:bodyPr>
          <a:lstStyle/>
          <a:p>
            <a:pPr algn="ctr"/>
            <a:r>
              <a:rPr lang="en-CA" sz="2000" dirty="0" smtClean="0"/>
              <a:t>Beef, poultry and sugar cane</a:t>
            </a:r>
            <a:endParaRPr lang="en-CA" sz="2000" dirty="0"/>
          </a:p>
        </p:txBody>
      </p:sp>
      <p:sp>
        <p:nvSpPr>
          <p:cNvPr id="17" name="TextBox 16"/>
          <p:cNvSpPr txBox="1"/>
          <p:nvPr/>
        </p:nvSpPr>
        <p:spPr>
          <a:xfrm>
            <a:off x="6170594" y="2587433"/>
            <a:ext cx="2140928" cy="1200329"/>
          </a:xfrm>
          <a:prstGeom prst="rect">
            <a:avLst/>
          </a:prstGeom>
          <a:noFill/>
        </p:spPr>
        <p:txBody>
          <a:bodyPr wrap="square" rtlCol="0">
            <a:spAutoFit/>
          </a:bodyPr>
          <a:lstStyle/>
          <a:p>
            <a:pPr algn="ctr"/>
            <a:r>
              <a:rPr lang="en-CA" sz="2400" dirty="0" smtClean="0">
                <a:solidFill>
                  <a:schemeClr val="bg1"/>
                </a:solidFill>
                <a:latin typeface="Arial Black" panose="020B0A04020102020204" pitchFamily="34" charset="0"/>
              </a:rPr>
              <a:t>Worlds largest exporter</a:t>
            </a:r>
            <a:endParaRPr lang="en-CA" sz="24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7796602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15751" y="260648"/>
            <a:ext cx="8229600" cy="1143000"/>
          </a:xfrm>
        </p:spPr>
        <p:txBody>
          <a:bodyPr>
            <a:normAutofit/>
          </a:bodyPr>
          <a:lstStyle/>
          <a:p>
            <a:pPr algn="r"/>
            <a:r>
              <a:rPr lang="en-CA" sz="3600" b="1" dirty="0" smtClean="0">
                <a:solidFill>
                  <a:schemeClr val="tx1">
                    <a:lumMod val="95000"/>
                    <a:lumOff val="5000"/>
                  </a:schemeClr>
                </a:solidFill>
                <a:cs typeface="Arial" panose="020B0604020202020204" pitchFamily="34" charset="0"/>
              </a:rPr>
              <a:t>Restoring value to grasslands</a:t>
            </a:r>
            <a:endParaRPr lang="en-CA" sz="3600" b="1" dirty="0">
              <a:solidFill>
                <a:schemeClr val="tx1">
                  <a:lumMod val="95000"/>
                  <a:lumOff val="5000"/>
                </a:schemeClr>
              </a:solidFill>
              <a:cs typeface="Arial" panose="020B0604020202020204" pitchFamily="34" charset="0"/>
            </a:endParaRPr>
          </a:p>
        </p:txBody>
      </p:sp>
      <p:pic>
        <p:nvPicPr>
          <p:cNvPr id="5" name="Picture 5" descr="http://4.bp.blogspot.com/-qIKMY7rNvL8/UORI6Syo0wI/AAAAAAAAAWw/UeDeQGcIQrU/s1600/ab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12700"/>
            <a:ext cx="1743900" cy="94965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072" y="1434321"/>
            <a:ext cx="8723857" cy="51042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940152" y="6407750"/>
            <a:ext cx="1584176" cy="261610"/>
          </a:xfrm>
          <a:prstGeom prst="rect">
            <a:avLst/>
          </a:prstGeom>
          <a:noFill/>
        </p:spPr>
        <p:txBody>
          <a:bodyPr wrap="square" rtlCol="0">
            <a:spAutoFit/>
          </a:bodyPr>
          <a:lstStyle/>
          <a:p>
            <a:pPr algn="ctr"/>
            <a:r>
              <a:rPr lang="en-CA" sz="1100" b="1" dirty="0" smtClean="0">
                <a:latin typeface="Arial" panose="020B0604020202020204" pitchFamily="34" charset="0"/>
                <a:cs typeface="Arial" panose="020B0604020202020204" pitchFamily="34" charset="0"/>
              </a:rPr>
              <a:t>years</a:t>
            </a:r>
            <a:endParaRPr lang="en-CA"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07682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CA"/>
          </a:p>
        </p:txBody>
      </p:sp>
      <p:pic>
        <p:nvPicPr>
          <p:cNvPr id="4" name="Imagem 24" descr="FazXanxere16mai08 (12).JPG"/>
          <p:cNvPicPr>
            <a:picLocks noChangeAspect="1"/>
          </p:cNvPicPr>
          <p:nvPr/>
        </p:nvPicPr>
        <p:blipFill>
          <a:blip r:embed="rId2" cstate="print"/>
          <a:srcRect/>
          <a:stretch>
            <a:fillRect/>
          </a:stretch>
        </p:blipFill>
        <p:spPr bwMode="auto">
          <a:xfrm>
            <a:off x="4969193" y="463232"/>
            <a:ext cx="3927734" cy="4916487"/>
          </a:xfrm>
          <a:prstGeom prst="rect">
            <a:avLst/>
          </a:prstGeom>
          <a:ln>
            <a:noFill/>
          </a:ln>
          <a:effectLst>
            <a:outerShdw blurRad="292100" dist="139700" dir="2700000" algn="tl" rotWithShape="0">
              <a:srgbClr val="333333">
                <a:alpha val="65000"/>
              </a:srgbClr>
            </a:outerShdw>
          </a:effectLst>
        </p:spPr>
      </p:pic>
      <p:pic>
        <p:nvPicPr>
          <p:cNvPr id="5" name="Picture 2" descr="DSCF0069"/>
          <p:cNvPicPr>
            <a:picLocks noChangeAspect="1" noChangeArrowheads="1"/>
          </p:cNvPicPr>
          <p:nvPr/>
        </p:nvPicPr>
        <p:blipFill>
          <a:blip r:embed="rId3" cstate="print"/>
          <a:srcRect/>
          <a:stretch>
            <a:fillRect/>
          </a:stretch>
        </p:blipFill>
        <p:spPr bwMode="auto">
          <a:xfrm>
            <a:off x="271780" y="463233"/>
            <a:ext cx="5117647" cy="49164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539252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029395"/>
            <a:ext cx="8641856" cy="44493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88020" y="1575434"/>
            <a:ext cx="6624736" cy="461665"/>
          </a:xfrm>
          <a:prstGeom prst="rect">
            <a:avLst/>
          </a:prstGeom>
          <a:noFill/>
        </p:spPr>
        <p:txBody>
          <a:bodyPr wrap="square" rtlCol="0">
            <a:spAutoFit/>
          </a:bodyPr>
          <a:lstStyle/>
          <a:p>
            <a:r>
              <a:rPr lang="en-CA" sz="2400" b="1" dirty="0" smtClean="0">
                <a:latin typeface="Arial" panose="020B0604020202020204" pitchFamily="34" charset="0"/>
                <a:cs typeface="Arial" panose="020B0604020202020204" pitchFamily="34" charset="0"/>
              </a:rPr>
              <a:t>Increasing cropping intensity</a:t>
            </a:r>
            <a:endParaRPr lang="en-CA" sz="2400" b="1" dirty="0">
              <a:latin typeface="Arial" panose="020B0604020202020204" pitchFamily="34" charset="0"/>
              <a:cs typeface="Arial" panose="020B0604020202020204" pitchFamily="34" charset="0"/>
            </a:endParaRPr>
          </a:p>
        </p:txBody>
      </p:sp>
      <p:pic>
        <p:nvPicPr>
          <p:cNvPr id="6" name="Picture 5" descr="http://4.bp.blogspot.com/-qIKMY7rNvL8/UORI6Syo0wI/AAAAAAAAAWw/UeDeQGcIQrU/s1600/ab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43900" cy="94965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415751" y="26064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tx1"/>
                </a:solidFill>
                <a:effectLst>
                  <a:outerShdw blurRad="38100" dist="38100" dir="2700000" algn="tl">
                    <a:srgbClr val="000000">
                      <a:alpha val="43137"/>
                    </a:srgbClr>
                  </a:outerShdw>
                </a:effectLst>
                <a:latin typeface="Century" pitchFamily="18" charset="0"/>
                <a:ea typeface="+mj-ea"/>
                <a:cs typeface="+mj-cs"/>
              </a:defRPr>
            </a:lvl1pPr>
          </a:lstStyle>
          <a:p>
            <a:pPr algn="r"/>
            <a:r>
              <a:rPr lang="en-CA" sz="3600" smtClean="0">
                <a:solidFill>
                  <a:schemeClr val="tx1">
                    <a:lumMod val="95000"/>
                    <a:lumOff val="5000"/>
                  </a:schemeClr>
                </a:solidFill>
                <a:cs typeface="Arial" panose="020B0604020202020204" pitchFamily="34" charset="0"/>
              </a:rPr>
              <a:t>Restoring value to grasslands</a:t>
            </a:r>
            <a:endParaRPr lang="en-CA" sz="3600" dirty="0">
              <a:solidFill>
                <a:schemeClr val="tx1">
                  <a:lumMod val="95000"/>
                  <a:lumOff val="5000"/>
                </a:schemeClr>
              </a:solidFill>
              <a:cs typeface="Arial" panose="020B0604020202020204" pitchFamily="34" charset="0"/>
            </a:endParaRPr>
          </a:p>
        </p:txBody>
      </p:sp>
    </p:spTree>
    <p:extLst>
      <p:ext uri="{BB962C8B-B14F-4D97-AF65-F5344CB8AC3E}">
        <p14:creationId xmlns:p14="http://schemas.microsoft.com/office/powerpoint/2010/main" val="19440305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ítulo 1"/>
          <p:cNvSpPr>
            <a:spLocks noGrp="1"/>
          </p:cNvSpPr>
          <p:nvPr>
            <p:ph type="title"/>
          </p:nvPr>
        </p:nvSpPr>
        <p:spPr/>
        <p:txBody>
          <a:bodyPr/>
          <a:lstStyle/>
          <a:p>
            <a:endParaRPr lang="pt-BR" smtClean="0"/>
          </a:p>
        </p:txBody>
      </p:sp>
      <p:sp>
        <p:nvSpPr>
          <p:cNvPr id="19459" name="Espaço Reservado para Conteúdo 2"/>
          <p:cNvSpPr>
            <a:spLocks noGrp="1"/>
          </p:cNvSpPr>
          <p:nvPr>
            <p:ph idx="1"/>
          </p:nvPr>
        </p:nvSpPr>
        <p:spPr/>
        <p:txBody>
          <a:bodyPr/>
          <a:lstStyle/>
          <a:p>
            <a:endParaRPr lang="pt-BR" smtClean="0"/>
          </a:p>
        </p:txBody>
      </p:sp>
      <p:pic>
        <p:nvPicPr>
          <p:cNvPr id="1946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4779060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val 3"/>
          <p:cNvSpPr/>
          <p:nvPr/>
        </p:nvSpPr>
        <p:spPr bwMode="auto">
          <a:xfrm>
            <a:off x="3221812" y="1736324"/>
            <a:ext cx="3100409" cy="3100409"/>
          </a:xfrm>
          <a:prstGeom prst="ellipse">
            <a:avLst/>
          </a:prstGeom>
          <a:blipFill dpi="0"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a:blipFill>
          <a:ln w="38100" cap="rnd" cmpd="sng" algn="ctr">
            <a:solidFill>
              <a:srgbClr val="FFDE53"/>
            </a:solidFill>
            <a:prstDash val="sysDot"/>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000" b="1" i="0" u="none" strike="noStrike" cap="none" normalizeH="0" baseline="0" smtClean="0">
              <a:ln>
                <a:noFill/>
              </a:ln>
              <a:solidFill>
                <a:schemeClr val="tx1"/>
              </a:solidFill>
              <a:effectLst/>
              <a:latin typeface="+mn-lt"/>
              <a:ea typeface="ＭＳ Ｐゴシック" pitchFamily="34" charset="-128"/>
            </a:endParaRPr>
          </a:p>
        </p:txBody>
      </p:sp>
      <p:sp>
        <p:nvSpPr>
          <p:cNvPr id="13" name="Oval 12"/>
          <p:cNvSpPr/>
          <p:nvPr/>
        </p:nvSpPr>
        <p:spPr bwMode="auto">
          <a:xfrm>
            <a:off x="3489841" y="4397705"/>
            <a:ext cx="2564350" cy="2398111"/>
          </a:xfrm>
          <a:prstGeom prst="ellipse">
            <a:avLst/>
          </a:prstGeom>
          <a:solidFill>
            <a:srgbClr val="CCA500"/>
          </a:solidFill>
          <a:ln w="9525" cap="flat" cmpd="sng" algn="ctr">
            <a:noFill/>
            <a:prstDash val="solid"/>
            <a:round/>
            <a:headEnd type="none" w="med" len="med"/>
            <a:tailEnd type="none" w="med" len="med"/>
          </a:ln>
          <a:effectLst>
            <a:softEdge rad="12700"/>
          </a:effectLst>
          <a:scene3d>
            <a:camera prst="orthographicFront">
              <a:rot lat="0" lon="0" rev="0"/>
            </a:camera>
            <a:lightRig rig="chilly" dir="t">
              <a:rot lat="0" lon="0" rev="18480000"/>
            </a:lightRig>
          </a:scene3d>
          <a:sp3d prstMaterial="clear">
            <a:bevelT h="63500"/>
          </a:sp3d>
        </p:spPr>
        <p:txBody>
          <a:bodyPr vert="horz" wrap="square" lIns="91440" tIns="45720" rIns="9144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CA" sz="2000" b="1" i="0" u="none" strike="noStrike" cap="none" normalizeH="0" baseline="0" dirty="0" smtClean="0">
              <a:ln>
                <a:noFill/>
              </a:ln>
              <a:solidFill>
                <a:srgbClr val="996600"/>
              </a:solidFill>
              <a:effectLst/>
              <a:latin typeface="+mn-lt"/>
              <a:ea typeface="ＭＳ Ｐゴシック" pitchFamily="34" charset="-128"/>
            </a:endParaRPr>
          </a:p>
        </p:txBody>
      </p:sp>
      <p:sp>
        <p:nvSpPr>
          <p:cNvPr id="14" name="Oval 13"/>
          <p:cNvSpPr/>
          <p:nvPr/>
        </p:nvSpPr>
        <p:spPr bwMode="auto">
          <a:xfrm>
            <a:off x="6054192" y="2008809"/>
            <a:ext cx="2620414" cy="2302933"/>
          </a:xfrm>
          <a:prstGeom prst="ellipse">
            <a:avLst/>
          </a:prstGeom>
          <a:solidFill>
            <a:srgbClr val="006699"/>
          </a:solidFill>
          <a:ln w="9525" cap="flat" cmpd="sng" algn="ctr">
            <a:noFill/>
            <a:prstDash val="solid"/>
            <a:round/>
            <a:headEnd type="none" w="med" len="med"/>
            <a:tailEnd type="none" w="med" len="med"/>
          </a:ln>
          <a:effectLst>
            <a:softEdge rad="12700"/>
          </a:effectLst>
          <a:scene3d>
            <a:camera prst="orthographicFront">
              <a:rot lat="0" lon="0" rev="0"/>
            </a:camera>
            <a:lightRig rig="chilly" dir="t">
              <a:rot lat="0" lon="0" rev="18480000"/>
            </a:lightRig>
          </a:scene3d>
          <a:sp3d prstMaterial="clear">
            <a:bevelT h="63500"/>
          </a:sp3d>
        </p:spPr>
        <p:txBody>
          <a:bodyPr vert="horz" wrap="square" lIns="91440" tIns="45720" rIns="9144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CA" sz="2000" b="1" i="0" u="none" strike="noStrike" cap="none" normalizeH="0" baseline="0" dirty="0" smtClean="0">
                <a:ln>
                  <a:noFill/>
                </a:ln>
                <a:solidFill>
                  <a:srgbClr val="003366"/>
                </a:solidFill>
                <a:effectLst/>
                <a:latin typeface="+mn-lt"/>
                <a:ea typeface="ＭＳ Ｐゴシック" pitchFamily="34" charset="-128"/>
              </a:rPr>
              <a:t> </a:t>
            </a:r>
          </a:p>
        </p:txBody>
      </p:sp>
      <p:sp>
        <p:nvSpPr>
          <p:cNvPr id="15" name="Oval 14"/>
          <p:cNvSpPr/>
          <p:nvPr/>
        </p:nvSpPr>
        <p:spPr bwMode="auto">
          <a:xfrm>
            <a:off x="469650" y="1811656"/>
            <a:ext cx="3020191" cy="2500086"/>
          </a:xfrm>
          <a:prstGeom prst="ellipse">
            <a:avLst/>
          </a:prstGeom>
          <a:solidFill>
            <a:srgbClr val="008000"/>
          </a:solidFill>
          <a:ln w="9525" cap="flat" cmpd="sng" algn="ctr">
            <a:noFill/>
            <a:prstDash val="solid"/>
            <a:round/>
            <a:headEnd type="none" w="med" len="med"/>
            <a:tailEnd type="none" w="med" len="med"/>
          </a:ln>
          <a:effectLst>
            <a:softEdge rad="12700"/>
          </a:effectLst>
          <a:scene3d>
            <a:camera prst="orthographicFront">
              <a:rot lat="0" lon="0" rev="0"/>
            </a:camera>
            <a:lightRig rig="chilly" dir="t">
              <a:rot lat="0" lon="0" rev="18480000"/>
            </a:lightRig>
          </a:scene3d>
          <a:sp3d prstMaterial="clear">
            <a:bevelT h="63500"/>
          </a:sp3d>
        </p:spPr>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CA" sz="2800" b="1" i="0" u="none" strike="noStrike" cap="none" normalizeH="0" baseline="0" dirty="0" smtClean="0">
                <a:ln>
                  <a:noFill/>
                </a:ln>
                <a:solidFill>
                  <a:srgbClr val="336600"/>
                </a:solidFill>
                <a:effectLst/>
                <a:ea typeface="ＭＳ Ｐゴシック" pitchFamily="34" charset="-128"/>
              </a:rPr>
              <a:t>Food</a:t>
            </a:r>
          </a:p>
          <a:p>
            <a:pPr marL="342900" marR="0" indent="-34290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CA" sz="2800" b="1" dirty="0" smtClean="0">
                <a:solidFill>
                  <a:srgbClr val="336600"/>
                </a:solidFill>
                <a:ea typeface="ＭＳ Ｐゴシック" pitchFamily="34" charset="-128"/>
              </a:rPr>
              <a:t>Safe</a:t>
            </a:r>
          </a:p>
          <a:p>
            <a:pPr marL="342900" marR="0" indent="-34290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CA" sz="2800" b="1" i="0" u="none" strike="noStrike" cap="none" normalizeH="0" baseline="0" dirty="0" smtClean="0">
                <a:ln>
                  <a:noFill/>
                </a:ln>
                <a:solidFill>
                  <a:srgbClr val="336600"/>
                </a:solidFill>
                <a:effectLst/>
                <a:ea typeface="ＭＳ Ｐゴシック" pitchFamily="34" charset="-128"/>
              </a:rPr>
              <a:t>Security</a:t>
            </a:r>
          </a:p>
          <a:p>
            <a:pPr marL="342900" marR="0" indent="-34290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CA" sz="2800" b="1" dirty="0" smtClean="0">
                <a:solidFill>
                  <a:srgbClr val="336600"/>
                </a:solidFill>
                <a:ea typeface="ＭＳ Ｐゴシック" pitchFamily="34" charset="-128"/>
              </a:rPr>
              <a:t>Affordable</a:t>
            </a:r>
            <a:endParaRPr kumimoji="0" lang="en-CA" sz="2800" b="1" i="0" u="none" strike="noStrike" cap="none" normalizeH="0" baseline="0" dirty="0" smtClean="0">
              <a:ln>
                <a:noFill/>
              </a:ln>
              <a:solidFill>
                <a:srgbClr val="336600"/>
              </a:solidFill>
              <a:effectLst/>
              <a:ea typeface="ＭＳ Ｐゴシック" pitchFamily="34" charset="-128"/>
            </a:endParaRPr>
          </a:p>
        </p:txBody>
      </p:sp>
      <p:sp>
        <p:nvSpPr>
          <p:cNvPr id="5" name="TextBox 4"/>
          <p:cNvSpPr txBox="1"/>
          <p:nvPr/>
        </p:nvSpPr>
        <p:spPr>
          <a:xfrm>
            <a:off x="3099334" y="3088220"/>
            <a:ext cx="3345364" cy="480131"/>
          </a:xfrm>
          <a:prstGeom prst="rect">
            <a:avLst/>
          </a:prstGeom>
          <a:noFill/>
        </p:spPr>
        <p:txBody>
          <a:bodyPr wrap="square" rtlCol="0">
            <a:spAutoFit/>
          </a:bodyPr>
          <a:lstStyle/>
          <a:p>
            <a:pPr algn="ctr">
              <a:lnSpc>
                <a:spcPct val="90000"/>
              </a:lnSpc>
            </a:pPr>
            <a:r>
              <a:rPr lang="en-CA" sz="2800" b="1" dirty="0" smtClean="0">
                <a:solidFill>
                  <a:srgbClr val="FFFF00"/>
                </a:solidFill>
                <a:effectLst>
                  <a:outerShdw blurRad="38100" dist="38100" dir="2700000" algn="tl">
                    <a:srgbClr val="000000">
                      <a:alpha val="43137"/>
                    </a:srgbClr>
                  </a:outerShdw>
                </a:effectLst>
                <a:latin typeface="+mn-lt"/>
              </a:rPr>
              <a:t>Sustainability</a:t>
            </a:r>
            <a:endParaRPr lang="en-CA" sz="2800" b="1" dirty="0">
              <a:solidFill>
                <a:srgbClr val="FFFF00"/>
              </a:solidFill>
              <a:effectLst>
                <a:outerShdw blurRad="38100" dist="38100" dir="2700000" algn="tl">
                  <a:srgbClr val="000000">
                    <a:alpha val="43137"/>
                  </a:srgbClr>
                </a:outerShdw>
              </a:effectLst>
              <a:latin typeface="+mn-lt"/>
            </a:endParaRPr>
          </a:p>
        </p:txBody>
      </p:sp>
      <p:sp>
        <p:nvSpPr>
          <p:cNvPr id="10" name="Title 1"/>
          <p:cNvSpPr txBox="1">
            <a:spLocks/>
          </p:cNvSpPr>
          <p:nvPr/>
        </p:nvSpPr>
        <p:spPr>
          <a:xfrm>
            <a:off x="0" y="274638"/>
            <a:ext cx="9144000" cy="1143000"/>
          </a:xfrm>
          <a:prstGeom prst="rect">
            <a:avLst/>
          </a:prstGeom>
        </p:spPr>
        <p:txBody>
          <a:bodyPr>
            <a:noAutofit/>
          </a:bodyPr>
          <a:lstStyle>
            <a:lvl1pPr algn="ctr" defTabSz="914400" rtl="0" eaLnBrk="1" latinLnBrk="0" hangingPunct="1">
              <a:spcBef>
                <a:spcPct val="0"/>
              </a:spcBef>
              <a:buNone/>
              <a:defRPr sz="4400" b="1" kern="1200">
                <a:solidFill>
                  <a:schemeClr val="tx1"/>
                </a:solidFill>
                <a:effectLst>
                  <a:outerShdw blurRad="38100" dist="38100" dir="2700000" algn="tl">
                    <a:srgbClr val="000000">
                      <a:alpha val="43137"/>
                    </a:srgbClr>
                  </a:outerShdw>
                </a:effectLst>
                <a:latin typeface="Century" pitchFamily="18" charset="0"/>
                <a:ea typeface="+mj-ea"/>
                <a:cs typeface="+mj-cs"/>
              </a:defRPr>
            </a:lvl1pPr>
          </a:lstStyle>
          <a:p>
            <a:r>
              <a:rPr lang="en-CA" sz="3600" dirty="0" smtClean="0">
                <a:ea typeface="宋体" pitchFamily="2" charset="-122"/>
              </a:rPr>
              <a:t>Implications of sustainability for the </a:t>
            </a:r>
            <a:r>
              <a:rPr lang="en-CA" sz="3600" dirty="0">
                <a:ea typeface="宋体" pitchFamily="2" charset="-122"/>
              </a:rPr>
              <a:t>b</a:t>
            </a:r>
            <a:r>
              <a:rPr lang="en-CA" sz="3600" dirty="0" smtClean="0">
                <a:ea typeface="宋体" pitchFamily="2" charset="-122"/>
              </a:rPr>
              <a:t>eef industry</a:t>
            </a:r>
            <a:endParaRPr lang="en-CA" sz="3600" dirty="0">
              <a:ea typeface="宋体" pitchFamily="2" charset="-122"/>
            </a:endParaRPr>
          </a:p>
        </p:txBody>
      </p:sp>
      <p:sp>
        <p:nvSpPr>
          <p:cNvPr id="2" name="Rectangle 1"/>
          <p:cNvSpPr/>
          <p:nvPr/>
        </p:nvSpPr>
        <p:spPr>
          <a:xfrm>
            <a:off x="6054192" y="2854310"/>
            <a:ext cx="2620414" cy="523220"/>
          </a:xfrm>
          <a:prstGeom prst="rect">
            <a:avLst/>
          </a:prstGeom>
        </p:spPr>
        <p:txBody>
          <a:bodyPr wrap="square">
            <a:spAutoFit/>
          </a:bodyPr>
          <a:lstStyle/>
          <a:p>
            <a:pPr lvl="0" algn="ctr" eaLnBrk="0" fontAlgn="base" hangingPunct="0">
              <a:spcBef>
                <a:spcPct val="0"/>
              </a:spcBef>
              <a:spcAft>
                <a:spcPct val="0"/>
              </a:spcAft>
            </a:pPr>
            <a:r>
              <a:rPr lang="en-CA" sz="2800" b="1" dirty="0">
                <a:solidFill>
                  <a:srgbClr val="003366"/>
                </a:solidFill>
                <a:ea typeface="ＭＳ Ｐゴシック" pitchFamily="34" charset="-128"/>
              </a:rPr>
              <a:t>Environment</a:t>
            </a:r>
          </a:p>
        </p:txBody>
      </p:sp>
      <p:sp>
        <p:nvSpPr>
          <p:cNvPr id="3" name="Rectangle 2"/>
          <p:cNvSpPr/>
          <p:nvPr/>
        </p:nvSpPr>
        <p:spPr>
          <a:xfrm>
            <a:off x="3966185" y="5273594"/>
            <a:ext cx="1611660" cy="523220"/>
          </a:xfrm>
          <a:prstGeom prst="rect">
            <a:avLst/>
          </a:prstGeom>
        </p:spPr>
        <p:txBody>
          <a:bodyPr wrap="none">
            <a:spAutoFit/>
          </a:bodyPr>
          <a:lstStyle/>
          <a:p>
            <a:pPr lvl="0" algn="ctr" eaLnBrk="0" fontAlgn="base" hangingPunct="0">
              <a:spcBef>
                <a:spcPct val="0"/>
              </a:spcBef>
              <a:spcAft>
                <a:spcPct val="0"/>
              </a:spcAft>
            </a:pPr>
            <a:r>
              <a:rPr lang="en-CA" sz="2800" b="1" dirty="0">
                <a:solidFill>
                  <a:srgbClr val="996600"/>
                </a:solidFill>
                <a:ea typeface="ＭＳ Ｐゴシック" pitchFamily="34" charset="-128"/>
              </a:rPr>
              <a:t>Economic</a:t>
            </a:r>
          </a:p>
        </p:txBody>
      </p:sp>
    </p:spTree>
    <p:extLst>
      <p:ext uri="{BB962C8B-B14F-4D97-AF65-F5344CB8AC3E}">
        <p14:creationId xmlns:p14="http://schemas.microsoft.com/office/powerpoint/2010/main" val="98637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style.rotation</p:attrName>
                                        </p:attrNameLst>
                                      </p:cBhvr>
                                      <p:tavLst>
                                        <p:tav tm="0">
                                          <p:val>
                                            <p:fltVal val="90"/>
                                          </p:val>
                                        </p:tav>
                                        <p:tav tm="100000">
                                          <p:val>
                                            <p:fltVal val="0"/>
                                          </p:val>
                                        </p:tav>
                                      </p:tavLst>
                                    </p:anim>
                                    <p:animEffect transition="in" filter="fade">
                                      <p:cBhvr>
                                        <p:cTn id="16" dur="1000"/>
                                        <p:tgtEl>
                                          <p:spTgt spid="13"/>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fltVal val="0"/>
                                          </p:val>
                                        </p:tav>
                                        <p:tav tm="100000">
                                          <p:val>
                                            <p:strVal val="#ppt_w"/>
                                          </p:val>
                                        </p:tav>
                                      </p:tavLst>
                                    </p:anim>
                                    <p:anim calcmode="lin" valueType="num">
                                      <p:cBhvr>
                                        <p:cTn id="20" dur="1000" fill="hold"/>
                                        <p:tgtEl>
                                          <p:spTgt spid="15"/>
                                        </p:tgtEl>
                                        <p:attrNameLst>
                                          <p:attrName>ppt_h</p:attrName>
                                        </p:attrNameLst>
                                      </p:cBhvr>
                                      <p:tavLst>
                                        <p:tav tm="0">
                                          <p:val>
                                            <p:fltVal val="0"/>
                                          </p:val>
                                        </p:tav>
                                        <p:tav tm="100000">
                                          <p:val>
                                            <p:strVal val="#ppt_h"/>
                                          </p:val>
                                        </p:tav>
                                      </p:tavLst>
                                    </p:anim>
                                    <p:anim calcmode="lin" valueType="num">
                                      <p:cBhvr>
                                        <p:cTn id="21" dur="1000" fill="hold"/>
                                        <p:tgtEl>
                                          <p:spTgt spid="15"/>
                                        </p:tgtEl>
                                        <p:attrNameLst>
                                          <p:attrName>style.rotation</p:attrName>
                                        </p:attrNameLst>
                                      </p:cBhvr>
                                      <p:tavLst>
                                        <p:tav tm="0">
                                          <p:val>
                                            <p:fltVal val="90"/>
                                          </p:val>
                                        </p:tav>
                                        <p:tav tm="100000">
                                          <p:val>
                                            <p:fltVal val="0"/>
                                          </p:val>
                                        </p:tav>
                                      </p:tavLst>
                                    </p:anim>
                                    <p:animEffect transition="in" filter="fade">
                                      <p:cBhvr>
                                        <p:cTn id="2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9032" y="1256184"/>
            <a:ext cx="8756848" cy="5301208"/>
          </a:xfrm>
        </p:spPr>
        <p:txBody>
          <a:bodyPr>
            <a:noAutofit/>
          </a:bodyPr>
          <a:lstStyle/>
          <a:p>
            <a:pPr>
              <a:buFont typeface="Wingdings" panose="05000000000000000000" pitchFamily="2" charset="2"/>
              <a:buChar char="Ø"/>
            </a:pPr>
            <a:r>
              <a:rPr lang="en-CA" sz="2400" b="1" dirty="0" smtClean="0">
                <a:latin typeface="+mn-lt"/>
                <a:cs typeface="Arial" panose="020B0604020202020204" pitchFamily="34" charset="0"/>
              </a:rPr>
              <a:t>Landowners must conserve a percentage of their terrain forested</a:t>
            </a:r>
          </a:p>
          <a:p>
            <a:pPr lvl="1"/>
            <a:r>
              <a:rPr lang="en-CA" sz="2400" dirty="0" smtClean="0">
                <a:latin typeface="+mn-lt"/>
                <a:cs typeface="Arial" panose="020B0604020202020204" pitchFamily="34" charset="0"/>
              </a:rPr>
              <a:t>80% Amazon area</a:t>
            </a:r>
          </a:p>
          <a:p>
            <a:pPr lvl="1"/>
            <a:r>
              <a:rPr lang="en-CA" sz="2400" dirty="0" smtClean="0">
                <a:latin typeface="+mn-lt"/>
                <a:cs typeface="Arial" panose="020B0604020202020204" pitchFamily="34" charset="0"/>
              </a:rPr>
              <a:t>35% </a:t>
            </a:r>
            <a:r>
              <a:rPr lang="en-CA" sz="2400" dirty="0" err="1" smtClean="0">
                <a:latin typeface="+mn-lt"/>
                <a:cs typeface="Arial" panose="020B0604020202020204" pitchFamily="34" charset="0"/>
              </a:rPr>
              <a:t>Cerrado</a:t>
            </a:r>
            <a:r>
              <a:rPr lang="en-CA" sz="2400" dirty="0" smtClean="0">
                <a:latin typeface="+mn-lt"/>
                <a:cs typeface="Arial" panose="020B0604020202020204" pitchFamily="34" charset="0"/>
              </a:rPr>
              <a:t> area</a:t>
            </a:r>
          </a:p>
          <a:p>
            <a:pPr lvl="1">
              <a:spcAft>
                <a:spcPts val="600"/>
              </a:spcAft>
            </a:pPr>
            <a:r>
              <a:rPr lang="en-CA" sz="2400" dirty="0" smtClean="0">
                <a:latin typeface="+mn-lt"/>
                <a:cs typeface="Arial" panose="020B0604020202020204" pitchFamily="34" charset="0"/>
              </a:rPr>
              <a:t>20% other parts of Brazil</a:t>
            </a:r>
          </a:p>
          <a:p>
            <a:pPr marL="457200" lvl="1" indent="0">
              <a:spcAft>
                <a:spcPts val="600"/>
              </a:spcAft>
              <a:buNone/>
            </a:pPr>
            <a:endParaRPr lang="en-CA" sz="2000" dirty="0" smtClean="0">
              <a:latin typeface="+mn-lt"/>
              <a:cs typeface="Arial" panose="020B0604020202020204" pitchFamily="34" charset="0"/>
            </a:endParaRPr>
          </a:p>
          <a:p>
            <a:pPr>
              <a:buFont typeface="Wingdings" panose="05000000000000000000" pitchFamily="2" charset="2"/>
              <a:buChar char="Ø"/>
            </a:pPr>
            <a:r>
              <a:rPr lang="en-CA" sz="2400" b="1" dirty="0" smtClean="0">
                <a:latin typeface="+mn-lt"/>
                <a:cs typeface="Arial" panose="020B0604020202020204" pitchFamily="34" charset="0"/>
              </a:rPr>
              <a:t>Permanent preservation </a:t>
            </a:r>
            <a:r>
              <a:rPr lang="en-CA" sz="2400" b="1" dirty="0">
                <a:latin typeface="+mn-lt"/>
                <a:cs typeface="Arial" panose="020B0604020202020204" pitchFamily="34" charset="0"/>
              </a:rPr>
              <a:t>a</a:t>
            </a:r>
            <a:r>
              <a:rPr lang="en-CA" sz="2400" b="1" dirty="0" smtClean="0">
                <a:latin typeface="+mn-lt"/>
                <a:cs typeface="Arial" panose="020B0604020202020204" pitchFamily="34" charset="0"/>
              </a:rPr>
              <a:t>reas</a:t>
            </a:r>
          </a:p>
          <a:p>
            <a:pPr lvl="1"/>
            <a:r>
              <a:rPr lang="en-CA" sz="2400" dirty="0" smtClean="0">
                <a:latin typeface="+mn-lt"/>
                <a:cs typeface="Arial" panose="020B0604020202020204" pitchFamily="34" charset="0"/>
              </a:rPr>
              <a:t>Springs</a:t>
            </a:r>
          </a:p>
          <a:p>
            <a:pPr lvl="1"/>
            <a:r>
              <a:rPr lang="en-CA" sz="2400" dirty="0" smtClean="0">
                <a:latin typeface="+mn-lt"/>
                <a:cs typeface="Arial" panose="020B0604020202020204" pitchFamily="34" charset="0"/>
              </a:rPr>
              <a:t>River borders</a:t>
            </a:r>
          </a:p>
          <a:p>
            <a:pPr lvl="1"/>
            <a:r>
              <a:rPr lang="en-CA" sz="2400" dirty="0" smtClean="0">
                <a:latin typeface="+mn-lt"/>
                <a:cs typeface="Arial" panose="020B0604020202020204" pitchFamily="34" charset="0"/>
              </a:rPr>
              <a:t>Areas with declivity &gt; 45</a:t>
            </a:r>
            <a:r>
              <a:rPr lang="en-CA" sz="2400" baseline="30000" dirty="0" smtClean="0">
                <a:latin typeface="+mn-lt"/>
                <a:cs typeface="Arial" panose="020B0604020202020204" pitchFamily="34" charset="0"/>
              </a:rPr>
              <a:t>o</a:t>
            </a:r>
          </a:p>
          <a:p>
            <a:pPr lvl="1"/>
            <a:r>
              <a:rPr lang="en-CA" sz="2400" dirty="0">
                <a:latin typeface="+mn-lt"/>
                <a:cs typeface="Arial" panose="020B0604020202020204" pitchFamily="34" charset="0"/>
              </a:rPr>
              <a:t>top of </a:t>
            </a:r>
            <a:r>
              <a:rPr lang="en-CA" sz="2400" dirty="0" smtClean="0">
                <a:latin typeface="+mn-lt"/>
                <a:cs typeface="Arial" panose="020B0604020202020204" pitchFamily="34" charset="0"/>
              </a:rPr>
              <a:t>hills (higher than 100 m)</a:t>
            </a:r>
          </a:p>
          <a:p>
            <a:pPr lvl="1"/>
            <a:r>
              <a:rPr lang="en-CA" sz="2400" dirty="0">
                <a:latin typeface="+mn-lt"/>
                <a:cs typeface="Arial" panose="020B0604020202020204" pitchFamily="34" charset="0"/>
              </a:rPr>
              <a:t>areas </a:t>
            </a:r>
            <a:r>
              <a:rPr lang="en-CA" sz="2400" dirty="0" smtClean="0">
                <a:latin typeface="+mn-lt"/>
                <a:cs typeface="Arial" panose="020B0604020202020204" pitchFamily="34" charset="0"/>
              </a:rPr>
              <a:t>with altitude </a:t>
            </a:r>
            <a:r>
              <a:rPr lang="en-CA" sz="2400" dirty="0">
                <a:latin typeface="+mn-lt"/>
                <a:cs typeface="Arial" panose="020B0604020202020204" pitchFamily="34" charset="0"/>
              </a:rPr>
              <a:t>higher </a:t>
            </a:r>
            <a:r>
              <a:rPr lang="en-CA" sz="2400" dirty="0" smtClean="0">
                <a:latin typeface="+mn-lt"/>
                <a:cs typeface="Arial" panose="020B0604020202020204" pitchFamily="34" charset="0"/>
              </a:rPr>
              <a:t>than 1800 m</a:t>
            </a:r>
            <a:endParaRPr lang="en-CA" sz="2400" dirty="0">
              <a:latin typeface="+mn-lt"/>
              <a:cs typeface="Arial" panose="020B0604020202020204" pitchFamily="34" charset="0"/>
            </a:endParaRPr>
          </a:p>
          <a:p>
            <a:pPr lvl="1"/>
            <a:endParaRPr lang="en-CA" sz="2000" baseline="30000" dirty="0" smtClean="0">
              <a:latin typeface="+mn-lt"/>
              <a:cs typeface="Arial" panose="020B0604020202020204" pitchFamily="34" charset="0"/>
            </a:endParaRPr>
          </a:p>
          <a:p>
            <a:pPr lvl="1"/>
            <a:endParaRPr lang="en-CA" sz="2000" dirty="0">
              <a:latin typeface="+mn-lt"/>
              <a:cs typeface="Arial" panose="020B0604020202020204" pitchFamily="34" charset="0"/>
            </a:endParaRPr>
          </a:p>
          <a:p>
            <a:endParaRPr lang="en-CA" sz="2400" dirty="0" smtClean="0">
              <a:latin typeface="+mn-lt"/>
              <a:cs typeface="Arial" panose="020B0604020202020204" pitchFamily="34" charset="0"/>
            </a:endParaRPr>
          </a:p>
          <a:p>
            <a:pPr lvl="1"/>
            <a:endParaRPr lang="en-CA" sz="2000" dirty="0">
              <a:latin typeface="+mn-lt"/>
              <a:cs typeface="Arial" panose="020B0604020202020204" pitchFamily="34" charset="0"/>
            </a:endParaRPr>
          </a:p>
        </p:txBody>
      </p:sp>
      <p:sp>
        <p:nvSpPr>
          <p:cNvPr id="5" name="Title 1"/>
          <p:cNvSpPr>
            <a:spLocks noGrp="1"/>
          </p:cNvSpPr>
          <p:nvPr>
            <p:ph type="title"/>
          </p:nvPr>
        </p:nvSpPr>
        <p:spPr>
          <a:xfrm>
            <a:off x="0" y="274638"/>
            <a:ext cx="9144000" cy="1143000"/>
          </a:xfrm>
        </p:spPr>
        <p:txBody>
          <a:bodyPr/>
          <a:lstStyle/>
          <a:p>
            <a:r>
              <a:rPr lang="en-CA" b="1" dirty="0" smtClean="0">
                <a:solidFill>
                  <a:schemeClr val="tx1">
                    <a:lumMod val="95000"/>
                    <a:lumOff val="5000"/>
                  </a:schemeClr>
                </a:solidFill>
                <a:cs typeface="Arial" panose="020B0604020202020204" pitchFamily="34" charset="0"/>
              </a:rPr>
              <a:t>Brazil’s Forest Code</a:t>
            </a:r>
            <a:endParaRPr lang="en-CA" b="1" dirty="0">
              <a:solidFill>
                <a:schemeClr val="tx1">
                  <a:lumMod val="95000"/>
                  <a:lumOff val="5000"/>
                </a:schemeClr>
              </a:solidFill>
              <a:cs typeface="Arial" panose="020B0604020202020204" pitchFamily="34" charset="0"/>
            </a:endParaRPr>
          </a:p>
        </p:txBody>
      </p:sp>
    </p:spTree>
    <p:extLst>
      <p:ext uri="{BB962C8B-B14F-4D97-AF65-F5344CB8AC3E}">
        <p14:creationId xmlns:p14="http://schemas.microsoft.com/office/powerpoint/2010/main" val="40768781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4" descr="data:image/jpeg;base64,/9j/4AAQSkZJRgABAQAAAQABAAD/2wCEAAkGBhAPEBQUEBQUFRQUFBQUFxUUFhQXFBQVFhUVFBQXFBQYICYeFxojGRUUHy8gJCcpLSwsFSAxNTAqNSYrLSkBCQoKDgwOGg8PGiwkHiQqLCksKiopKi8sLCw0LCwsLCksLC8pLCwwLCkqLCwsLCwsLCwsLCksLCwsLCwqLCosLP/AABEIAN0A5AMBIgACEQEDEQH/xAAbAAEAAgMBAQAAAAAAAAAAAAAABAUBAwYCB//EAEMQAAEEAAMCCwYEBAQGAwAAAAEAAgMRBBIhBTEGExUiQVFTYXF0szI0gZOU0iORocFSsdHwFDNCcgcWYpLh8WOCov/EABoBAQACAwEAAAAAAAAAAAAAAAABAgMEBQb/xAAqEQACAgEEAQMDBAMAAAAAAAAAAQIRAwQSITFBBVFhE4GhFCIykXHR8P/aAAwDAQACEQMRAD8A+ubYtvFNjyNMkoZmLA6hke7QWNeaB8V45Mn7aP6dn3Lbtn28N5gelKp6klFXyZP20f07PuTkyfto/p2fcrREJoq+TJ+2j+nZ9ycmT9tH9Oz7laIgoq+TJ+2j+nZ9ycmT9tH9Oz7laKPjoJHsqN5Y4ag0CD3OBG5Q+FYoh8mT9tH9Oz7k5Mn7aP6dn3Khw/DaVpAkY11aEtsONaXR03+CrMRwkxUgIMhAN6NDW/CwLr4rnT9SwRVq39itoutoY2WGdkXGxuzEA1Cy2EkAWL773q35Mn7aP6dn3L55Zvpv9bX0/Z8b2xMEht4aA499fr4potVLUSla48fHwFyQ+TJ+2j+nZ9ycmT9tH9Oz7laIukWoq+TJ+2j+nZ9ycmT9tH9Oz7laIgoq+TJ+2j+nZ9ycmT9tH9Oz7lUcIeEjmTsbEdI3gvr/AF9BZ4Ufz8F1YWLHlhklKMfHDI4Kvkyfto/p2fcnJk/bR/Ts+5WiLKTRV8mT9tH9Oz7k5Mn7aP6dn3K0RBRV8mT9tH9Oz7k5Mn7aP6dn3K0RBRV8mT9tH9Oz7k5Mn7aP6dn3K0RBRV8mT9tH9Oz7k5Mn7aP6dn3K0RBRD2M4TYaGR7WZpIo3upoAtzGuNDoFlF54M+5Yby8PptWFBUbZ9vDeYHpSqeoG2fbw3mB6UqnqUWQREUkml2OiBIL2AjeC5oI8Ra1Yja0Mbcxe0iwNHNJ1IHX334BcPt2TDPe58TpC9z7IcBl1u6O/qVVS4mX1Rwk4qKfymU3H1hFxOA4ZSRx5XtDyAA03W7Tndf8AfitG0OFs8tBp4sULy7yek5t4Hctl+p4FHdf2J3I8cJhBxzjCbJJzgNpocNDR6STfQqdEXm8uT6k3KqsoemPykHqIP5G19RwuJEjGubWoB0INWLrRfLFKwW0pYA4Ruy5xR0H77jqdVuaHVrTtqS4ZKdH0bGbRihAMrw2zQvf+Q1VTtThZHGAYSyQ5qcLIIFGiNNdVwznE7yT46lYWxk9VnK1BUNx1uD4canjmUOjJqfAgnXx/RbX8OI8pyscHVpdVa41FgXqWdKr/AANzPUshcSTvJJPxXfcHduMnja0n8RrQCDVuIGpA6d2vivn6suDkzGYmNzzlAJ16LLSBfxKrodRLHl+JcP8A2QmfRkRF6syhERAEREAREQBERAQeDPuWG8vD6bVhZ4M+5Yby8PptWFUoNs+3hvMD0pVPUDbPt4bzA9KVT1KLIIiKST53wi2V/h5qbeRwzNuviPgVVro+HEtzsb/DHf8A3OP9AucXj9ZGMM8ox6sxPsIiLVICIiAIiIAiIgCIiAIiIC72Pwmlje0SvcYhoRla40BQAO+tytmcOo82sbg294IJr/b/AOVxyLex6/PjjtT/AL5Jtn0zAbYhn/y3gnqOjvyOqmL5Sx5aQQSCNxBojwK6ngxwhYyN7J3Vl5zSbJIrUCvD/wDS62l9RWWWyap/gspHWoo+H2jG/wBl2/oILT+RUgG9y6qd9F2q7CIikBERAQeDPuWG8vD6bVhZ4M+5Yby8PptWFUoNs+3hvMD0pVPUDbPt4bzA9KVT1KLIIuc27wsERMcIt4NFxHNaekV/qP6LmMZtvETEF8jtNQG80A+Dav4rn5/UcWJ7e38EORu4Sz58VJ3EN/7QB/O1Vr095cSXEkk2SdSSd5JXleayz3zcvdtlAixIaBrfR/kuPwnCHHOjsszOon/Kd2Ln1WllrwNB3CySpx4ZZE2vAOxRcfjeEONZ/lN41v4obJxTm5qEQjeWncA57x3hqtdl7YmknLZI3CMt5ji0gF7A3jNe8udX+zpvS8tPOMd3Aou0XO7W25iY5ZRHGTG2JzWvyEj/ABAYZW69LaptVv6VCZwkxpY78El+dtNDD/lsYeO/N7aHc8b1MdNNq+P7FHXouVn2zNI6UMkc2LOxmbiXCSNh9uUUNQOawdPOLqoLWdvY4Afh2Mjedkdd5ZiC5u8Zwxh7jp0p+mnXgUdcio9lbYmknLZI3CMs5j8pAMjA3jNeolzqv+DptXiwzg4OmQERFQBEJUg7Pl05jjd1VEad4P8A76FeMJS/irLKLfSI6tdj7ODqkJ9lxoV1DrPj0dS17M2YXuPGNIaARrYOaxu8KP5q+iiDAA0UB0LoaTTO98jb0+B3ukZLSTlaLJ69wG4k9yscJhuLbVk2STvA3/w3Qr9lCwwuRu/m2bHQaIFn81ZrcyzadJmbK7dGWuI3Ej+X5KVBiM2h0P6Hw/ooiKcOoljfPKMDimWKKNHi/wCIfEfuFtjna7dv6j4rrQywn/FmFpoi8GfcsN5eH02rCzwZ9yw3l4fTasKxQbZ9vDeYHpSqXiJ2saXOcGgDe40B1WVE2z7eG8wPSlVTw4a8xMocwPtx6QaIbp1an9FizZPpY3OronwcfLIXOLnGy4kk9ZJsrwiLxrduzGERFACzawiAzaxaIgCysIgM2sIiAIiIAiIgMO3f34a92oXYQtpoFAUBoNw03Bc7srDh0oDrFAPrddFrm3fRuPwXSrtaLHthfudLSwqLYWEWrFXkIF2aGm/UgGvgSt422bMDtOJj+LfIxpeQWNe5rXPLuhgJt/8Ap3eCmcrYfMG8dFmc0vaOMZbmC7cBdloo67tD1Lk+EPB+KeXCSSYtkBprGMeedJWIjnaGXI0O9lgAcHjUaXSjf8lxMjeDjIRFG6PjnFjc8c0UZjYONL/w21IwlhF6kWM61pRg+W/wc+TdnbDasBBIlioNa4nOyg1/sOJvQO6D09ClL5bhuAmCbxuHdtFhDjGyWMGLjQ2DjRFFznOyhpeze0n8LrNju8LtjDwYePj8VC7KyJjpXPYxsjjGHNdq4gZm8/fuN7lScEv4u/sE/ct1qdMWSR1uLspHXdV/JGYqNzywOaXtDXFoILg115SRvANGj00o00tzxgH2XNvuJcPz0/L4q2nT+oiuR/tLHgz7lhvLw+m1YWeDPuWG8vD6bVhdo1xtn28N5gelKpeJwzZWFjxbXCiFE2z7eG8wPSlU9TVqmSj5ntHZzoXuFPLA4gPc1zQR8QogC+o4zBsmYWSC2mrFkbjY1CrcZsSKLDzCFlOdG4aWXHTcCbPwXBy+lPc5RfHfz/ghxPn6KXFsid4tsUhB3HKa/NTdmcGJ5ybHFtBol4IJ11yjppcqGnyzaSiytFQ1pJoAk9Q1K9ywOZWdpbYsAggkWRevgV9I2ZsmLDNqMb97jq53if2XK8Nx+Ow//GPhTnf1/Rbuf094cO+T59iWqRzqIi5hUIiWlAIiIAiIgCn7JwIlcS72W1Y6ydwPd0rxsyEOkFuAIO4/6hpYB69+n/muihgay8oAs2a6937Lo6TTbqyPo3NPh3Pc+jwcKDIJLNhpbXRqbtb0Rdejo0YXlz6Is0CdTW4f16l7WED5RHxfBzjZIpYpQwCMRODomSB8fGtn5ubRjiW76Ojt1gFU5/4ZNc17H4mV0c72y4huSMGWVpkfmaTYYC6QEghxqNovRdTs57yB0Ma3Lu1cRQvuA3d6mrTeSUXVnPaRyruAxcynzuc68KS8sFk4eJ8QJGbe7NZ7x3qBF/wwETC2HEvYacwEsLsrHwxxSNbzwRrGHNN6AlvOBN9yvEsoa0k7h/YH5qFln4ZFI5XD8EzhMQcS3ESOkeDE8FrKfHljbGNNQ5giac2tkuoNzLodi4W35iNBuP8A1WPz6Vpw+z5Z3Bzi4Nu9TprvDR8K0XQsjDQABQHQupgxtcyNd/ud+CHwZ9yw3l4fTasLPBn3LDeXh9NqwtkgbZ9vDeYHpSqeoG2fbw3mB6UqnqUWQREUkhERAFWbc2G3FNGuV7byuq9/Qe7crNFScI5IuMlaZB85n4OYpgsxuIuubTv0GtKtX1hVu0uD8E4NtDXE3naAHfHr+K42b0lVeJ/Zldp84duK7CJvNFgDQadA03KFt7gs3DxcYx5IFAhw1NmrBHj0rOxZHOiGZ10SOiwBpR6/HqKxaXFPBN45rmkza0jqTRR47DiKQsBvq6DR1rvodK24PZ/GxvIPOadB3UTqOs9HgrPbLoiA15IdYcMot1fsDqF7ftGDDwCQ2yO2jRrnOtzgxoytBc4lxA6VEdLB5X0/gssEfqO2qOc6aNjxFdyypuJ2xs+QZzI4l2QjIyUyGxJQawNLtBFKSANMpJpYwm09mF7Y2yh7nPjY28xzOlj42MAgAUWa3u6zawy9Onf7XwYnp+eGqJfB+IEvJA0yjo36lXarthz4eSMuwzg9he5ti/aacpGuulfrfSozuGGDAvjHEZg0ZYpnZy7OWmMBh4xp4uTnNsc06ro4MTxwUX4N3ElCCTZcrKpZOGGDaXB0jgWXdxTDUZLDebznDjGW0WRm1C3w8JMK8xNEnOmdK1jS17XF0N8a0tcAWltGw6lmpmXcvcs0VJHwxwTmZmyONloDRFNxjs7XPaWR5M7mlrHnMARTTrorRmIZJGHscHNezM1w3FrhYI+BSmgpJ9Ftgj+Gz/aP00/Zbl5j3DwH8kkujlq60vdfRa5r5ZomnG4kxgEUbNUfAnRQn4h0xa0CgSKHST0E9W8ady1BxeRmJJJAs9FnqH7LosHs9kW7V38R/bqXSw6Zds1nNy66N0EQY0NHQKXtEXRBB4M+5Yby8PptWFngz7lhvLw+m1YVSo2z7eG8wPSlU9QNs+3hvMD0pVPUosgiIpJCIiAIiIAiIgK/hBG52GlDaJyHf1DU13jePBcBgMXJG78PXNplq7PRVdK+myRhwIOoIII6wdCq/D8HcPEc0bcrtReZxq/Ern6nSzy5IzjKq7I5TtHBiJ80gLtM5Js6Cm6Gu4aBWu09iRYjD/4d5cG2w2MpNseJBeZpabLdxFEXouidC1wGcAkdY3Hp/VBh2BuWhXSN/wCd+H6KcOhWJt3bfn/vkz45qKfFtnGwcBoI8piknY9tZZGujzNrjgaBZlAIneKy0KbQbQWhv/DnBte17DMxzA0NLXt5uRkcbSLadQIxqf4nda6pzcrnN6GkAXvrKDr+qI206N1RjJXRWbD4PQ4FrmwZwxxYcrnFwBawR20u1Fta2xdc0UAq6bgNC+JsRlnMbHNdGxxieyINEjWtax8ZaRUjtXBztG66BdIsKtstsj0c3JwBwri5xz5pLEh/D/EaTE7K4ZKygwtIAA3uG40ss4B4VrmEGUcUQYafQhAmM+VjQKILjXPzaADoXRrKncyNkfY5vD8B4YwzJLiBJGGNjlzRZ42MZIxrGjJkLcssm9pPOu9ArrDYeOCOOJpLWMaGD/U7K1tdO87tT4qUvJYCbUNtk7ElwYw+M4s00EsNhtE5QA51Hp32NV7mxr3f9I6hvP8A9v6UouIjFsFaURQ0ArLX9PivaiOKPdHM1DcZbUSNnw5pGjvv4DX9l0qodiN/F8Gn9gr5buPoxQ6CIiylyDwZ9yw3l4fTasLPBn3LDeXh9NqwqlBtn28N5gelKp6gbZ9vDeYHpSqepRZBERSSEREAREQBERAEREBzXD3DMkw2V7JX5nxjLDl4x3PbVZtNCR8L3Lg5MHgp+aIsdrz9cke8uiIc8ts2xwdTr5snNrnBfT8fiMpcSDzaH51/VQxtVt0cw0v437I6yd48VFryWUW1ZxGB4TQ4YPayLFuDnOl57CXl73fifEn8WuqSx1Dpdn7QZOzOzdZBGlgg0Qeo7j8VJaSdXbzqa3WVlaM2m+Do44uKSZ5kkDQSdAN6iTY+m2KHTZI3d4/vepGJdTa6ToPjv07hqo3G5G0QD0mj0X392gvqUJGPLkqW26N2HmcTRB1F3VDo8ev9Ct6wwggVu6K3L0oZmimly7MLzJJlH8h1nqWJZQ0dZq60s1vpapZA6quwR0EaGruxur+SJFMk9qfPJgBxNuI6aA766encvaIBegWQ48pOTtltsGP2neA/c/srdR8BhuLYB07z4lSFtxVKjIlSCIisWIPBn3LDeXh9Nqws8GfcsN5eH02rCqUG2fbw3mB6UqnqBtn28N5gelKp6lFkERFJIREQBERAEREAREQFPtze0fxZfA5SSb+H7KARe9dBisEySs28biN4UPFbMY2NxbdgE6nfWuoWvkxyk7NnDljCNMqXTNG8j+9V6tRWRmyTvPcK+HT1KvZt7BuBqVpAJFDPqbaKDa52r2AAA3m0tYNg/WK3wWTXZjm+A8P/ADv/ACTJrYJBPV/Tcq08IcK402eO6Lt59kRiYn4Rua7wKlsmzsDg62uAcHCiC06gjuIIVqo07lKW66ZIwcdDuNEdeu/du6NPFHSHNzTpXiN5UbFY6LCtcZHhozNABvQvcGN6NLc4DqVfDwjwgYHCSxxfGc1r3EsMnFh2VoJy5m5f71hKzdy5NkNqfJbOZmNuHRW/Q7/2P6rYtGFx0cubi3XkeY3DUFrwAS0g9IsLerHPlJydsKy2LhbdnO5u7x/9LRgdnulPU3pP9F0EcYaAAKAWXHDyyYx8npERZzKEREBB4M+5Yby8PptWFngz7lhvLw+m1YVSg2z7eG8wPSlU9QNs+3hvMD0pVPUosgiIpJCIiAIiIAiIgCIiALDmggg7josogKHG7KMYzA20fmNdPFcvDwSwrNWNe03mDg9wc12ZrgWkbiCxpvu1td9tCIuicB1X+Wv7LmlrzW18GGSp8FJ/ybgs2bizZaGnnv1aG5aOutjf13qp+GwzYmCKNpEbbbvJoGzQzdGtDXcqc7L2g4vLpqt8r2BkjgGNdFI1kbhXODXiB197/AsZgNoSPD2OZF+BxNZ8zmuLg90oOXKTbWiuolV78hOmW+M2XHO17JmhzX1bdRuoiyD3D8ula8LwNwzj+HDrRbYLvZ05ua/Zujl69VowXBraMrc3H5X5Wi8zjFn4yYuLWEbshg/7SOu7/Z2zcfHNAQWtw7BIJInSmV7zIXEO4zILLMsddz3izorxgy3MnbJOyOCGHw9ua2nPIc8AmnG3G3XvNuNnp+AVt/gYv4G/kFvRZaRekAERFYkIiIAiIgIPBn3LDeXh9Nqws8GfcsN5eH02rCqUG2fbw3mB6UqnqBtn28N5gelKp6lFkERFJIREQBERAEREAREQBEWnEzVoPaI/LvKhuga8ZtBkdg6n+Efv1LnFZYjZ2YkgmzZN63/RVzm0aPQtaUtxjmmuzCIvUUReaaLJVTGX2x3XEO4kfrf7qatOEg4tgb1DXx3lbltrozroIiKSQiIgCIiAIiICDwZ9yw3l4fTasLPBn3LDeXh9NqwqlBtn28N5gelKp6gbZ9vDeYHpSqepRZBERSSEREAREQBERAEREBh5IBoWegKp2nNJFFI9rDI8NLmsG95A0aKuvDVW60Y/BNnidG+w14LSWmnC+o9BVJR3IJ0cRPwhxbm5js6YuAaaDpA/eMxacgGgvQkEmtKsiZsMTTh3GxPgLclB4vMC0ZqOnsvD27hYDXaZqXjG/wDDzWxi8SGBznZc90CGgNJOpaBHHvO9pP8AqKsdibBGEL8ssr2vy02R2YMyAgZTv9mr/wBvRuWCSomlLs2v2X1ON/7bFdO5WWy8EI23vJ6e7opYw8ZeBejTqe/qA7u/+xOWWEK5ZWl4CIiykhERAEREAREQBERAQeDPuWG8vD6bVhZ4M+5Yby8PptWFUoNs+3hvMD0pVPWrHYBswAcXDK4OaWOLXBwBFgjuJHxUXkIdtiPnPUkpk9FA5CHbYj5z05CHbYj5z0sWT0UDkIdtiPnPTkIdtiPnPSxZPRQOQh22I+c9OQh22I+c9LFk9FA5CHbYj5z05CHbYj5z0sWT0UDkIdtiPnPTkIdtiPnPSxZPRQOQh22I+c9OQh22I+c9LFk9Vr2gyBjG2Abdro0UbrqsmgPHqXvkIdtiPnPTkFvbYj5zlD5JsnooHIQ7bEfOenIQ7bEfOepsiyeigchDtsR856chDtsR856WLJ6KByEO2xHznpyEO2xHznpYsnooHIQ7bEfOenIQ7bEfOeliyeigchDtsR856chDtsR856WLJ6KByEO2xHznpyEO2xHznpYszwZ9yw3l4fTasKdhMK2KNkbBTWNaxosmmtAaNTqdAEUEH//Z"/>
          <p:cNvSpPr>
            <a:spLocks noChangeAspect="1" noChangeArrowheads="1"/>
          </p:cNvSpPr>
          <p:nvPr/>
        </p:nvSpPr>
        <p:spPr bwMode="auto">
          <a:xfrm>
            <a:off x="0" y="-3841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4342" name="Picture 6" descr="http://www.ibge.gov.br/home/presidencia/noticias/images/biomas_grf01.gif"/>
          <p:cNvPicPr>
            <a:picLocks noChangeAspect="1" noChangeArrowheads="1"/>
          </p:cNvPicPr>
          <p:nvPr/>
        </p:nvPicPr>
        <p:blipFill rotWithShape="1">
          <a:blip r:embed="rId2">
            <a:extLst>
              <a:ext uri="{28A0092B-C50C-407E-A947-70E740481C1C}">
                <a14:useLocalDpi xmlns:a14="http://schemas.microsoft.com/office/drawing/2010/main" val="0"/>
              </a:ext>
            </a:extLst>
          </a:blip>
          <a:srcRect l="3615" t="2646" r="2107" b="2589"/>
          <a:stretch/>
        </p:blipFill>
        <p:spPr bwMode="auto">
          <a:xfrm>
            <a:off x="1958340" y="1554480"/>
            <a:ext cx="5227320" cy="50749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779912" y="3100898"/>
            <a:ext cx="864096" cy="400110"/>
          </a:xfrm>
          <a:prstGeom prst="rect">
            <a:avLst/>
          </a:prstGeom>
          <a:noFill/>
        </p:spPr>
        <p:txBody>
          <a:bodyPr wrap="square" rtlCol="0">
            <a:spAutoFit/>
          </a:bodyPr>
          <a:lstStyle/>
          <a:p>
            <a:r>
              <a:rPr lang="en-CA" sz="2000" b="1" dirty="0" smtClean="0">
                <a:latin typeface="Arial" panose="020B0604020202020204" pitchFamily="34" charset="0"/>
                <a:cs typeface="Arial" panose="020B0604020202020204" pitchFamily="34" charset="0"/>
              </a:rPr>
              <a:t>80%</a:t>
            </a:r>
            <a:endParaRPr lang="en-CA" sz="2000" b="1" dirty="0">
              <a:latin typeface="Arial" panose="020B0604020202020204" pitchFamily="34" charset="0"/>
              <a:cs typeface="Arial" panose="020B0604020202020204" pitchFamily="34" charset="0"/>
            </a:endParaRPr>
          </a:p>
        </p:txBody>
      </p:sp>
      <p:sp>
        <p:nvSpPr>
          <p:cNvPr id="8" name="TextBox 7"/>
          <p:cNvSpPr txBox="1"/>
          <p:nvPr/>
        </p:nvSpPr>
        <p:spPr>
          <a:xfrm>
            <a:off x="5076056" y="3604954"/>
            <a:ext cx="792088" cy="400110"/>
          </a:xfrm>
          <a:prstGeom prst="rect">
            <a:avLst/>
          </a:prstGeom>
          <a:noFill/>
        </p:spPr>
        <p:txBody>
          <a:bodyPr wrap="square" rtlCol="0">
            <a:spAutoFit/>
          </a:bodyPr>
          <a:lstStyle/>
          <a:p>
            <a:r>
              <a:rPr lang="en-CA" sz="2000" b="1" dirty="0" smtClean="0">
                <a:latin typeface="Arial" panose="020B0604020202020204" pitchFamily="34" charset="0"/>
                <a:cs typeface="Arial" panose="020B0604020202020204" pitchFamily="34" charset="0"/>
              </a:rPr>
              <a:t>35%</a:t>
            </a:r>
            <a:endParaRPr lang="en-CA" sz="2000" b="1" dirty="0">
              <a:latin typeface="Arial" panose="020B0604020202020204" pitchFamily="34" charset="0"/>
              <a:cs typeface="Arial" panose="020B0604020202020204" pitchFamily="34" charset="0"/>
            </a:endParaRPr>
          </a:p>
        </p:txBody>
      </p:sp>
      <p:sp>
        <p:nvSpPr>
          <p:cNvPr id="9" name="TextBox 8"/>
          <p:cNvSpPr txBox="1"/>
          <p:nvPr/>
        </p:nvSpPr>
        <p:spPr>
          <a:xfrm>
            <a:off x="6139160" y="3462908"/>
            <a:ext cx="792088" cy="400110"/>
          </a:xfrm>
          <a:prstGeom prst="rect">
            <a:avLst/>
          </a:prstGeom>
          <a:noFill/>
        </p:spPr>
        <p:txBody>
          <a:bodyPr wrap="square" rtlCol="0">
            <a:spAutoFit/>
          </a:bodyPr>
          <a:lstStyle/>
          <a:p>
            <a:r>
              <a:rPr lang="en-CA" sz="2000" b="1" dirty="0" smtClean="0">
                <a:latin typeface="Arial" panose="020B0604020202020204" pitchFamily="34" charset="0"/>
                <a:cs typeface="Arial" panose="020B0604020202020204" pitchFamily="34" charset="0"/>
              </a:rPr>
              <a:t>20%</a:t>
            </a:r>
            <a:endParaRPr lang="en-CA" sz="2000" b="1" dirty="0">
              <a:latin typeface="Arial" panose="020B0604020202020204" pitchFamily="34" charset="0"/>
              <a:cs typeface="Arial" panose="020B0604020202020204" pitchFamily="34" charset="0"/>
            </a:endParaRPr>
          </a:p>
        </p:txBody>
      </p:sp>
      <p:sp>
        <p:nvSpPr>
          <p:cNvPr id="10" name="TextBox 9"/>
          <p:cNvSpPr txBox="1"/>
          <p:nvPr/>
        </p:nvSpPr>
        <p:spPr>
          <a:xfrm>
            <a:off x="5724128" y="4829090"/>
            <a:ext cx="792088" cy="400110"/>
          </a:xfrm>
          <a:prstGeom prst="rect">
            <a:avLst/>
          </a:prstGeom>
          <a:noFill/>
        </p:spPr>
        <p:txBody>
          <a:bodyPr wrap="square" rtlCol="0">
            <a:spAutoFit/>
          </a:bodyPr>
          <a:lstStyle/>
          <a:p>
            <a:r>
              <a:rPr lang="en-CA" sz="2000" b="1" dirty="0" smtClean="0">
                <a:latin typeface="Arial" panose="020B0604020202020204" pitchFamily="34" charset="0"/>
                <a:cs typeface="Arial" panose="020B0604020202020204" pitchFamily="34" charset="0"/>
              </a:rPr>
              <a:t>20%</a:t>
            </a:r>
            <a:endParaRPr lang="en-CA" sz="2000" b="1" dirty="0">
              <a:latin typeface="Arial" panose="020B0604020202020204" pitchFamily="34" charset="0"/>
              <a:cs typeface="Arial" panose="020B0604020202020204" pitchFamily="34" charset="0"/>
            </a:endParaRPr>
          </a:p>
        </p:txBody>
      </p:sp>
      <p:sp>
        <p:nvSpPr>
          <p:cNvPr id="11" name="TextBox 10"/>
          <p:cNvSpPr txBox="1"/>
          <p:nvPr/>
        </p:nvSpPr>
        <p:spPr>
          <a:xfrm>
            <a:off x="4648200" y="5697654"/>
            <a:ext cx="792088" cy="400110"/>
          </a:xfrm>
          <a:prstGeom prst="rect">
            <a:avLst/>
          </a:prstGeom>
          <a:noFill/>
        </p:spPr>
        <p:txBody>
          <a:bodyPr wrap="square" rtlCol="0">
            <a:spAutoFit/>
          </a:bodyPr>
          <a:lstStyle/>
          <a:p>
            <a:r>
              <a:rPr lang="en-CA" sz="2000" b="1" dirty="0" smtClean="0">
                <a:latin typeface="Arial" panose="020B0604020202020204" pitchFamily="34" charset="0"/>
                <a:cs typeface="Arial" panose="020B0604020202020204" pitchFamily="34" charset="0"/>
              </a:rPr>
              <a:t>20%</a:t>
            </a:r>
            <a:endParaRPr lang="en-CA" sz="2000" b="1" dirty="0">
              <a:latin typeface="Arial" panose="020B0604020202020204" pitchFamily="34" charset="0"/>
              <a:cs typeface="Arial" panose="020B0604020202020204" pitchFamily="34" charset="0"/>
            </a:endParaRPr>
          </a:p>
        </p:txBody>
      </p:sp>
      <p:sp>
        <p:nvSpPr>
          <p:cNvPr id="13" name="Title 1"/>
          <p:cNvSpPr txBox="1">
            <a:spLocks/>
          </p:cNvSpPr>
          <p:nvPr/>
        </p:nvSpPr>
        <p:spPr>
          <a:xfrm>
            <a:off x="0" y="274638"/>
            <a:ext cx="9144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tx1"/>
                </a:solidFill>
                <a:effectLst>
                  <a:outerShdw blurRad="38100" dist="38100" dir="2700000" algn="tl">
                    <a:srgbClr val="000000">
                      <a:alpha val="43137"/>
                    </a:srgbClr>
                  </a:outerShdw>
                </a:effectLst>
                <a:latin typeface="Century" pitchFamily="18" charset="0"/>
                <a:ea typeface="+mj-ea"/>
                <a:cs typeface="+mj-cs"/>
              </a:defRPr>
            </a:lvl1pPr>
          </a:lstStyle>
          <a:p>
            <a:r>
              <a:rPr lang="en-CA" smtClean="0">
                <a:solidFill>
                  <a:schemeClr val="tx1">
                    <a:lumMod val="95000"/>
                    <a:lumOff val="5000"/>
                  </a:schemeClr>
                </a:solidFill>
                <a:cs typeface="Arial" panose="020B0604020202020204" pitchFamily="34" charset="0"/>
              </a:rPr>
              <a:t>Brazil’s Forest Code</a:t>
            </a:r>
            <a:endParaRPr lang="en-CA" dirty="0">
              <a:solidFill>
                <a:schemeClr val="tx1">
                  <a:lumMod val="95000"/>
                  <a:lumOff val="5000"/>
                </a:schemeClr>
              </a:solidFill>
              <a:cs typeface="Arial" panose="020B0604020202020204" pitchFamily="34" charset="0"/>
            </a:endParaRPr>
          </a:p>
        </p:txBody>
      </p:sp>
    </p:spTree>
    <p:extLst>
      <p:ext uri="{BB962C8B-B14F-4D97-AF65-F5344CB8AC3E}">
        <p14:creationId xmlns:p14="http://schemas.microsoft.com/office/powerpoint/2010/main" val="20477443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CA" b="1" dirty="0" smtClean="0">
                <a:solidFill>
                  <a:schemeClr val="tx1">
                    <a:lumMod val="95000"/>
                    <a:lumOff val="5000"/>
                  </a:schemeClr>
                </a:solidFill>
                <a:cs typeface="Arial" panose="020B0604020202020204" pitchFamily="34" charset="0"/>
              </a:rPr>
              <a:t>Brazil’s Forest Code</a:t>
            </a:r>
            <a:endParaRPr lang="en-CA" b="1" dirty="0">
              <a:solidFill>
                <a:schemeClr val="tx1">
                  <a:lumMod val="95000"/>
                  <a:lumOff val="5000"/>
                </a:schemeClr>
              </a:solidFill>
              <a:cs typeface="Arial" panose="020B0604020202020204" pitchFamily="34" charset="0"/>
            </a:endParaRPr>
          </a:p>
        </p:txBody>
      </p:sp>
      <p:pic>
        <p:nvPicPr>
          <p:cNvPr id="11266" name="Picture 2" descr="https://lh3.googleusercontent.com/-HHXeNRkOO2g/TYjQW0LrdlI/AAAAAAAABhA/sMWjwXnMBmQ/s1600/margem+mata+cilair.jpg"/>
          <p:cNvPicPr>
            <a:picLocks noChangeAspect="1" noChangeArrowheads="1"/>
          </p:cNvPicPr>
          <p:nvPr/>
        </p:nvPicPr>
        <p:blipFill rotWithShape="1">
          <a:blip r:embed="rId2">
            <a:extLst>
              <a:ext uri="{28A0092B-C50C-407E-A947-70E740481C1C}">
                <a14:useLocalDpi xmlns:a14="http://schemas.microsoft.com/office/drawing/2010/main" val="0"/>
              </a:ext>
            </a:extLst>
          </a:blip>
          <a:srcRect l="3767" t="1710" r="1792" b="2041"/>
          <a:stretch/>
        </p:blipFill>
        <p:spPr bwMode="auto">
          <a:xfrm>
            <a:off x="967740" y="1476072"/>
            <a:ext cx="7208521" cy="51838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63688" y="1476073"/>
            <a:ext cx="1872207" cy="523220"/>
          </a:xfrm>
          <a:prstGeom prst="rect">
            <a:avLst/>
          </a:prstGeom>
          <a:solidFill>
            <a:schemeClr val="bg1"/>
          </a:solidFill>
        </p:spPr>
        <p:txBody>
          <a:bodyPr wrap="square" rtlCol="0">
            <a:spAutoFit/>
          </a:bodyPr>
          <a:lstStyle/>
          <a:p>
            <a:r>
              <a:rPr lang="en-CA" sz="1400" b="1" dirty="0" smtClean="0">
                <a:latin typeface="Arial" panose="020B0604020202020204" pitchFamily="34" charset="0"/>
                <a:cs typeface="Arial" panose="020B0604020202020204" pitchFamily="34" charset="0"/>
              </a:rPr>
              <a:t>Spring</a:t>
            </a:r>
          </a:p>
          <a:p>
            <a:r>
              <a:rPr lang="en-CA" sz="1400" b="1" dirty="0" smtClean="0">
                <a:latin typeface="Arial" panose="020B0604020202020204" pitchFamily="34" charset="0"/>
                <a:cs typeface="Arial" panose="020B0604020202020204" pitchFamily="34" charset="0"/>
              </a:rPr>
              <a:t>50 m of radius</a:t>
            </a:r>
            <a:endParaRPr lang="en-CA" sz="1400" b="1" dirty="0">
              <a:latin typeface="Arial" panose="020B0604020202020204" pitchFamily="34" charset="0"/>
              <a:cs typeface="Arial" panose="020B0604020202020204" pitchFamily="34" charset="0"/>
            </a:endParaRPr>
          </a:p>
        </p:txBody>
      </p:sp>
      <p:sp>
        <p:nvSpPr>
          <p:cNvPr id="6" name="TextBox 5"/>
          <p:cNvSpPr txBox="1"/>
          <p:nvPr/>
        </p:nvSpPr>
        <p:spPr>
          <a:xfrm>
            <a:off x="4211960" y="1516722"/>
            <a:ext cx="3744416" cy="400110"/>
          </a:xfrm>
          <a:prstGeom prst="rect">
            <a:avLst/>
          </a:prstGeom>
          <a:noFill/>
        </p:spPr>
        <p:txBody>
          <a:bodyPr wrap="square" rtlCol="0">
            <a:spAutoFit/>
          </a:bodyPr>
          <a:lstStyle/>
          <a:p>
            <a:r>
              <a:rPr lang="pt-BR" sz="2000" b="1" dirty="0" smtClean="0">
                <a:latin typeface="Arial" panose="020B0604020202020204" pitchFamily="34" charset="0"/>
                <a:cs typeface="Arial" panose="020B0604020202020204" pitchFamily="34" charset="0"/>
              </a:rPr>
              <a:t> Nº 12.651, May 25th of 2012</a:t>
            </a:r>
            <a:endParaRPr lang="en-CA"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09719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smtClean="0">
                <a:solidFill>
                  <a:schemeClr val="tx1">
                    <a:lumMod val="95000"/>
                    <a:lumOff val="5000"/>
                  </a:schemeClr>
                </a:solidFill>
                <a:cs typeface="Arial" panose="020B0604020202020204" pitchFamily="34" charset="0"/>
              </a:rPr>
              <a:t>Brazil’s Forest Code</a:t>
            </a:r>
            <a:endParaRPr lang="en-CA" dirty="0">
              <a:solidFill>
                <a:schemeClr val="tx1">
                  <a:lumMod val="95000"/>
                  <a:lumOff val="5000"/>
                </a:schemeClr>
              </a:solidFill>
            </a:endParaRPr>
          </a:p>
        </p:txBody>
      </p:sp>
      <p:pic>
        <p:nvPicPr>
          <p:cNvPr id="12290" name="Picture 2" descr="http://ambientalsustentavel.org/wp-content/uploads/2012/05/replanti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2583" y="2193691"/>
            <a:ext cx="4293913" cy="2859747"/>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fatosedados.blogspetrobras.com.br/wp-content/uploads/2011/05/paraiba-sul-1g-300x2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741" y="2193691"/>
            <a:ext cx="3812995" cy="285974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067944" y="3284984"/>
            <a:ext cx="648072" cy="923330"/>
          </a:xfrm>
          <a:prstGeom prst="rect">
            <a:avLst/>
          </a:prstGeom>
          <a:noFill/>
        </p:spPr>
        <p:txBody>
          <a:bodyPr wrap="square" rtlCol="0">
            <a:spAutoFit/>
          </a:bodyPr>
          <a:lstStyle/>
          <a:p>
            <a:r>
              <a:rPr lang="en-CA" sz="5400" b="1" dirty="0" smtClean="0">
                <a:solidFill>
                  <a:srgbClr val="C00000"/>
                </a:solidFill>
              </a:rPr>
              <a:t>X</a:t>
            </a:r>
            <a:endParaRPr lang="en-CA" b="1" dirty="0">
              <a:solidFill>
                <a:srgbClr val="C00000"/>
              </a:solidFill>
            </a:endParaRPr>
          </a:p>
        </p:txBody>
      </p:sp>
    </p:spTree>
    <p:extLst>
      <p:ext uri="{BB962C8B-B14F-4D97-AF65-F5344CB8AC3E}">
        <p14:creationId xmlns:p14="http://schemas.microsoft.com/office/powerpoint/2010/main" val="15377952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332"/>
          <a:stretch/>
        </p:blipFill>
        <p:spPr bwMode="auto">
          <a:xfrm>
            <a:off x="258999" y="386715"/>
            <a:ext cx="8610681" cy="61003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5918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875" y="1984051"/>
            <a:ext cx="8899855" cy="4708981"/>
          </a:xfrm>
          <a:prstGeom prst="rect">
            <a:avLst/>
          </a:prstGeom>
        </p:spPr>
        <p:txBody>
          <a:bodyPr wrap="square">
            <a:spAutoFit/>
          </a:bodyPr>
          <a:lstStyle/>
          <a:p>
            <a:r>
              <a:rPr lang="en-CA" sz="2000" b="1" dirty="0"/>
              <a:t>Our Aspiration</a:t>
            </a:r>
          </a:p>
          <a:p>
            <a:pPr marL="285750" indent="-285750">
              <a:buFont typeface="Arial" panose="020B0604020202020204" pitchFamily="34" charset="0"/>
              <a:buChar char="•"/>
            </a:pPr>
            <a:r>
              <a:rPr lang="en-CA" sz="2000" dirty="0" smtClean="0"/>
              <a:t>Develop </a:t>
            </a:r>
            <a:r>
              <a:rPr lang="en-CA" sz="2000" dirty="0"/>
              <a:t>global principles and criteria in 2014 </a:t>
            </a:r>
          </a:p>
          <a:p>
            <a:pPr marL="285750" indent="-285750">
              <a:buFont typeface="Arial" panose="020B0604020202020204" pitchFamily="34" charset="0"/>
              <a:buChar char="•"/>
            </a:pPr>
            <a:r>
              <a:rPr lang="en-CA" sz="2000" dirty="0" smtClean="0"/>
              <a:t>Develop </a:t>
            </a:r>
            <a:r>
              <a:rPr lang="en-CA" sz="2000" dirty="0"/>
              <a:t>targets for purchasing verified sustainable beef</a:t>
            </a:r>
          </a:p>
          <a:p>
            <a:pPr marL="285750" indent="-285750">
              <a:buFont typeface="Arial" panose="020B0604020202020204" pitchFamily="34" charset="0"/>
              <a:buChar char="•"/>
            </a:pPr>
            <a:r>
              <a:rPr lang="en-CA" sz="2000" dirty="0" smtClean="0"/>
              <a:t>Begin </a:t>
            </a:r>
            <a:r>
              <a:rPr lang="en-CA" sz="2000" dirty="0"/>
              <a:t>purchasing </a:t>
            </a:r>
            <a:r>
              <a:rPr lang="en-CA" sz="2000" dirty="0" smtClean="0"/>
              <a:t>in 2016</a:t>
            </a:r>
            <a:endParaRPr lang="en-CA" sz="2000" dirty="0"/>
          </a:p>
          <a:p>
            <a:r>
              <a:rPr lang="en-CA" sz="2000" b="1" dirty="0"/>
              <a:t>Our Vision</a:t>
            </a:r>
          </a:p>
          <a:p>
            <a:r>
              <a:rPr lang="en-CA" sz="2000" dirty="0" smtClean="0"/>
              <a:t>Production systems that:  </a:t>
            </a:r>
          </a:p>
          <a:p>
            <a:pPr marL="742950" lvl="1" indent="-285750">
              <a:buFont typeface="Arial" panose="020B0604020202020204" pitchFamily="34" charset="0"/>
              <a:buChar char="•"/>
            </a:pPr>
            <a:r>
              <a:rPr lang="en-CA" sz="2000" dirty="0" smtClean="0"/>
              <a:t>Optimize </a:t>
            </a:r>
            <a:r>
              <a:rPr lang="en-CA" sz="2000" dirty="0"/>
              <a:t>cattle's impact within ecosystems and nutrient cycles</a:t>
            </a:r>
          </a:p>
          <a:p>
            <a:pPr marL="742950" lvl="1" indent="-285750">
              <a:buFont typeface="Arial" panose="020B0604020202020204" pitchFamily="34" charset="0"/>
              <a:buChar char="•"/>
            </a:pPr>
            <a:r>
              <a:rPr lang="en-CA" sz="2000" dirty="0"/>
              <a:t>Positively impact the lives of their employees and the communities in which they operate</a:t>
            </a:r>
          </a:p>
          <a:p>
            <a:pPr marL="742950" lvl="1" indent="-285750">
              <a:buFont typeface="Arial" panose="020B0604020202020204" pitchFamily="34" charset="0"/>
              <a:buChar char="•"/>
            </a:pPr>
            <a:r>
              <a:rPr lang="en-CA" sz="2000" dirty="0"/>
              <a:t>Care for the welfare of the cattle throughout their lives</a:t>
            </a:r>
          </a:p>
          <a:p>
            <a:r>
              <a:rPr lang="en-CA" sz="2000" b="1" dirty="0"/>
              <a:t>Our Approach</a:t>
            </a:r>
          </a:p>
          <a:p>
            <a:pPr marL="285750" indent="-285750">
              <a:buFont typeface="Arial" panose="020B0604020202020204" pitchFamily="34" charset="0"/>
              <a:buChar char="•"/>
            </a:pPr>
            <a:r>
              <a:rPr lang="en-CA" sz="2000" dirty="0"/>
              <a:t>Create principles and criteria for sustainable beef production</a:t>
            </a:r>
          </a:p>
          <a:p>
            <a:pPr marL="285750" indent="-285750">
              <a:buFont typeface="Arial" panose="020B0604020202020204" pitchFamily="34" charset="0"/>
              <a:buChar char="•"/>
            </a:pPr>
            <a:r>
              <a:rPr lang="en-CA" sz="2000" dirty="0"/>
              <a:t>Identify and test sustainable beef production practices</a:t>
            </a:r>
          </a:p>
          <a:p>
            <a:pPr marL="285750" indent="-285750">
              <a:buFont typeface="Arial" panose="020B0604020202020204" pitchFamily="34" charset="0"/>
              <a:buChar char="•"/>
            </a:pPr>
            <a:r>
              <a:rPr lang="en-CA" sz="2000" dirty="0"/>
              <a:t>Lead with transparency and engagement</a:t>
            </a:r>
          </a:p>
          <a:p>
            <a:pPr marL="285750" indent="-285750">
              <a:buFont typeface="Arial" panose="020B0604020202020204" pitchFamily="34" charset="0"/>
              <a:buChar char="•"/>
            </a:pPr>
            <a:r>
              <a:rPr lang="en-CA" sz="2000" dirty="0"/>
              <a:t>Work closely with </a:t>
            </a:r>
            <a:r>
              <a:rPr lang="en-CA" sz="2000" dirty="0" smtClean="0"/>
              <a:t>suppliers </a:t>
            </a:r>
            <a:r>
              <a:rPr lang="en-CA" sz="2000" dirty="0"/>
              <a:t>and </a:t>
            </a:r>
            <a:r>
              <a:rPr lang="en-CA" sz="2000" dirty="0" smtClean="0"/>
              <a:t>partners </a:t>
            </a:r>
            <a:r>
              <a:rPr lang="en-CA" sz="2000" dirty="0"/>
              <a:t>for </a:t>
            </a:r>
            <a:r>
              <a:rPr lang="en-CA" sz="2000" dirty="0" smtClean="0"/>
              <a:t>industry change</a:t>
            </a:r>
            <a:endParaRPr lang="en-CA" sz="2000" dirty="0">
              <a:effectLst/>
            </a:endParaRPr>
          </a:p>
        </p:txBody>
      </p:sp>
      <p:sp>
        <p:nvSpPr>
          <p:cNvPr id="3" name="AutoShape 2" descr="data:image/jpeg;base64,/9j/4AAQSkZJRgABAQAAAQABAAD/2wCEAAkGBxQTEBQUERQVFBQVFxQYFRUWFBQVFBcWFBUXFhQUFBQYHCggGBolHBQUITEhJSkrLi4uFx8zODMsNygtLisBCgoKDg0OFxAQFywcHBwsLCwsLCwsLCwsLCwsLCwsLCwsLCwsLCwsLCwsLCwsLCwsLCwsLCwsLCwsLCwsLCwsLP/AABEIALQA8AMBEQACEQEDEQH/xAAcAAAABwEBAAAAAAAAAAAAAAAAAQIDBAUGBwj/xAA+EAABAwEFBQQIBQMDBQAAAAABAAIDEQQFEiExBkFRYXETgZGhBxQiMlKxwdFCYnLh8COC8RYzkggVJKKy/8QAGwEBAAIDAQEAAAAAAAAAAAAAAAECAwQFBgf/xAAuEQACAQQABQMDBAIDAAAAAAAAAQIDBBESBSExQVETImEGFHEVIzJSgbEzQpH/2gAMAwEAAhEDEQA/AO4oAIDM7Y7awXdgE4e4yAkYQKZU1JOWqlIjJlrB6a7E9xEkckfA5OB+SnUZN/c18w2pmOzyNkbvocxXc4blGBknlQSQ7tvWGfH2MjZOzdhcWmoDqVpXegJiACACACAqbyvcN9lmbt53D7lcDiPGY0fZT5s3aFo585ckUU07nGrnE/LwXlq11VrPM3k6UKUYdEJY8tNWkg8isdOtOm8xeGWlCMuTRc3dfOeGX/l916Th/G8vSt/6c+vZ45wLwFenTTWUc4CkBoAIAIBq0TtY3E40Cw168KMNpvCLQg5vCM5bb2e/Jvst5a95Xj73jNWs8Q9qOrStIx5y5sryVxnJt5ZtpJciVZbe9mhqOBzC3rbiVeg+TyvBhqW0Jmhu+8GyjLJw1H24hexseIU7qPLk/Byq1CVN8yYugYAIA0AEASANAEgPOvp5e43iBiq0MbQHdxA5K3Yr3OYkoWLS4dobRZJBJZ5CwjdXI8nDeEyQ0d1vHbcW+47U+ykieOJpmYMnNBPtlvIgOUNBD3ohtbWWEBvunM8cR1KomWaOjxyBwBaag6EKxAtABAU99Xjh9hnvHU8B915/jHEvSXpQ6s3bW33e0uhn149vJ1g2tJNAKngrU6cpvWKyyJSUVlipoXNNHAg81krW1Si8TWCsKkZ/xYhYC5dXHb8+zd/afovU8F4i3+zUf4Obd2+PfEvl6g5wEAEAl7qCp0CrOSisslLJlbztpld+Ue6PqvC8Tv5XNTC/iuh2bagqcefUhrlGyOss7y0uDSQN9FtQs604bxjlGN1oJ4b5jS1mjILikLSHNNCFloV5UZqcXzRWcFNYZqrutgkZXfvHAr3theRuaey69zh1qTpywyWt4xAQAQAQAQAQHnf09xEXi00oCxu6le/erdiq6nL3jihYNAdB9CV49leYjNCy0MMbgRUHUgfzihBq7ysz7ltJjAJsc7iYHZ+wdTC48RXLiByKwyT6ouuZrrlv7swHN9pjs3M4cweKiMg4l4zaYEVEZ0yzzr4LMUDbtK12TWGprSppmOOSx1NtXr1LR68yoe4kknU6r55d06saj9Vczu0pQcVqEVqpZ5GU01zWDA3E73neQ4L3HCeHqhT2kvczjXNf1JYXRD942QSMI37jzW1f2kbik4vr2MVGq6csmTpxXz6cXFtM7qeVkAPDVIScWmuwaTWGay7bV2kYO8ZHqvoHD7tXFFS79zh16XpzwSlvmECApdoLXQCMb83dNwXnOO3ukVRj36m/ZUcvd9iiXkTqEiw2btJA3dqegW9w+1+5rKHbuYa9X04ZNaxgAAAoAvoEKcYRUUuRw223llBflhwnG3Q6jgeK8pxrh6pv1YLk+p07Ovn2MqV5w3yTd9rMbwdxyd0XR4deO2qp9n1MFxR9SPya1rqioXvoyUkmjiNYFKxAEAEAEAEBx7/qBuNzo4bU05R1jcANxNQ4ur3UpvUohnC3KSQgEBJu23ugmjlYaOY5rh/aaoRg9CWjby6byspgnkoZWirCx2Jr9xYae8DmFDRKZlNj7DaIxgI7TLN2Y10+SrrglyybeKymlHa0/nUIyCNesMgAw0rl30HHkqkku7h/SDnBxBpTOtBxKx1aMKsdZrJMZOLymWFhiZjaXaA6dP3XNXBaKqKa7djYd3Nx1ZqguyuRqgQGXvuDDLUaOz7968Pxq39K4yukuZ2LOptDHggLjG2WNx2nDJQ6Py79y7fBLr0q2j6SNO8p7Q2XY0y9scgTLIGtJOgzKx1aipwcn2JisvCMdPMXuLjqT/gL51dV3WqOb7nepQUIpIbWuZC/2dgo0v3k0HQL1/ALbWm6j6s5V7UzLXwXC9EaI3aYQ9padCFhuKMatNwfctCTjJNGOkjLSQdQaFfOa1J0puD7HfhJSimhKxFjQbP2qrSw6t06L2PArz1KbpS6x/0cm9pay2Xct16A0g0AEBnLr21scxDe2ja/e0vGvJ2hQGia6uYzCAjXnYWTwvikFWPaWnvGo5oDy1tvsVPd8jsQc6HGWRykUD6AHTdkR3g8FYgy1UJEl1UBf2S2CyCkOF0xHtyahn5GbupUkHXvRptAbTZzVoa+MhshH4ssn8QqyJRtGMPmVUkZtcJc2h1FTTjTKnfVQA4YwAaigLaYev8Ak5oBmz2cgg100Gn1RBmju61D3T3fZWKlghJU7RQ1YHfCfI/wLg8eo7UVPwbllPE8eTPLxh1w1aEnFpohrKwbCxT442u4jz3r6NZ11Woxn5ODVhpJor9oZ6MDRq7XoP4FyePXOlJU11l/o2bKnme3gzy8adYCmKy8BmxscOCNreAH7r6PaUlSoxh4R5+pLaTY+tkoEgM7tBBSQO+IeYXj+P2+tRVF3OpY1MxcfBVLzxvj9jtHZvDuGvTet2xuHQrRmYq9P1INGwaajJfQoyUkmjgtYDVgBAeKaoC5uzay2WcAQWiRgH4Q4lvgUBqbu9M14x4cZjmAOeJtHOHDENFINNJ6Z7JaoHQ2+xPwuoHBr2yN/UKhpBGqJEHJL5igxvNlc4x43FmMUfg3A036+CkFfCOJp3VqhJNtkHZSFhNaU6ioBoeakg7L6HruEdldKc3TOJ/tZk0eJJ71VslHRcNCqkkS1SUNd2hUAda4EfzXkFIHWjL+fJAU153v2TcTntbQ79O+qq210JSRGHpKDPfY2QcWOwn6hQpvuS4+C9uraiG3ROaxr2uIdRrgPw8x3LBewVWjKHlFqTcZpleF86a5neAoBebOTZOZwoR35H+c16z6fuMxlTfbmcu+hhqRAvibFMeAyHdquTxiv6tw/C5G3aQ1p/khLkmySLvixSsHOvhmt7h1L1LiKMFxLWm2a9fQkcMNSAkBAvuHFEeLc/DVcri9D1bZ+VzNi1nrUXyZdeDO2BAaa47Riipvbl9l7rg1z6tuk+seRxbunrU/JZLrmsBAeKCUAklACqAJSBTBVSQOxuwkEag1B58VIDDXSOAaC57jQAZkknIKED0jsVd3q1hgY/3mt8yc/NVZKLa0z5GigkiWeEjIZ8eZQEyNuHKufH7IQSYNc9PNAZu2bPw2ycQWiQt9kvbG11C8AgV6CqYGR2X0Q2B2pn7piEwidmWez+x1ju0l7XvFfxTS5DoDQKHEZIItUbnO7N7XipoWuByqvAXllUpVJe3kdujWjKK5i1oGckWG09m/FyK3LG6+3qbGGvS9SOCPXjqtScnJtsypYWAKpJabPx1kJ4D5/wAK7/AKe1aUvCNG+liCRpF7I5QEAEAl7agg71ScVKLTJTw8mMljwuLeBI8F83uKfp1ZQ8Hfpy2imIWEuWVwT4ZabnDzGn1Xd4FcaV3B/wDY0r6GYZ8GmXtDkgQHiYqQJQBgIBQCAfDKN5/yqsQNtagOleivZ04japG5e7ECNT+J45bvFSQ2dNZO4vDRn9Oaq0Siz7DLfXiVUkdEdB5KCSl2h2ms9jc3t5AC7RoGJ1BvwjdmhBirX6Vn43djAzBnhL3OxnmaUp0VtRkyfpC2p7a12eWAljoomEFp915OI0I4ZBECbeXpnvGRrWx9nDQUc5rcTnH4iXZBAYq976tFpfjtMz5XbsbqgfpboO5SCLZ7dJG4Fji0jQgkKGk+TBudmvSRKxzW2j22aE/i61XKu+EUK0XqsM2KV1OD580dXuu8o54w+J1WnxHIjcvHXdlUtpazOtSrRqLKJi0zKBAXuzUfsvdxIHgP3Xrvp6n+3KXycu/l7ki6XozQAgAgAgMtfcWGY/mAP0XhuN0tLlv+3M7FnLNPHggrjm2KjkwuDhuIPgs1Co6dSM12KzjtFo2cbqgEaFfSKclKKa7nn2sPApXIPEpUgJALAQD9mgc9wDRUmgAG8k0A8VIOq2L0cwBjO1c5zsIxAGgxHUDkrYKZJzfR3ZTIHFrsAAAYDQHiXHUqcDJtYLHRoawUAAAA0A3BCCzsdjDd2ZVGyyJZZ3qpYjXjaWQxOklIDGAknkBwQHmm9LWbXaHyvdV7ySeQ3AcgFIIlrLGGjC9zmOocQbhcKZkUJoQaimeVDyUgqnuq49UAYQAJQCEAoBAdZ9DULxHMT7hw0651XnPqKUfSiu+TesE9mdKXjzqgQGmuJlIRzqfNe84NDW1j8nFunmoyxXVNYCACACAo9pI/cd1H1HyK8z9Q0vbCf+DoWEubRRryh0wIDUXJLihHKo8F73g9b1LaPxyOJdR1qMsF1DXPEpUgACAcCkHRNiNlTSG0P1Li8N34Q2jPEknwUpFWzqUjQ1pe9waBvOQFFbBXJmB6RYhLhbE57Ac5Kgd7W70yMGmu3a6zPIDZA0nc8U81DJRqI86HdlnuWMsPlqA5n6abzwww2dpFZHF0g34WUwd2KvgpQOOPcA5SC7uT0e262wGezsaIwSG43YXPprgHDmhJRS7M2huPFG8Fji0+yaVFa59yYK5KuWFzTRwIKgnIlCSRYrBJM7DExz3cAKqJSUVlvAXPkjf3B6L5HUdanBg+AZu8dy411xyhS5Q9zNqnZzn15HUrvsLIYxHE0NaNB9TzXkLq6qXE9ps6tOlGmsIkrWMgFINddzKRMH5QvotjHWhBfBwKzzNskrbMYEAEAEBXX7HWE8qFcnjNPe2b8czZtJYqL5MyvCHaAgLnZuXN7ehHyP0XqPp6r/Kn/k5t/HpIvl6k5x4mopAYCAm3XZe1mjjOj3taehOflVSQzvEFphiADnCoGTRoKaBWykVKHbG9xLZnBhp+XjyCs2VS5nLIGvx4gDStSfosZkNZZmNc2uQPDn/PkmRg0Oz+0Nps76BzpGAirHEltOR3b1PIg6tc17x2iLFGa8RvaeDgqtYJTyYL0sXF20RtIdR0DXVbT3mkjeoTJOTXFcclttUVniyMjqF1KhrW0Mjz0BHeQpIPVl13eyzwxwxDCyNoa0cgPmoJJJYOCAor42OsdpzlhaTQioGE59FOWRgoH+iK7SQRG8U3B5z6pkYLua4YLNZ8NnjawDDUgDEacXalcjjScrZvwbVnyqIql4Q7QEAEACFaCzJIhvkbaNtABwC+l0o6wSPPN5YpZCAIAIAIBi2sxRuHFp+S17uG9GUfKL03iSZjgvm76noAKATrlkpM3nULr8FqaXKXnkat5HNP8GpXujjHigKQKYgLbZd1LZD+o/8AyVIZv74sWNpIyfuO7wVZBGJtt6yg9nJQFp1G8IpciWhv1mvz8EbCQ8LQaDp/lQSSryveeHAGuIa5uLLInOn0UkHR/RDJI8zSuOrGDDzBNK+Ks+hXubi8Y2vY5r82vBBHEHgqEj2x+ycVjxva0B8lMgMmMBqI295qeJ6KQaZABABABAQ72bWF/T5LQ4nHa2n+DNbvFSJk189O6GgAgHLM2r2D8zfmtqzjtXgvkx1niDNkvoy6HADUgCACACAIqJc0wYqRtHEcCR4FfNbiGlSUfB6Gm8xTCWEsKhfhc08CD5rPbT9OrGXhlKkdoNG0C+kxeUmefPE4KsBYQFls6P8Ay4KfGPuVKIZ1WABwoeJ/ZS+ZUx+092BzjQe1U0513VWHOGZeqMzJZpGZFpPdmpymMCY7VxqKfXVSDV3DOLSGxSMa5rPxE0Iqa00UplWdg2QutkELhHkHZ58lLILu44xJI57vwUwjdU1z8lhjVTm4rsWccLJoFlIDQAQAQBIBm2trG8flPyWtdx2oyXwXpvEkY4L5w+p6ACgAQEq7G1mZ1XQ4XHa6h+TBcvFJmtX0E4YEAEAEAEAEBkrzZSZ/Wvivn/FIa3UzuWzzSRFXOM4CpT5g2NjfWNp4gfJfSLSe9GMvKPP1FiTR4satkoLqgLvY2EutbSNGBzj4U+qlEM2v/eGMkDcQJOoQjBIvnDkfiGY3Gm8cCsc49y8GZ+z2d9an3Tudm3kKrEZMlrLsiJWV7MAimYyA796sslW0RrHseYsT+1LaabgDzJVssqbnYm2zNaWvzBGR1BFNQeC0r+6dvRc11M1Cn6k8M6Ds0z2HH83yC0+CTlUhOpLq2ZbxKMlFdi5XcNMCACACACAS8ZFUqLMGiV1MSAvmclhs9CugFUkCAnXM2szeVfkutwaObqPwat48U2ale7OMGgAgAgAgAgMvfraTHmAV4fjkcXP5OxZPNMgLjG2EgNRcb6wt5VHmve8Hntax+DiXSxVZ42C6prh1QF5slLSWSnvGNwb1QFK0lruDgc+NRqpB0i5LYLRZWA5uBII4GuSiXQhcmbNjILviEk84aHAewRiNeDRqqJE5KqybR2u1uPqNnEcVf92b3eoaPpVat1e0rZZm/wDBlpUZVOhbWHZYYg+2SG1SajEKRN/TFp3leXvON1Kvtp+1HSpWcY85c2aFrANP5RcipcVKkVGTykbMacYvKRprgbSLqSvZcDji2z5OTePNQs12TVAgAgAgAgCKiXRgxUgzPU/NfNKyxUaPQweYoSsRYCAsbhbWboCu3wKObh/CNO+f7Zpl7Y5AaACACACACAzm0Q/qt5t+pXjvqGP78X8HVsH7GVS8+bwEBodnHf03Dg75gL2X0/PNCS8M5N8v3EePAF6A0g0BebHxk2jLQNNehUMD20twvY8yMBc0nMAGoP1UKQJGx9zSmXE7tYmU1HsknQCmqOQOy7Nej5jqSTN1pm+r5XdS7MKFkFzboWskc1gDWtoAB0XhOLzcrqS8HatFimhlcs2QkBqrlH9Fvf8ANe/4THFrA4l081WTl0jXAgAgAgAgCKh9AY20/wC4/wDU75lfObz/AJ5/k79H/jQ2tUyBIC02dH9U/p+oXoPp9Zry/Bo3z9iNIvYnKAgAgAgAgAgKDaUe0zo76Lyv1EucGdKwf8kUy8wdECAu9mne+P0n5r1X07LlNHMv1zTPIlF6g549YrG+V4ZGKk8tBvJ5KMg6LcN1NhYAMzqXUpU/ZY3IGggxOFGNxfIdStarcQp/yZJdXZD2Dg+oc8byBQH8oXKqcTln2ovqXP8AqKb4x4BY3xSsNUR5LwcSScJJ1yWjUqQqScpQTbM0as4rCYj1w8lhcKf9EW+4qeQvXDyVHRg+2CfuponQbRSMaGjDQaVC6lDiE6MFCK5I15vZ5Y83aiXfg8D91l/V6vhFcIdbtO/g3wP3Uri9XwhhDrdpX/C3z+6t+r1P6oaoMbQv4NUri8/A1HBtC7e1viVdcY8xGgsbQneweKt+rr+o0KqaUOcXaVJNOq4FejTq1HPPU3oXTjFLHQbxDj5LD9pD+xk+8+Ado3j5fupVnT/sR978Eu67xbE4k1NRTLqujwyULSbk3nJguK3qpJIsRtKz4XeIXa/VaRqahnaaP4XeX3U/qtEaiTtTF8L/AC+6fqlEjAj/AFVH8DvEJ+qUidQ3bUN3Ru/5AKr4rS8DRiDtRwj/APf9lV8Wp9kToyvvK+e1p7GGlfxV17lzOIXFO7STysGehUdJtkH1nl5rl/a0fLNj7yXgI2vl5p9tR8sfdz8EixXw+IktAzprU6Lfs68bVtwXUwVajq9TzO2EucA3eQAOZ3L15qHUdmLkFmiFRSRw/qHfyb0WOUgWLrCXOzNGctSufcXSpr5HUsWSBoo0ZDcuDUnKo8yZbOAxMeQ6qmBkN0hUE5CbOf4E1IyL9Y5KNWMixNTVTgnIXbne1NSMjmIKjJAZKFMEEmFyEocL0JCFo7kwNhTp+dUwTsATncFGBsGZuIQZG+1HBTgrkQ6WiJZDY2JhXMqdSMi+3HFNScoITBMMnKFOtIH+FGGTshLpclIyR3y81ZIrsNm103qdSNhg288foraEbCHXiQpVIbsDb0KOkPUYHXfZGOxxwsa4fipVxPJeubAqV1BictOtV1RDIbbaa50C4lTM3lkJgFrJJWLQZHBLVRjAHQ87sgowWyFrvIQjqLBpopSJES2k71bQhsaFocdE1RGSZHLxCxuJZMU6Q7kUA2Ey0kf5UOCIyOtt3JV1J2A20KcEZD7eiakijaeGfemgyMi0O3hX1IywNtJ6KNRkQ+10PFFAjI422A7lbQsmg3WpozB7k1Jyht1prwAUakZCZaeZJU64GQC1Hgp1ROww6150FU0K5G5Jd5HeiRBFtNpZRZIxZAw20DqrakCJp+SJME+6osebvBd6pPBcRetuzwjIN4aLlVpOTIIDZqmpPcsOuAkLfMNFGpOBItFCAE0yVJcVpOn1VXBDIoWjP9/omoyG+SqjUBNkAOeaADrXnkFOgyGLQ4qMJDI4JiFXBOQvWk0IGmS1Na05K2qQH22gV1WNx+Ccjht1NSKKFFk7Bds12Yy6ZK+zXJkZD7T83SqjkwMz2h1fZzV1BYAzJaDo7Loij4KiGnmSrEjuHKtfNRkBes0/DVNck5A210OgCOBGRt1qc7MBFFIZHBM87vHJQ4okYlaeIVlgqRJZaHWvIaLIogYbJnrTuVscgOC0HMVqq6EF62TBvGS36s8FioNnq4nHqVpuaAttlFc3V5Krl8E5G5ANyZIGGy4TmaqzWQOiap0VNQGZAM0HIDJzWnkowBx1KZFQg0Ja/PVS0B101OCKIGjPX7qdQIc4HeVYAa8DPVMEC3Whp1VdWA2kd3yVWSSW2lmmg47lTVgElqZQ/RFFghzWwVyPcsqg8BiHWuoqAipkDAtzhX5K7pojI/Baa8M+KpKOCRz1xo1Uat9AKZaGOrhJ5o011AqSbCMlCWQRZbZiOpCuqeBkjvncDTECFeMEQBtBni6qfgDbpgTqpUWgNNl1RxBaW21k+yKZb66q83kkii0EV4dVj1Al0+W/uUqJI16yAK8dQp0YBHaxuCODIAbR386pqBEdoNealwBKieSa1pvWKSLpDksx01+iiMCGNtn4q2pUQbVU5q2nIAbagmgCMpp8lKSJCEwoUwVGvW61U6AbfaiKfdWVPJIuK8K1By6o6WAFHbG1qcqKJU2AetN3gppICXWj4TkpUfJAkyA78wp1JwJDjnXTimqICEp3lTr4A8ycgUBpVUcOeSSQyU8yqaogD5WjXJSot9ARZJxXLNXUWSG+Wvu5cVKXkDfq5OdaI5JEBtjy96iZ+ALmmI0RRRIO0JcaqUlggKQnFSugqpwgJjYDmoZZjcDaq0kQP4BTqsYBZ4xWimQRJbwqqNFgPcfJQkQhl7Pa3q/YgKSIIiBoN8ldkjtc6dFXCJCdHQZVUkDToxiPRSugG3tq0k6qy6giFtADvWYEgNzpyqsYHREKN51qsfdkC+yBAUZAieEClN4qrReQKazMDoqgTaWUeRU0V4rkBAP18kwSSI20WMgenhGHuUJ8wyI1uqyEiQPeNSpaQwNB5rSpVtEQTLOyupOqxyRJ/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4" name="AutoShape 4" descr="data:image/jpeg;base64,/9j/4AAQSkZJRgABAQAAAQABAAD/2wCEAAkGBxQTEBQUERQVFBQVFxQYFRUWFBQVFBcWFBUXFhQUFBQYHCggGBolHBQUITEhJSkrLi4uFx8zODMsNygtLisBCgoKDg0OFxAQFywcHBwsLCwsLCwsLCwsLCwsLCwsLCwsLCwsLCwsLCwsLCwsLCwsLCwsLCwsLCwsLCwsLCwsLP/AABEIALQA8AMBEQACEQEDEQH/xAAcAAAABwEBAAAAAAAAAAAAAAAAAQIDBAUGBwj/xAA+EAABAwEFBQQIBQMDBQAAAAABAAIDEQQFEiExBkFRYXETgZGhBxQiMlKxwdFCYnLh8COC8RYzkggVJKKy/8QAGwEBAAIDAQEAAAAAAAAAAAAAAAECAwQFBgf/xAAuEQACAQQABQMDBAIDAAAAAAAAAQIDBBESBSExQVETImEGFHEVIzJSgbEzQpH/2gAMAwEAAhEDEQA/AO4oAIDM7Y7awXdgE4e4yAkYQKZU1JOWqlIjJlrB6a7E9xEkckfA5OB+SnUZN/c18w2pmOzyNkbvocxXc4blGBknlQSQ7tvWGfH2MjZOzdhcWmoDqVpXegJiACACACAqbyvcN9lmbt53D7lcDiPGY0fZT5s3aFo585ckUU07nGrnE/LwXlq11VrPM3k6UKUYdEJY8tNWkg8isdOtOm8xeGWlCMuTRc3dfOeGX/l916Th/G8vSt/6c+vZ45wLwFenTTWUc4CkBoAIAIBq0TtY3E40Cw168KMNpvCLQg5vCM5bb2e/Jvst5a95Xj73jNWs8Q9qOrStIx5y5sryVxnJt5ZtpJciVZbe9mhqOBzC3rbiVeg+TyvBhqW0Jmhu+8GyjLJw1H24hexseIU7qPLk/Byq1CVN8yYugYAIA0AEASANAEgPOvp5e43iBiq0MbQHdxA5K3Yr3OYkoWLS4dobRZJBJZ5CwjdXI8nDeEyQ0d1vHbcW+47U+ykieOJpmYMnNBPtlvIgOUNBD3ohtbWWEBvunM8cR1KomWaOjxyBwBaag6EKxAtABAU99Xjh9hnvHU8B915/jHEvSXpQ6s3bW33e0uhn149vJ1g2tJNAKngrU6cpvWKyyJSUVlipoXNNHAg81krW1Si8TWCsKkZ/xYhYC5dXHb8+zd/afovU8F4i3+zUf4Obd2+PfEvl6g5wEAEAl7qCp0CrOSisslLJlbztpld+Ue6PqvC8Tv5XNTC/iuh2bagqcefUhrlGyOss7y0uDSQN9FtQs604bxjlGN1oJ4b5jS1mjILikLSHNNCFloV5UZqcXzRWcFNYZqrutgkZXfvHAr3theRuaey69zh1qTpywyWt4xAQAQAQAQAQHnf09xEXi00oCxu6le/erdiq6nL3jihYNAdB9CV49leYjNCy0MMbgRUHUgfzihBq7ysz7ltJjAJsc7iYHZ+wdTC48RXLiByKwyT6ouuZrrlv7swHN9pjs3M4cweKiMg4l4zaYEVEZ0yzzr4LMUDbtK12TWGprSppmOOSx1NtXr1LR68yoe4kknU6r55d06saj9Vczu0pQcVqEVqpZ5GU01zWDA3E73neQ4L3HCeHqhT2kvczjXNf1JYXRD942QSMI37jzW1f2kbik4vr2MVGq6csmTpxXz6cXFtM7qeVkAPDVIScWmuwaTWGay7bV2kYO8ZHqvoHD7tXFFS79zh16XpzwSlvmECApdoLXQCMb83dNwXnOO3ukVRj36m/ZUcvd9iiXkTqEiw2btJA3dqegW9w+1+5rKHbuYa9X04ZNaxgAAAoAvoEKcYRUUuRw223llBflhwnG3Q6jgeK8pxrh6pv1YLk+p07Ovn2MqV5w3yTd9rMbwdxyd0XR4deO2qp9n1MFxR9SPya1rqioXvoyUkmjiNYFKxAEAEAEAEBx7/qBuNzo4bU05R1jcANxNQ4ur3UpvUohnC3KSQgEBJu23ugmjlYaOY5rh/aaoRg9CWjby6byspgnkoZWirCx2Jr9xYae8DmFDRKZlNj7DaIxgI7TLN2Y10+SrrglyybeKymlHa0/nUIyCNesMgAw0rl30HHkqkku7h/SDnBxBpTOtBxKx1aMKsdZrJMZOLymWFhiZjaXaA6dP3XNXBaKqKa7djYd3Nx1ZqguyuRqgQGXvuDDLUaOz7968Pxq39K4yukuZ2LOptDHggLjG2WNx2nDJQ6Py79y7fBLr0q2j6SNO8p7Q2XY0y9scgTLIGtJOgzKx1aipwcn2JisvCMdPMXuLjqT/gL51dV3WqOb7nepQUIpIbWuZC/2dgo0v3k0HQL1/ALbWm6j6s5V7UzLXwXC9EaI3aYQ9padCFhuKMatNwfctCTjJNGOkjLSQdQaFfOa1J0puD7HfhJSimhKxFjQbP2qrSw6t06L2PArz1KbpS6x/0cm9pay2Xct16A0g0AEBnLr21scxDe2ja/e0vGvJ2hQGia6uYzCAjXnYWTwvikFWPaWnvGo5oDy1tvsVPd8jsQc6HGWRykUD6AHTdkR3g8FYgy1UJEl1UBf2S2CyCkOF0xHtyahn5GbupUkHXvRptAbTZzVoa+MhshH4ssn8QqyJRtGMPmVUkZtcJc2h1FTTjTKnfVQA4YwAaigLaYev8Ak5oBmz2cgg100Gn1RBmju61D3T3fZWKlghJU7RQ1YHfCfI/wLg8eo7UVPwbllPE8eTPLxh1w1aEnFpohrKwbCxT442u4jz3r6NZ11Woxn5ODVhpJor9oZ6MDRq7XoP4FyePXOlJU11l/o2bKnme3gzy8adYCmKy8BmxscOCNreAH7r6PaUlSoxh4R5+pLaTY+tkoEgM7tBBSQO+IeYXj+P2+tRVF3OpY1MxcfBVLzxvj9jtHZvDuGvTet2xuHQrRmYq9P1INGwaajJfQoyUkmjgtYDVgBAeKaoC5uzay2WcAQWiRgH4Q4lvgUBqbu9M14x4cZjmAOeJtHOHDENFINNJ6Z7JaoHQ2+xPwuoHBr2yN/UKhpBGqJEHJL5igxvNlc4x43FmMUfg3A036+CkFfCOJp3VqhJNtkHZSFhNaU6ioBoeakg7L6HruEdldKc3TOJ/tZk0eJJ71VslHRcNCqkkS1SUNd2hUAda4EfzXkFIHWjL+fJAU153v2TcTntbQ79O+qq210JSRGHpKDPfY2QcWOwn6hQpvuS4+C9uraiG3ROaxr2uIdRrgPw8x3LBewVWjKHlFqTcZpleF86a5neAoBebOTZOZwoR35H+c16z6fuMxlTfbmcu+hhqRAvibFMeAyHdquTxiv6tw/C5G3aQ1p/khLkmySLvixSsHOvhmt7h1L1LiKMFxLWm2a9fQkcMNSAkBAvuHFEeLc/DVcri9D1bZ+VzNi1nrUXyZdeDO2BAaa47Riipvbl9l7rg1z6tuk+seRxbunrU/JZLrmsBAeKCUAklACqAJSBTBVSQOxuwkEag1B58VIDDXSOAaC57jQAZkknIKED0jsVd3q1hgY/3mt8yc/NVZKLa0z5GigkiWeEjIZ8eZQEyNuHKufH7IQSYNc9PNAZu2bPw2ycQWiQt9kvbG11C8AgV6CqYGR2X0Q2B2pn7piEwidmWez+x1ju0l7XvFfxTS5DoDQKHEZIItUbnO7N7XipoWuByqvAXllUpVJe3kdujWjKK5i1oGckWG09m/FyK3LG6+3qbGGvS9SOCPXjqtScnJtsypYWAKpJabPx1kJ4D5/wAK7/AKe1aUvCNG+liCRpF7I5QEAEAl7agg71ScVKLTJTw8mMljwuLeBI8F83uKfp1ZQ8Hfpy2imIWEuWVwT4ZabnDzGn1Xd4FcaV3B/wDY0r6GYZ8GmXtDkgQHiYqQJQBgIBQCAfDKN5/yqsQNtagOleivZ04japG5e7ECNT+J45bvFSQ2dNZO4vDRn9Oaq0Siz7DLfXiVUkdEdB5KCSl2h2ms9jc3t5AC7RoGJ1BvwjdmhBirX6Vn43djAzBnhL3OxnmaUp0VtRkyfpC2p7a12eWAljoomEFp915OI0I4ZBECbeXpnvGRrWx9nDQUc5rcTnH4iXZBAYq976tFpfjtMz5XbsbqgfpboO5SCLZ7dJG4Fji0jQgkKGk+TBudmvSRKxzW2j22aE/i61XKu+EUK0XqsM2KV1OD580dXuu8o54w+J1WnxHIjcvHXdlUtpazOtSrRqLKJi0zKBAXuzUfsvdxIHgP3Xrvp6n+3KXycu/l7ki6XozQAgAgAgMtfcWGY/mAP0XhuN0tLlv+3M7FnLNPHggrjm2KjkwuDhuIPgs1Co6dSM12KzjtFo2cbqgEaFfSKclKKa7nn2sPApXIPEpUgJALAQD9mgc9wDRUmgAG8k0A8VIOq2L0cwBjO1c5zsIxAGgxHUDkrYKZJzfR3ZTIHFrsAAAYDQHiXHUqcDJtYLHRoawUAAAA0A3BCCzsdjDd2ZVGyyJZZ3qpYjXjaWQxOklIDGAknkBwQHmm9LWbXaHyvdV7ySeQ3AcgFIIlrLGGjC9zmOocQbhcKZkUJoQaimeVDyUgqnuq49UAYQAJQCEAoBAdZ9DULxHMT7hw0651XnPqKUfSiu+TesE9mdKXjzqgQGmuJlIRzqfNe84NDW1j8nFunmoyxXVNYCACACAo9pI/cd1H1HyK8z9Q0vbCf+DoWEubRRryh0wIDUXJLihHKo8F73g9b1LaPxyOJdR1qMsF1DXPEpUgACAcCkHRNiNlTSG0P1Li8N34Q2jPEknwUpFWzqUjQ1pe9waBvOQFFbBXJmB6RYhLhbE57Ac5Kgd7W70yMGmu3a6zPIDZA0nc8U81DJRqI86HdlnuWMsPlqA5n6abzwww2dpFZHF0g34WUwd2KvgpQOOPcA5SC7uT0e262wGezsaIwSG43YXPprgHDmhJRS7M2huPFG8Fji0+yaVFa59yYK5KuWFzTRwIKgnIlCSRYrBJM7DExz3cAKqJSUVlvAXPkjf3B6L5HUdanBg+AZu8dy411xyhS5Q9zNqnZzn15HUrvsLIYxHE0NaNB9TzXkLq6qXE9ps6tOlGmsIkrWMgFINddzKRMH5QvotjHWhBfBwKzzNskrbMYEAEAEBXX7HWE8qFcnjNPe2b8czZtJYqL5MyvCHaAgLnZuXN7ehHyP0XqPp6r/Kn/k5t/HpIvl6k5x4mopAYCAm3XZe1mjjOj3taehOflVSQzvEFphiADnCoGTRoKaBWykVKHbG9xLZnBhp+XjyCs2VS5nLIGvx4gDStSfosZkNZZmNc2uQPDn/PkmRg0Oz+0Nps76BzpGAirHEltOR3b1PIg6tc17x2iLFGa8RvaeDgqtYJTyYL0sXF20RtIdR0DXVbT3mkjeoTJOTXFcclttUVniyMjqF1KhrW0Mjz0BHeQpIPVl13eyzwxwxDCyNoa0cgPmoJJJYOCAor42OsdpzlhaTQioGE59FOWRgoH+iK7SQRG8U3B5z6pkYLua4YLNZ8NnjawDDUgDEacXalcjjScrZvwbVnyqIql4Q7QEAEACFaCzJIhvkbaNtABwC+l0o6wSPPN5YpZCAIAIAIBi2sxRuHFp+S17uG9GUfKL03iSZjgvm76noAKATrlkpM3nULr8FqaXKXnkat5HNP8GpXujjHigKQKYgLbZd1LZD+o/8AyVIZv74sWNpIyfuO7wVZBGJtt6yg9nJQFp1G8IpciWhv1mvz8EbCQ8LQaDp/lQSSryveeHAGuIa5uLLInOn0UkHR/RDJI8zSuOrGDDzBNK+Ks+hXubi8Y2vY5r82vBBHEHgqEj2x+ycVjxva0B8lMgMmMBqI295qeJ6KQaZABABABAQ72bWF/T5LQ4nHa2n+DNbvFSJk189O6GgAgHLM2r2D8zfmtqzjtXgvkx1niDNkvoy6HADUgCACACAIqJc0wYqRtHEcCR4FfNbiGlSUfB6Gm8xTCWEsKhfhc08CD5rPbT9OrGXhlKkdoNG0C+kxeUmefPE4KsBYQFls6P8Ay4KfGPuVKIZ1WABwoeJ/ZS+ZUx+092BzjQe1U0513VWHOGZeqMzJZpGZFpPdmpymMCY7VxqKfXVSDV3DOLSGxSMa5rPxE0Iqa00UplWdg2QutkELhHkHZ58lLILu44xJI57vwUwjdU1z8lhjVTm4rsWccLJoFlIDQAQAQBIBm2trG8flPyWtdx2oyXwXpvEkY4L5w+p6ACgAQEq7G1mZ1XQ4XHa6h+TBcvFJmtX0E4YEAEAEAEAEBkrzZSZ/Wvivn/FIa3UzuWzzSRFXOM4CpT5g2NjfWNp4gfJfSLSe9GMvKPP1FiTR4satkoLqgLvY2EutbSNGBzj4U+qlEM2v/eGMkDcQJOoQjBIvnDkfiGY3Gm8cCsc49y8GZ+z2d9an3Tudm3kKrEZMlrLsiJWV7MAimYyA796sslW0RrHseYsT+1LaabgDzJVssqbnYm2zNaWvzBGR1BFNQeC0r+6dvRc11M1Cn6k8M6Ds0z2HH83yC0+CTlUhOpLq2ZbxKMlFdi5XcNMCACACACAS8ZFUqLMGiV1MSAvmclhs9CugFUkCAnXM2szeVfkutwaObqPwat48U2ale7OMGgAgAgAgAgMvfraTHmAV4fjkcXP5OxZPNMgLjG2EgNRcb6wt5VHmve8Hntax+DiXSxVZ42C6prh1QF5slLSWSnvGNwb1QFK0lruDgc+NRqpB0i5LYLRZWA5uBII4GuSiXQhcmbNjILviEk84aHAewRiNeDRqqJE5KqybR2u1uPqNnEcVf92b3eoaPpVat1e0rZZm/wDBlpUZVOhbWHZYYg+2SG1SajEKRN/TFp3leXvON1Kvtp+1HSpWcY85c2aFrANP5RcipcVKkVGTykbMacYvKRprgbSLqSvZcDji2z5OTePNQs12TVAgAgAgAgCKiXRgxUgzPU/NfNKyxUaPQweYoSsRYCAsbhbWboCu3wKObh/CNO+f7Zpl7Y5AaACACACACAzm0Q/qt5t+pXjvqGP78X8HVsH7GVS8+bwEBodnHf03Dg75gL2X0/PNCS8M5N8v3EePAF6A0g0BebHxk2jLQNNehUMD20twvY8yMBc0nMAGoP1UKQJGx9zSmXE7tYmU1HsknQCmqOQOy7Nej5jqSTN1pm+r5XdS7MKFkFzboWskc1gDWtoAB0XhOLzcrqS8HatFimhlcs2QkBqrlH9Fvf8ANe/4THFrA4l081WTl0jXAgAgAgAgCKh9AY20/wC4/wDU75lfObz/AJ5/k79H/jQ2tUyBIC02dH9U/p+oXoPp9Zry/Bo3z9iNIvYnKAgAgAgAgAgKDaUe0zo76Lyv1EucGdKwf8kUy8wdECAu9mne+P0n5r1X07LlNHMv1zTPIlF6g549YrG+V4ZGKk8tBvJ5KMg6LcN1NhYAMzqXUpU/ZY3IGggxOFGNxfIdStarcQp/yZJdXZD2Dg+oc8byBQH8oXKqcTln2ovqXP8AqKb4x4BY3xSsNUR5LwcSScJJ1yWjUqQqScpQTbM0as4rCYj1w8lhcKf9EW+4qeQvXDyVHRg+2CfuponQbRSMaGjDQaVC6lDiE6MFCK5I15vZ5Y83aiXfg8D91l/V6vhFcIdbtO/g3wP3Uri9XwhhDrdpX/C3z+6t+r1P6oaoMbQv4NUri8/A1HBtC7e1viVdcY8xGgsbQneweKt+rr+o0KqaUOcXaVJNOq4FejTq1HPPU3oXTjFLHQbxDj5LD9pD+xk+8+Ado3j5fupVnT/sR978Eu67xbE4k1NRTLqujwyULSbk3nJguK3qpJIsRtKz4XeIXa/VaRqahnaaP4XeX3U/qtEaiTtTF8L/AC+6fqlEjAj/AFVH8DvEJ+qUidQ3bUN3Ru/5AKr4rS8DRiDtRwj/APf9lV8Wp9kToyvvK+e1p7GGlfxV17lzOIXFO7STysGehUdJtkH1nl5rl/a0fLNj7yXgI2vl5p9tR8sfdz8EixXw+IktAzprU6Lfs68bVtwXUwVajq9TzO2EucA3eQAOZ3L15qHUdmLkFmiFRSRw/qHfyb0WOUgWLrCXOzNGctSufcXSpr5HUsWSBoo0ZDcuDUnKo8yZbOAxMeQ6qmBkN0hUE5CbOf4E1IyL9Y5KNWMixNTVTgnIXbne1NSMjmIKjJAZKFMEEmFyEocL0JCFo7kwNhTp+dUwTsATncFGBsGZuIQZG+1HBTgrkQ6WiJZDY2JhXMqdSMi+3HFNScoITBMMnKFOtIH+FGGTshLpclIyR3y81ZIrsNm103qdSNhg288foraEbCHXiQpVIbsDb0KOkPUYHXfZGOxxwsa4fipVxPJeubAqV1BictOtV1RDIbbaa50C4lTM3lkJgFrJJWLQZHBLVRjAHQ87sgowWyFrvIQjqLBpopSJES2k71bQhsaFocdE1RGSZHLxCxuJZMU6Q7kUA2Ey0kf5UOCIyOtt3JV1J2A20KcEZD7eiakijaeGfemgyMi0O3hX1IywNtJ6KNRkQ+10PFFAjI422A7lbQsmg3WpozB7k1Jyht1prwAUakZCZaeZJU64GQC1Hgp1ROww6150FU0K5G5Jd5HeiRBFtNpZRZIxZAw20DqrakCJp+SJME+6osebvBd6pPBcRetuzwjIN4aLlVpOTIIDZqmpPcsOuAkLfMNFGpOBItFCAE0yVJcVpOn1VXBDIoWjP9/omoyG+SqjUBNkAOeaADrXnkFOgyGLQ4qMJDI4JiFXBOQvWk0IGmS1Na05K2qQH22gV1WNx+Ccjht1NSKKFFk7Bds12Yy6ZK+zXJkZD7T83SqjkwMz2h1fZzV1BYAzJaDo7Loij4KiGnmSrEjuHKtfNRkBes0/DVNck5A210OgCOBGRt1qc7MBFFIZHBM87vHJQ4okYlaeIVlgqRJZaHWvIaLIogYbJnrTuVscgOC0HMVqq6EF62TBvGS36s8FioNnq4nHqVpuaAttlFc3V5Krl8E5G5ANyZIGGy4TmaqzWQOiap0VNQGZAM0HIDJzWnkowBx1KZFQg0Ja/PVS0B101OCKIGjPX7qdQIc4HeVYAa8DPVMEC3Whp1VdWA2kd3yVWSSW2lmmg47lTVgElqZQ/RFFghzWwVyPcsqg8BiHWuoqAipkDAtzhX5K7pojI/Baa8M+KpKOCRz1xo1Uat9AKZaGOrhJ5o011AqSbCMlCWQRZbZiOpCuqeBkjvncDTECFeMEQBtBni6qfgDbpgTqpUWgNNl1RxBaW21k+yKZb66q83kkii0EV4dVj1Al0+W/uUqJI16yAK8dQp0YBHaxuCODIAbR386pqBEdoNealwBKieSa1pvWKSLpDksx01+iiMCGNtn4q2pUQbVU5q2nIAbagmgCMpp8lKSJCEwoUwVGvW61U6AbfaiKfdWVPJIuK8K1By6o6WAFHbG1qcqKJU2AetN3gppICXWj4TkpUfJAkyA78wp1JwJDjnXTimqICEp3lTr4A8ycgUBpVUcOeSSQyU8yqaogD5WjXJSot9ARZJxXLNXUWSG+Wvu5cVKXkDfq5OdaI5JEBtjy96iZ+ALmmI0RRRIO0JcaqUlggKQnFSugqpwgJjYDmoZZjcDaq0kQP4BTqsYBZ4xWimQRJbwqqNFgPcfJQkQhl7Pa3q/YgKSIIiBoN8ldkjtc6dFXCJCdHQZVUkDToxiPRSugG3tq0k6qy6giFtADvWYEgNzpyqsYHREKN51qsfdkC+yBAUZAieEClN4qrReQKazMDoqgTaWUeRU0V4rkBAP18kwSSI20WMgenhGHuUJ8wyI1uqyEiQPeNSpaQwNB5rSpVtEQTLOyupOqxyRJ/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6" descr="data:image/jpeg;base64,/9j/4AAQSkZJRgABAQAAAQABAAD/2wCEAAkGBxITEhQUExQWFhUXFxgYGBgYGSAYHBsdHBcYGBgfHBwdHSggGholHRgeITEkJSkrLi4uGB8zODMsNygtLisBCgoKDg0OGxAQGywkHyQsLCwvLCwsLCwvNCwsLC8sLCwsLCwsNCwsLCwsLCwsLSwsLCwsLCwsLCwsLCwsLCwsLP/AABEIAKYBMAMBIgACEQEDEQH/xAAcAAABBQEBAQAAAAAAAAAAAAAGAAMEBQcBAgj/xABLEAACAQIEAwUDCQYDBQcFAQABAhEAAwQSITEFBkETIlFhcTKBkQcUI0JSU6Gx0RaSssHh8DNichUkgsLxFyY0Q3OiszU2Y4OTCP/EABoBAAMBAQEBAAAAAAAAAAAAAAABAgMEBQb/xAAtEQACAgEDAwMDAwUBAAAAAAAAAQIRIQMSMRNBUQQikTJhcRSx8FKBgqHRI//aAAwDAQACEQMRAD8A2VV20rJfl2tzfwn/AKd3+NPOtbWst+WwfT4X/wBO5/ElZ9iu5l9u15USck4nscZYfYBwCfI6N+BqpRNRUrDGD/foaixn0rQbz3hyLuHujfvJ74z2/wD3iiPgeNF3D2rk+0ik+sQ34zVVzoythzB7yOjgjoQd/wAa1eUSZ/zZaQ/Nkb2GuNHmEyIoPjtm/wCM0R8KwVsLljeZO0k7+mmnlQl83uXlto5Ji6gBOuWYQx4AQBV2eMJZZ0nW2xQk7Zh4dT7hXO7eTphjAW2MBatiFUD3VVczYFbll0I0IP8AT31FXmF5gozMdhbEnQE7NGkCo97jLurSsDLOxOh8wCJpyysFJPuBWBv3bb27ykB7UqDE7ae8b/GrFub8c50vMJOmQAfkKr+2FtXXqGY69cxLD3QRUy9xuQHPZrpIyoBEx5eVPT1FG00YakbI54veL5bl+6BJzQST593MJpty8ghXYb6giR5mdPjUHF83qW7ue7cOndET7wPyFRsNxTEuYcW0HWTLfxfnWr1lHNEx02+A95q5jxdq1YbDLbYMmZhGcgwpIkHoWI6nSgviWKxGMHbXCVMAC20yPGAAK7wzHBs63SVQSVg+PUDxPhUDHGSShMARvv4wfDwrgnqOTOzTgl+SMnCLmLcZZWwmXNr9b60Dfb86JsRgABoNKB8Pxu7aabZI6z4+o2oksccdxLAagSNdKcrSVhVvBF4xb7h9G/L+lVXDxKCrbGXg2kHr59P61VYRWWyzR7IJPurTcmsEbWnkhcVxmXRYzdT4f1qlxFu5uwbXXX+9Kl4HDFyXaSN4HWNyfKrFOIqRoe94bVrezCVkKG/LdG4fIH/9J/8A3Xf+Wj8Cgj5Ep/2YZ++u/wDLRzArR5yY1TaOZfKvQauqdap+ZeY8PgkzXSSTsi6sfPfQetAF0ppEUJcs894XGXeyXMjxKho7w8AR18qLKTA85a4DXQKUUAcrsUopEUAe1FImuVyKAOFq8kV7VaTaUxHhhXaUClApDHQKyz5aR9Nhf9Fz+Ja1NazH5ZOKWLF3DdruUfLpP1ln+VOrQjOLdsnYE+nwqfb4ddP1SPXTyqPf5mYWwRaKqx7mkk9ZyjZdTHjFV45hcHv3THgAR/7dT8ajBSjJmm8B489iwLRXMQWIJbQAwYiPGfjTHE+arrq1sKuoI0WBr/mYx8NaBbvMSt/hkgxElR1r2qM3fuXAh2Lnf/hHSfHTaoWrfYt6VcsLeXMSDdMwGUzI8AZYHy1901fWLY7W4yBQWMmSRB8oB36+grOreOS1/h5wRPeBgmRufGinAY4XgjKxGZYJG8+yffNSng3hVl22OtLdQ3LiBtVWdAZjPBPtHQfCnLF9JKI6wJiVkbzAIYaeoP4VVdjcVmt3Gtdnuspv5HM0TPUGkmHINxs4NpQMoAEz4kjT4U3ZokgF51tYo3rjW7ZNsx3lAY+yJ03AmelA9/GM2mYn1M1oJ4il1mKMSOn9x1ihzjfDkuZnQRc30+t4gj7XmKmGrUtslRhqad+6JS8Lx5tXc8SCCreMHePOi7iHDmuWZtiWI0IgAjfXXunagJG7wnxE/HWjDEYwBQsxI/nRrx9yaDQeGj1YtsgXMDruDG6mNIOxM1bcIC52zQJVozAkAxpIBmJrzw+x2uTSYUCdI38/M1Z3OGMinVSxDQuoJgSY01ga1yzeToiAT3lzlQDIY+m5g1y7dI0zGK8Y9gLhPj/Kojt1rrUbyZXRbWcTpAnTXf41y5fOVlPssCD76qTijrFdt3y2/Wjp9w3Dto5FEEyNJFdssuZm0BYEQFAH47eNQr0rMz/f86f4XfAeWOw7vXvHatHHDZnawjefky4gcLwK/fK5zaN+5lJjNlUGJ1ih698smLkZbFgDwIdiR65h+VEXLV3tuX8ZmGWVxC+ncAmscu4K4DBExpMz8PKtYfSrMpLLNaufK2LiKtmyLdxhBLnMAf8AKBuPM/CgzjeJZnJuMWP1iTJYnf8AvppVDZ4eUi4x0BmPdTt7Fi4ZFA1hE21dRHlJB6Gj/gPykiyotYoO4Hs3BBaPBgTrHjNZnfVhHnFdxDJc7pMEGQfwj+/ChoDQOK/LGRcjD4dcg63SZPuUgL+NEvJHykWsdcFhrRtXiCVg5kaBJg6EGPEe+sUwPDg9xFYwjMAW8ATqda2XlHD8Ps4pnUjt7iBVObMAohSB4E5R8BSbinQbXts0CK8sopM4FN/OEOgZSfCRSIHVFesteFFeo86SA9Ba5Fciu5qdiOEVzLXaRNMBCsS//wBEBvnOAy7lbgHXXOgFbgKxj5d2UY3hzPOUK5MCdrls/wAhT7B3ALiuPAuuYynRAPshe6RA9PdVDiLgJ1j3VYXOFYm+7FFZyZJIHidfzp61yViyNbbLpMmCPgK5oqKydO7sReDhTcBb2Flm8NNh7zAqdjeIdsSzDuzpr/KoF8Ze4vsjSTpJ6nxFKwsTsdKqlyQ3ZMtYg6gMQMpj+nxqx4FxkLaVM4W4hYoW0V1JLFSehkmD6VR3AVA89Y8OnuOkVDew24GZT/fx9K6tLSUoNGMtSpWjS+Fc/tol200nQEDNP9ad5u4neuYO5ctEplyt5kZgG9NKyu2HBDW7hEeJggjX+ulGXB+ZLmItXLF02yWtlQ4J7xMR5SZ8tjUS0ZI1WsmqZQtMpdAyrdzZgBCpcB7wX/IQQ0dM0dKee4wadj1H4V5v3AttLZEHNmG4I0ynTzMfCm8YkvEfXP8AOtdTTi8NGSnJcMaXgq3bhcvlkyVA184/Oo/FD9IfDQfCrXJC6e6qniNskhuh/OueWm07vBpCa/uXPBON20tul0FkZY9CCNfSBRRc5lt207QEOQoySJEkQe8YMRvWX3ZFPdqezUTpWL0kbKRzit+TPnt4VFtsTXb6z60yjEV0RXtoylL3Fjc4bdCyVAnzE09wqyubWCR06V5/2ySmR1k9CNIrxw0TLRoTArJ7trs0TjeC4xLKTlyrqOomqXiuFRT3e6YnL091XLIA4B6wR/P3VG5twwttaOYHMmoG66yAfOGB99Z6TqSSL1EtrbNb+TZv+7eKJM/+J/hFAyuAZ86NPk/b/uxjCPDE/wAArPsG5Jk9P1FdbOaJJ4hfgAH+9qiWLXeDfH+VLHXJbWpeHwhHeDd3wqUUzxjQdBUPEFQIJgz+W9S8S0tXLPErFm663bfaSkfHWmxBv8n/AC1buWDevJnUmEB29apOccH8xxAKSit3rZG3p7qPuROKLiMKuVMipoANtPCgP5XeN9pcXDZYCd7MfE+HlU9xDL86YnEgW3vTpttNQbXGrqmMxnxmqpsVhxathFPagQzdI61EXEUx8B3wfnjFWHHfLr9ltQR/Ktc5Y5kt4xMySrD2lPT08q+c0xQIHjRRyDxs2MXbOaFY5WHkaVCeTfxXTXRXqnRB4rhNeyK5pQB0UF/KPgUum0GAkBipPQyPhNGkUH884he2s2zGY22cT1AZQfgSPjUzVwY48gNhCFRlXTU5x7oA/vxq1wNxjuPOomLway1xQAWjOQNyBAJ8dAB7q7gcclpGa6YAPu6be+uVR8GrdmXcTxhe84uBLbZmGVAd8x3knxqPaUqMx0JMD+Zq25twaXMQMTbU9i5gmIllB/OPwNUN/Eljr8P0ru04Y3GMpdhx/CvVrEm3JgkdQOhruFfLq2x605dQAz02b37GtotrKIZCv4k3fZQD8z76ct4CIa0xV13HnU2zbiR4bV6+bkjOO6B9Y9fID6x8h+FN3J5FwMYzGm4FzrluKDm8DtBH41LfvEHwbWdBrtqdK9B7REZc07k6HzgAwPWTUfFKUyqxkQrAzOm4MDYmNtxVdPORXgnd0bsW8l0HxI/lUTEW1kmO63TfWm7uOQdT7hUJuIljlA03k1pOEEhJsbx9qAPCm3K5VjfWp6NmJB2KioS4WHg7dPOuPW0lDK4OnT1LwxoNB9aYddPMaU7ibBzn0psW9KyVFN5GXSrflThGIxNw27CZiIZmOiqB1Zug099WXKvKd3FwzdyyDBeJLdCLY6nzOg9dK2Dlnh9uzaupZXJbGW2oHVj7TE7sxBAk/hWijuWSJSp2jL8Xwi5YaLqgMuoIkqwOoKn6y6/nQ9zbjmu3EBMhVgaR/e1ahz4pu4p7a/UREHgPrf8ANWP8WUi66ndTl+Fcuml1X9jo1H/5K+5tHIenK+N/04r+AVm9vEhZrSuSv/tfG/6cV/AKyF7mldRzLBY4i7mM+VO4TGEoNASbgBUmAdBoY1E7VWYaW7igs5MKqglj6AanarPhfLOPvr9BhrrAtkzFcqhhvJaAI60irJ127bBIVDI+rn0B66zqB5UO418zZp1Kj47UVYH5OeKXGvKypba1AGd4FwnpbYSrGOpgdKsOHfJNixeti89nIysXKvPZkbBpgkmfqyND71uS7hyF3yZ421YwFvtnVC2YrJ3E70A/LBcX51bZTKsgII2InpVhieRuJllsi2rWUJVLrXFVB16EtB29neqHmDlLjDkdrhXItjKpUqwjplIPeHpSTVgwWFypCPTt3lnHopZ8JiFUTLGy8COpMaDzqHbf4eNWSTC+lXfKitcxNlAJJdfzqhveyI61svyK8pFB87vLBOlsHw6mkM11NgPKuzXKVIkVKlSoAH+L8QvLeyW2OoWAADqfUVRcUwxu3UuXgWuWwUVvAPBI7uhmAeu1XPFh/vDRv2Rj9w/yk+6vOESSi/Za1Pl3HYz6bV42o5y1Gtz5rkCpfhoyZu6QRJWTMElQT0iRUVuC2bltgyqVWCVJOuoAj3xVzfJ7EL4BWOmpHaXVM+IBj41GsWzkckEKQonp7az+RrFykmqb4vlhZW43gFp7apctA291EnoJ6GRoZ9DUGxyDgX/8hBBAEs+pIJAGvWPSixpzOCNWa9A8hbcaeWse6nwCpZdJItKD4E2ri6Hocwj41rFzv6pVfl+BAUnJeDA0w+hBb2n2GhPtbaV7PI2EWR82AgCRmbYmBpm8aLFINoDqtokejXGB+BA+JptWjE90EfSEEHWe8c3QaVO6ar3yzXd9wByzyfhixC4cFlme8TEadWiuPylhmXMbIIGk5m022GbbUfGrrCGWJ/y3P/jan4hZ+r2UeUs+vvmf3amGtqNWpy792FIxDmTDpZxl60i5balcg3ibaE767kn31TcRvki3OyyPcTm/OfjV3z//AOMvkbhkI/8A5JQ5inDJptFfUemk56EG+aX7GTwxy4yso199RbNuGg9etMkx79a8s2h10NayygWGTFxIU6CT1jp+pp63eLMCNgdPHeoRtt9kqu2oiT61KDwNNq5m24uJosOxXbBNxjtrvRZylyV2gF7EexAZbWxYH2S56KYkKNT5Dem5btDEX0sfaPeadVQDM5PoqmtiwS93NEZjmjwEAIPcgUe6stLTdu+xpOa7Hi2gQaAQogACAANgBsB4AVbYC1kSyp+szXGO0CCQfT2RUG9akgDckCrLimKFlMRd6WbLR7lLfyFbt4Mmuxi/MnNNwYvEwFKl2y5p6N3TpvsKDeIAkl2YMXJYkdCdYqU6XbrAZXuXGmAq5mJAk6ATsCfca1zkjkSzhba374W9fbKQrqCto6NopkFwfrHw0G5PFujD3M6mnLBM+T/Btc5cxFlYD3RfVAxyyWUAanpPWq3lr5LbYQ3Ma2dgf8NHy2xtGZ9GY+SwNt60LCX2IyjKq7u56CfMwKj22zsdyNTE6k9ANNT6Cs3rtrBS0lbs5wvg1nCWwLFtFUMWBA1zMIJzNJCwI3E082JYkZmgHzCiPLYV4R5Qn6Nin1WkRPUmROg8Ypi9nlcx1YSBMmPITIFYyk3k0jFEtcWushj4GQx/EU8bUqQ2VVADGNSZ2jT8qYtXxbQrcKqSGhW0M6CAAQ2vw0rwbhVvpHW0cupLFwfeW29CKafkTXgcVlgEqwXXXKJnpB8aV3Er4kkezMMI/wA2p1qM7NdbKi5VUaAxPmZIBE+FQGuQfH8RUuVFKNlrdxSZZVsr9VEj4CYrwbPasLb27TDQlSispgaEjZiOlR7/ABJcmRRIIGYMWhWH2JP96U3huIrb2Vp2IkZWHXToaN1PkW3HA3jeWMCLqscPYRrZkQOzzeOnssPXWi/BcSt6KBlhZAAMR8KD7SFycgLRr/mj03NS7OLRWWAba5SCxEz01A8+og1cdZomWkqDa3dBAIIIPUa16BoLwfGezJyjudFmYOkwT0Pn40U8OxyXQYkEbqdCP6Vvp6ynjuYz0nHJLL1wNXSK5lrbJkDvMuHZSb06d0aTM7VUYVnecmYyJMeAMyfHXWjjEYZbi5XUMNNDtQ+ltbeMyKAqnuwNu8n615vqvTQTUvMq+QK63hLzbK5lfipJPwJry2CuhSSjZQTPgI0P5UQXSo7ZSWCpbtLK7/W2rzgGHYBpJIW6Y+0MxBmsP0sbq3w/9OhFLbwd8kEK8gAgzqAfZgztXkYS9IGVp1j/AITB+BP41fMQLbZiwHY2Zy79dq88OPctkkx2d7Xr7Qp/pY2lb8/7oCkOBvmTkfTf+L+c++mrSXLjALmZo01mB79hV9wu53VyliO3iW3jIN6rsFdy3LsglDmDld1E7+6spaMVtdun/P58jIYwdz7De1l26xt8K6cLdyTlbID7p22/CaIbNt1gO2Y9uO94jJp+FRbxdkZRmRlDkeDpm194/veqfpYpd++AAjjPyfW71xrt1LwZysw0CYCjp4Cq/wD7L8KMy5b0qJYZ9h8K0mxLfNASdix13y6iaexS/SXG+1h502kECuiPUUfZOSSrv9r/AOCpGX3fkuwonMl8ZYnv7Tt0rh+SvCSoKX5bVRn39NK1fjCBrdyNzkQ+4yP4q7jLf0lg6d1yun+n+laSjrJtdSXbv5dfsGDKv+y3DKSuXEezJBufVGmumo6UsP8AJdhmBKJfI2kPP8q1JtdROXsrwlt5za+7wqrwrAYUyWH0hgr45RE+VZSepGX1uqb5/H/QKXC8HzW+ztoSirk7oGi+G2xjXxqQvDrhGYK2UTMDTTeeulW/LzAJcLT7dvbffT3eNPcWIFrvFlbtLkZdjr18qUJanS373w3z96G8lNb4XeDq3ZtM6A7TH9KqudUf5ni7dwFc1p3Mb6DMPd3Yj1o1Zx86ABacpzD6vsaR50HcyBWs3wuZlNtwA25lSIo1dScOJt5rnxQLkGvkv5cNpfndy22dlYIuohD9Zo2zEA+gnrRth3LxbAGrTJ0iN/WpeNdkVUXuqVEx10iJ8NKr7iulvPoAe6CdTrI0rSbuR2xWDxicQpZoQTmImQQANO6B103mujD3AM0EDKWmY7vXWvGIOW4pFte8JW3EwIgTHjvpUK/fDIZkObglFJyhQDGh85qfyWvsOrdtzLgkD7IE/jXvA3MrFkIUe0ykhS4HQmN6g2VZ2CqCWOwHxr0jFbdxyqsNbcEwQ0gggR0NKLKkkSUxFoliVh3MLEBFk/WO8Cn0a7aF0JlNpSoaRl7xIg+LQf5VV2b7LluQcqEGQoOxn0OvjXLl03Ee52sS0taLd7fQ/wCbx0/lTTE0ScTiluj6QMbkiS2oOm+ggeAG9ebWLCz3A8iBJ9nz9ahIVyOS3eBEDxnenuG3hJJXMoU5jEwOpg7mlbbHSSHrWKADDKGzCJOhHgR+lSGwOVSz3LawJAzBiT4aGvPDLlrtH7Mvny/Rk92DGrExsDGke6lirga6CUzm4oAaQCx+qR0HhTrFsndmkQi3X4VLe6mQBbhJ3KMpkGIOU7R76jWMOzvkGja+1ptvSFsq4Vh9YAgHXfoazzRo6JtsOUVRlYMCwWZZY9r3+Ws05gMUyOrgmRG/h4elR7ljI5ie63oYB6eBiplqwJ02p5JtB5auZlB8R611qreACEI+HlqQf786syK9SMt0UzzpKnRnHys4h1uYbKzLKXJysRPeTwNVPBeYLVu0naXT2gJMkMxnMSNYM1ZfK/8A4mG/0XP4kqr/AGLVlDdqcnzY3Zgf4gQP2fpkMzXFr6T1Jtfj9g7Ftb54tKzML2rRm7h1jb6tIc8WvvvtfUP1va+r1oVwnLA7TLecLFt3ZbbK9xctvtIZCRBII8ukzSucsZsr2XHYsiuHukW8uZ2thW1IzFlIEaday6D/AKpfIUgobnSyQVN7QqFIyHYbfV6V2xztZTLlvRlkDuHY6n6tCF3le8qFmyCASVLgMALvYsSOgD6Ez1qUeTrozBtXyo1sKZD57wtRJiIJ3291Jend3cvn+4UgpHPtsTF+J1PcPhH2dNBUfD84WEYst6Cd+6xmfEFaHX5WQLaUXQ169pbVTKMRdKN3+kATr10qvvcDdb4sEqHJA1aBqJEyAQfIiekUS0HhuUvkKQcpz3bBYi/q2/cPpp3dK8LzvaCFO37pn6jdd9cs0LvyjdEqYDhwNWATL2D35k6jup1A84ryeT7+ZVHZsWYKMrzE2zdUnSYZASNJMbbU+hLzL58hSCm3zpZGWL3sghe4dAdx7NIc6WQMvbaZSvsHY7j2aEMHy6WxDWGdUZVdixOndTP+Xjtr4RTWK4Bct2+0bLEIWUOCyC4M1vOv1cw2/GKnoY5fyOkGzc72iSe29oqT3Duux9mkvO9oEntt2z+wfaiJ9nwoYvcoXCyC0VuZltEjMMydpb7SWHRdG1/y+YltOT75fIcinMqrmfKHLLnUJIk93Xp8dKr9PLzL5FSC48+W8wbt9QCPYOx8stJefLYn6Ya6n6M+EfZ8BQkvKVx8hQrDLbjO4Ul3tdqFUddJj01iqMWhSenJcyl8jpGiYTnSzbnJeid+4Tt6r517HPVqCvbyDMyhO+/1azjsRS7EVK06VKT+Q2mktz7bMTf22+jPhH2fCoP7U4Ud7PmjWAp1gzAkRQJ2IpdiKHpJu22/ywo2S5fW5bW4hzK6KVnoCZ/v31X43fKROpgToG0E+cCs6/2ti7NtRZfQCIcEgAmdPj+NSOHc7Y1mf/de0MEZ0JgMRrJbQek6V07HLKOmLaVsNcU2QFgxF4EAA+G3hTOFudx87x3s2XLmznfXy06UN2uZcpYYi0QXXLq0wdlhulNcW54s27iDLGQQcup2ggwdY2nzqVB2VZff7UuasFUXCQQ4EZQOgG3/AFqCXLEB2OUvmb3nUx6UO2efcOuoLCfFT4zTlvm/CtbdzcAKle6dCQ06gdYI18JFJ6cxqSCniL5QQgdAzHQ7Mv1SPDSPPWq+0QHViJgyQeo61S2udMKSoZyVWe6fMRpNNnm3CfbPwpPTlfA1LARXlVnOQGCdB1qXw+y5z5XC6QQdyPft60LtzvhYUqcrL4Dfz9a93eccKbgAuZsxHeIgCd5J6CmtKV3QOeKCJbAyls8MOmxI9a9IzAABtIiN9PKdqFLXP2HVswBJAMSs+/yNesP8oGFLNnFzUEggSc2+o86OlLsg3+QzdmuAZtcigT5SdSfGvYw3jIOnl6Vn3/aIyz2dlu8IMnT+dT8Dzqbzo14BO8SZOhEABY+yInzp9F9xbqNCJzanUnr7oqThl1Q9N9eokg1l/H+cMQt3Jh7iMhA72UkgkmRvB92m1NYbi/EBF17uZQfZyiN/Aa1XTa5FyjeODgan3fgDVlNCPIGNJwpzAA9rcOn+YhvzY0VqdNa69OqpHJP6jNflf/xMN/oufxJQp+0mIy5M4yjpA+5Nj/4zHrrRX8r/APiYb/Rc/iSot3jOGttaDfSACwYW2sW/oGW4QwMuxLCVMez5Cuaa97zXAdgfXmS+Cpm2SAQSbanPKC2c+nfOURrXqzxvEku4yMqogZezU20VX+j7kZVh208zU25xqwlpbdsFoXDoxa2q51Tte1G5y5gy+fwp6/zFbU3mtu7M6QhNlECDt1uBYEyFQESZ1iIqf8gKZeYMRIOfvZSJIBOt4XyfM9oJn3VIPMGKcM6kAIASURRl+lFwHT/8mvvq1v8AHcJ2d1VU966biqbSkL/vC3BEEadmCIMnUiQNK9X+YMIb2fKxkWZ7gjuYhbjQCSQMgI1J8Nqf+QA9iON3Xa257MdmTkARQozNmbuxBkknXxrr8dvG8t/MudVyr3RlChSuXLtEE/GiThfFLV7SVS6EILlbQ7vzguFAcqpBtkKeoA61WWOKWExWKLrnsvdZ0ygbpeNy1HgjDunyak1xkCDc5ivmZZdtgoGnYtYGgGn0bkU/hsdjHylVDgw47ikHsbfZEmdICuAfMjrVlhuYcP2eHDoMyXLbXB2YMlbha44bNHeBiI8ugpi1zGBacEntHt4hSQigEu1nstugVGHlIo/MgKy/xXELiTdeBeAykMoiMmTKV2jLpXMXxG+9lQ0dmSFzBQC/ZgBQzAS2QMInxq9x3MOEa3dVbXtOxym37UupU5gwyEKCux/E1D5g4zaui0ELMEvXLnetKgCMUKplBhsoXLrEx4UNc+4CEvMuI7sMoy5dQigsEQooYx3lCkiD9o1M4TzU1tmZrYdi6ugXKqgqpQQuQxoYlSD0qVxLjWEuu3tgPZyFhbEBheS4uVS0gZVK6sYkRpTmK5iwxS4FDA9sbiAWwp/xQ4zEkg90RoARtMU+H9QFIOOYlGRZAa0yQCokNbQ2lkeIEgg9arLtooxRhDKSpB3BGhFF2M4/hmTEiXdrzXWGa0oglla2QQdMoGUzJnUQCRTeK5gw7douU9m4xEgW1nM9/tLJk/ZSfIE9alxXkAWt2ywYqJCjMxHQSFk+UsB76T2WCq5BCtOU9DlMNHoTRjiuY8OWJRnQm1ct9oLKkib1q5bJUtBhVYdIOwGldt8zYTNItlRN7KcgYJnuo+ihh7SqZg6TGoo2R8hYFVMwthjavOBooWTHi2v9+FMYu4GuOygKrMxAAgAFiQAJMADpJq34DxxbKNbuIWUmRETMQQZ3BrGVpYGU3MRI+j02XUbDuzHiDFR7XE8VYwwtWrhW2zT3QpOwB73SY19K0G/wtb9gX7cKLgkjLtHdILeUdNKFsRyzNolrnZrJ0InMPEAbT4f9a1jr06ao034yDj8OY5i7An/MxY+MmZph8AJg5FAUEkiJJHnUzEcFxFxTctAXQxjqpHuOg28aipw3Hu+RrOSRBdjKkbDrHwrXqx8otSRBx2ERVHdBJ/D4VGsYLMfZX1Ow93970W8S5UdLSMl1WYCLmbaf8pA2qPwrkbFXALi3F7wBULJB86cdWLWGOTrkqGwFuPaA8o/Smb3C2gFQGEVfYjla4cQLAu9lcCKWLKWDHqQynQGdvWrbg/J1xbg+c3F7ISIUlST6+H6ik9eK7iUk3QADCDYKJH4/CuiygIJQ1qN/lDBZwE7QNuNZ98nT8KreaOUrSWjdQ3HukgKpaF1gagDYAbCNqn9RFspppWATACZt79Z/pT9iyk6AT4R/OneI4cvkVbbBgpLlBoTPgJAgDy3qNZsazmf4/wBK1U00Qpk/sT0y6RoT+tSLdsKV7wkk+cetMWcCni599TsLwlDoqNrpuTUuaK3Hbt+0pgsNuvSfPrTmGxpuEraIz7Fm0UDxAA3jw8atsPyw5f6OxlTXpt4anU1ccF5NFl2a40lyRA6D+c1nOTS9pDm+xeco3slsDOsCAxJyjoJ1223o34ehMMHlfIyD76H+D8HsqYyiJEHqNfE70Q4BCrMkyB/1H51Hp4yTuWTKV9wD+V//ABMN/oufxJUK5ypbuNbyl7QK2Jle6+ewzt2Z3Z5QyP8AN8Znyvf4mG/0XP4koUfg2IM5Vdwqo5IBgZkDiAYJIXw6Cdq1n9bxfH7C7FyOUUIuntX7sQMhlZtdrNwZZy9JAE6nyplsDYbFYa1bSFOHRmzCSzNYN2TDanbwj0qnt8MxLMQttyzZQQNznQ3EnXWVBb3V6ucGxSqXNp4GkjXZuz0gyYYZdKm/EQJfF+C27VkuruWU2QwYAD6WyboiNdIjXxq4XgyBbOfClbht3biIO0IfLZzW1dp71xmBfKkEAQaGr/CcSshrbiMs9fabInXXvd3yOmle7PDcQ63mEnsCocZu8GLZQFHUyDt4Uu/AFrxDh2HX5+otkNbW2ynMSLeY2cygbkhmYSTsAPGu838ItWuz7JQi52thjmBYBbbB5LEOve9tQOojQVR4zh1+0wW5bdWfYH62sRpuZ6bzT78BxeYKbLzBgabKQDBmBBIEeJjei7tUA7wvgouX2tF86qhctZOYQI2JEkSwGgJ8qscTytbTOpuPnHznKcoyxYyHvdRIbp4VTvwi+gsNEG+SqawZzZCG+zrUnH8u4m2rMQWCtdV8pJy5MoYnxUhgdOg1ihLH0gSuYOC28PZHduSMQyF3XKWUW0Mp0KEkkGptzkxBlm/ozhJ0/wDMuqtg/wDFaJc+kVQ/7ExZYJ2VwsVzAH7IgHcwIkSNxImo2JwN5EV3RgjxlJ2Okj07uonptpRa/pAvjwO0uITDHP8ATBXFxgQ9sKLpYZSAGzZRrUfE8BtjCfOUe4QRmUMukdobeViogPpO8dPOqEuZmTPjOvxrmYxEmJmOk+MeNLcvAwlwPLC3Ldpi9wFxbYtlHZQ9/ssgbrdG8eUedRMbwVBcw62mdhedrfeChpS8bRjWNdxJHmapg5iJMTMT18fWuFj4mi41wBbcycIXDOiqWIe2H7wgjvMpGwn2Z26++qivTOTuSfUzXmpbV4AVP4TB3Lpy20Zz5CY9TsPfTFWXCuN3sOGFoqAxBMrO21IDQuHW7lvCraYqDbtmY26nWhIcRZ172rTv1/oKd5d4q7C4t1pzmQT16MPIaD8ahXbahyRqJEVM4ttM30oJq2M277WM7rsZkHY6mI8DrTljjBddQqQe6NduusbUsSgZQGPWfx2qI1oAan3Vm4J8msIUjuNPaMvaXMyj6ikge86TRBguZltWOzCGV0UDaOk+FCnZ0lM1cbisFuCaphFwriQuteu4jKAqALA1JJ0E9dqp7nEGuAFwM1t8y6xIbQj1Egz4A1FLmCAdP66U2KnarsS0knYQYXjsfUJPrXbvE2uZS2kGRHlt67VS2zTufShRSLasJ8Lx5x1/AD8hXi5csOSTZSW3OUVQI9PLcqk2iOnEurS2x7KKPcP0qTZuwdx7qolvHpTtu/18qNzDpovji4ET/f8A1pwY4HcSf+v6UPjFCutxFQASRStj2IM8BiizoB9obeoovCCSY1O/5UE8gX7V8tcW4rFDGUHUEjcjwjqPPwo3NehoRajbOPWa3UjM/le/xMN/oufxJVJieZwrjskDrbyG01wFWV1srZLZVaCCB7JnYURfKpgbtx7DJbd1VLmYqpYLqu5A099Z/wDMrv3b/un9Kx1G1N0ZrgubPNTrli1bzDs8zS0t2dp7KyJgd1+nUVFwPHrlpbaoq/R2zbUmet7t5jxzCPSoHzK792/7p/Sl8yu/dv8Aun9KjdIeAhsc1/Sm66xltsEtgF1Zy4uKSWbuBbgVtAfZjzqn4XxZ7IuQAxc22lpkNbftEbQ667g71G+ZXfu3/dP6UvmV37t/3T+lDlJhRYYjjha5ZYIttbVw3QElu8zq7t3iZkqIG2nvq2xHNaW8q4e2Cn0hcMGtyXui6I+kZhBGuusmANKGfmV37t/3T+lL5ld+7f8AdP6UKUkFErGcXa4LWZVzW2dg2uua4bsEE9GJ13qXe5lcsWFtFn5xoCTriMuc6noVketVXzK792/7p/Sl8yu/dv8Aun9KVyAt+Ic03LueUUZ7dxGgtE3ChdgCYHsDT130hvHcxNeREuW1IWJ1YZits20JAaAQDOm58tKrPmV37t/3T+lL5ld+7f8AdP6U90gwMUqf+ZXfu3/dP6UvmV37t/3T+lTTAYpU/wDMrv3b/un9KXzO592/7p/SimAxSp/5nc+w/wC6a580ufYf900qYDNKnxgrp0Ftyf8ASf0o65b4HhbMNey3r4GYrIKW9dvss2vWfKnXkDPOYEuKVygmIGkjKep9PwqqPGryDcXI90/CjzmbhVxWuOBKNOu5AJ6gaUE2sH2SsSrNmiDBI11EaedaqUJHTGWMDljmaRqjD1E9fKnG5hTYmPca9X+HtYtzcUgue71jy9dJquayGYAiJ3n9aNkXwWpMtE4tbbZh8adTEr4/3FDnEuFgxqDOx+NeMJZNtAoCkj6x8zR0YvuPe/AU9oD1mvQcCh/g9tFus2JZisd3LIUHrIG/SKa4pd7V/o8yJ017x9fD3Uuh9w6n2CcX1A3pfPVoOTDt9tzrvmNc+ZkiJPxIn30dFeR7mFv+0V1/v1rw3F1HUek0JrwxY1J9JJ/CplnhqAdB/Sn0Y+Rb2GHASL8s15LaeZBPwnQVF5g4tbsOEtXBe0mU+qfBjMT6UMYnBqApgTOtTLGFC7xl6VXSh4FulfJy5xi80QAuu5736V5ZLl2O0uMVnYbeeg3qbb4fmiYAnY6SOka+c1OtOisuRST06iPHSk1GI7bLP5LuF/77abVlGbYxqF0Pj6it1zVjvAUZG7QDI2+gjXx+ED3VqvDMb2tsN12b1p6HqIym4Lkx9RptVIfxeHFy26ExmUrI6TVD+x6fet8BSpV1NJnKL9jk+9b4Cufsen3rfAUqVLags8nlBPvW+Arv7IJ963wFKlS2oZ39kE+9b4Cl+yCfet8BXKVPagOfsgn3rfAV6HJ6fet+6KVKkooBfscn3rfAV39j0+9b4ClSp7UKxHk9PvW+Arg5QT71v3RSpUbUBw8op9637orw/KSR/it+6KVKjahnhuUk+8b4CvB5VT7xvgKVKp2oYv2VT71/gKqb2HChlU6Lvpv50qVcPrFiK8gD+Nx7hWUMwGoif59PdTfC75OLw+p+r8MsGlSrj0+xWkrkEvGyl1GVhIgzWX3MAwZ8hBUGBm3g6xsdqVKtoakkjvjFNlZe4c50JWZ8TH5UjdZFKsF9xO/wpUq6YajY5QR4t49SD3T50ghYFydto6UqVbMyoZvXliYMjr/fXWmExin6p021rtKqJHLePCGY22rtrGPc0XT1P9KVKpliNhWQ3ucpgYQFXIvDUn6p9nTaQNd6Y4TwhhK3GDE7RMD+dKlXBHVm4u2RB3F2WmB4aqLJVWadSZPpE1YObaxKD1WlSrma3vJrpTdpFlZAI0og5YxBD5OjD8RrSpVj6eTWvGvKOjWV6bP/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1272" name="Picture 8" descr="http://www.aboutmcdonalds.com/content/mcd/_jcr_content/featuredcontent/featurecallout/featureimage1.img.jpg/13891232725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76841"/>
            <a:ext cx="4428617" cy="1861304"/>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http://www.greenbiz.com/sites/default/files/imagecache/wide_large/beef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8151" y="76841"/>
            <a:ext cx="3267279" cy="2450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2488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059228" y="124596"/>
            <a:ext cx="6945072" cy="4893647"/>
          </a:xfrm>
          <a:prstGeom prst="rect">
            <a:avLst/>
          </a:prstGeom>
        </p:spPr>
        <p:txBody>
          <a:bodyPr wrap="square">
            <a:spAutoFit/>
          </a:bodyPr>
          <a:lstStyle/>
          <a:p>
            <a:r>
              <a:rPr lang="en-CA" sz="2400" b="1" dirty="0"/>
              <a:t>Water pollution and usage</a:t>
            </a:r>
          </a:p>
          <a:p>
            <a:pPr marL="742950" lvl="1" indent="-285750">
              <a:buFont typeface="Arial" panose="020B0604020202020204" pitchFamily="34" charset="0"/>
              <a:buChar char="•"/>
            </a:pPr>
            <a:r>
              <a:rPr lang="en-CA" sz="2400" dirty="0" smtClean="0"/>
              <a:t>Surface water</a:t>
            </a:r>
          </a:p>
          <a:p>
            <a:pPr marL="742950" lvl="1" indent="-285750">
              <a:buFont typeface="Arial" panose="020B0604020202020204" pitchFamily="34" charset="0"/>
              <a:buChar char="•"/>
            </a:pPr>
            <a:r>
              <a:rPr lang="en-CA" sz="2400" dirty="0" smtClean="0"/>
              <a:t>Sediment from erosion</a:t>
            </a:r>
          </a:p>
          <a:p>
            <a:pPr marL="742950" lvl="1" indent="-285750">
              <a:buFont typeface="Arial" panose="020B0604020202020204" pitchFamily="34" charset="0"/>
              <a:buChar char="•"/>
            </a:pPr>
            <a:r>
              <a:rPr lang="en-CA" sz="2400" dirty="0" smtClean="0"/>
              <a:t>Overall water use</a:t>
            </a:r>
            <a:endParaRPr lang="en-CA" sz="2400" dirty="0"/>
          </a:p>
          <a:p>
            <a:r>
              <a:rPr lang="en-CA" sz="2400" b="1" dirty="0" smtClean="0"/>
              <a:t>Industrial </a:t>
            </a:r>
            <a:r>
              <a:rPr lang="en-CA" sz="2400" b="1" dirty="0"/>
              <a:t>pollution</a:t>
            </a:r>
          </a:p>
          <a:p>
            <a:pPr marL="742950" lvl="1" indent="-285750">
              <a:buFont typeface="Arial" panose="020B0604020202020204" pitchFamily="34" charset="0"/>
              <a:buChar char="•"/>
            </a:pPr>
            <a:r>
              <a:rPr lang="en-CA" sz="2400" dirty="0" smtClean="0"/>
              <a:t>Waste </a:t>
            </a:r>
            <a:r>
              <a:rPr lang="en-CA" sz="2400" dirty="0"/>
              <a:t>from </a:t>
            </a:r>
            <a:r>
              <a:rPr lang="en-CA" sz="2400" dirty="0" smtClean="0"/>
              <a:t>slaughterhouses/</a:t>
            </a:r>
            <a:r>
              <a:rPr lang="en-CA" sz="2400" dirty="0" err="1" smtClean="0"/>
              <a:t>tanery</a:t>
            </a:r>
            <a:r>
              <a:rPr lang="en-CA" sz="2400" dirty="0" smtClean="0"/>
              <a:t> </a:t>
            </a:r>
          </a:p>
          <a:p>
            <a:r>
              <a:rPr lang="en-CA" sz="2400" b="1" dirty="0" smtClean="0"/>
              <a:t>Soil </a:t>
            </a:r>
            <a:r>
              <a:rPr lang="en-CA" sz="2400" b="1" dirty="0"/>
              <a:t>degradation</a:t>
            </a:r>
          </a:p>
          <a:p>
            <a:pPr marL="742950" lvl="1" indent="-285750">
              <a:buFont typeface="Arial" panose="020B0604020202020204" pitchFamily="34" charset="0"/>
              <a:buChar char="•"/>
            </a:pPr>
            <a:r>
              <a:rPr lang="en-CA" sz="2400" dirty="0" smtClean="0"/>
              <a:t>Contribution to soil erosion</a:t>
            </a:r>
          </a:p>
          <a:p>
            <a:pPr marL="742950" lvl="1" indent="-285750">
              <a:buFont typeface="Arial" panose="020B0604020202020204" pitchFamily="34" charset="0"/>
              <a:buChar char="•"/>
            </a:pPr>
            <a:r>
              <a:rPr lang="en-CA" sz="2400" dirty="0" smtClean="0"/>
              <a:t>Deforestation</a:t>
            </a:r>
          </a:p>
          <a:p>
            <a:pPr marL="742950" lvl="1" indent="-285750">
              <a:buFont typeface="Arial" panose="020B0604020202020204" pitchFamily="34" charset="0"/>
              <a:buChar char="•"/>
            </a:pPr>
            <a:r>
              <a:rPr lang="en-CA" sz="2400" dirty="0" smtClean="0"/>
              <a:t>Soil compaction </a:t>
            </a:r>
          </a:p>
          <a:p>
            <a:r>
              <a:rPr lang="en-CA" sz="2400" b="1" dirty="0" smtClean="0"/>
              <a:t>Climate </a:t>
            </a:r>
            <a:r>
              <a:rPr lang="en-CA" sz="2400" b="1" dirty="0"/>
              <a:t>change</a:t>
            </a:r>
          </a:p>
          <a:p>
            <a:pPr marL="742950" lvl="1" indent="-285750">
              <a:buFont typeface="Arial" panose="020B0604020202020204" pitchFamily="34" charset="0"/>
              <a:buChar char="•"/>
            </a:pPr>
            <a:r>
              <a:rPr lang="en-CA" sz="2400" dirty="0" smtClean="0"/>
              <a:t>Greenhouse gas emissions</a:t>
            </a:r>
          </a:p>
          <a:p>
            <a:pPr marL="742950" lvl="1" indent="-285750">
              <a:buFont typeface="Arial" panose="020B0604020202020204" pitchFamily="34" charset="0"/>
              <a:buChar char="•"/>
            </a:pPr>
            <a:r>
              <a:rPr lang="en-CA" sz="2400" dirty="0" smtClean="0"/>
              <a:t>Carbon loss</a:t>
            </a:r>
            <a:endParaRPr lang="en-CA" sz="2400" dirty="0"/>
          </a:p>
        </p:txBody>
      </p:sp>
      <p:pic>
        <p:nvPicPr>
          <p:cNvPr id="12290" name="Picture 2" descr="Amazon Ri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8209" y="5349475"/>
            <a:ext cx="1428750" cy="142875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292" name="Picture 4" descr="Black-footed ferrets (Mustela nigripes) family group being prepared for release. Captive breeding facility, Colorado, U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8718" y="5349475"/>
            <a:ext cx="1428750" cy="142875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294" name="Picture 6" descr="Agavaceae family A plant in the gypsum dunes Chihuahua Desert, Torreón Chihuahua, Mexic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2077" y="5349475"/>
            <a:ext cx="1428750" cy="142875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296" name="Picture 8" descr="Elephant He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4011" y="5349475"/>
            <a:ext cx="1428750" cy="142875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298" name="Picture 10" descr="Namib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04011" y="3667517"/>
            <a:ext cx="1428750" cy="142875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300" name="Picture 12" descr="NGP Landscap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04011" y="1947459"/>
            <a:ext cx="1428750" cy="142875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302" name="Picture 14" descr="Male greater sage grouse (Centrocercus urophasianus) displays his feathers and dances for the female as part of the mating ritual. WWF project site, Montana, Northern Great Plains, United State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93738" y="312737"/>
            <a:ext cx="2239023" cy="1343414"/>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AutoShape 16" descr="data:image/jpeg;base64,/9j/4AAQSkZJRgABAQAAAQABAAD/2wCEAAkGBxMHBhUIBxQWFhUXFiIbGBgXGBkaFxgdHhgeIB4gHR0bISggGRwlHSIgIjEhJSkrLi4xJCA4ODMsNygtMCsBCgoKBQUFDgUFDisZExkrKysrKysrKysrKysrKysrKysrKysrKysrKysrKysrKysrKysrKysrKysrKysrKysrK//AABEIAMkA+wMBIgACEQEDEQH/xAAcAAEAAgIDAQAAAAAAAAAAAAAABwgFBgIDBAH/xABIEAABAwIEAwUDBwcJCQAAAAABAAIDBBEFBhIhBzFBEyJRYYEUMnEIFSNicpGhFkJSgpKisTM0U2NzsrPB4SU2N3STo8LD8f/EABQBAQAAAAAAAAAAAAAAAAAAAAD/xAAUEQEAAAAAAAAAAAAAAAAAAAAA/9oADAMBAAIRAxEAPwCcUREBERAREQEREBERAREQEREBERAREQEREBERAREQEREBERAREQEREBERAREQEREBERAREQEREBEWIzVmKDK2CvxXFDZrdgB7z3Hk1o6k/gLk7AoMuiq7mHjBiWLVZfRy+zR37scQFwOl3kanHx5DyCzvDXi7Uw41HhuZ5O1hkdp7RwAfE48iSPeZfY33F732sQsKiIgIiICLxNxanfVeysniMl7aBI3Xfw03uvagIiICIiAiIgIiICIiAiIgIiICIiAiIgIiICLE5kzFT5aoPbMVfYE2Y0DVJI7o1jRu5x/+2C8+BGrxGQYli30DD/J0zbFwBHvTP6v8GNsG9S4+6GeUH/KXkeGUUYv2ZMhPhqGi1/OxNviVOChvjXmelxenGUcPYamrdK3ToO0L72tffU83LSzpc3IICCAFyYwyPDIwSSbADck+SkCk4OYpNjIoaiJrGX702tpjDfEWOpx8G2v8Bup3ybkCiyjAPYIw6W3emeAZCetj+YPJtvO53QZbK3a/kzTfOgIm7BnaB3va9A1X8781lERAUG8es9yQVf5L4S8sAaDUOabOOoXbHcchpsT43A5XBnJQpxa4UT4rikuYsAd2jn2L4Ds64aATGeTthfSbHna9wEEDqb+BvEOWfEG5Yxt5kDgewkcSXtIFywk82kAkEna1twRaEpYzDIYpQQ4GxBFiCOYIPIrceEGFSYpn+m9lBtE/tXuHJrWb7/E2b6oLYIiICIiAiIgIiICIiAiIgIiICIiAiIgLGZkxyLLmCyYtiJsyNt7Dm49Gt+sTYBZNV/8AlAY+/FcxQ5WodxHZzmg+9LJs0b+DCLH658EGzcMqGXOuNOz5mQXAcWUkXNkYBsXAdbHug+Oo8wLS0vDgeGMwXBocMpvdijDB52FrnzJ3K7q+rbh9BJW1JsyNhe4+DWgk/gEEZcbOIJy9SfMWDutUytu97ecTDtsej3b26gb7EtK175O+VBLLJmisF9JMcNx1t33i/kdII8X+CiLMGLyY9jUuK1nvyvLj5Do0eTRYDyAVtch4SMEybS4eBYthaXD67hqf+8SgzyIsZNmGkgxAYfNUwNmJsIzKwPueQ03vfyQZNERAREQR1n/hLT5uxIYlBKaeU7SFrA9slupF22f01X8NlseSsm02TMONLhYJc43kkdYveRyuRyA6NGw36kk7EiAiIgIiICIiAiIgIiICIiAiIgIiICIiAqn4fXfPnF6KukdcSYi1wJ/R7caR+zYBWtnNoXEeB/gqX5frRhmPU9e/lFMx5+DXh3+SC6a0rjNWGi4b1Toti4NZ6PkaHfukrdAdQu1R9x4/4cS/2kf+IEFXleCG3ZDRysLfCyo+rf8ADrGhj+S6auBu7sw1/wBtndd95F/gQg03jnnqTL1GzBcHcWTTNLnvBs5kd7d3wc4gjV0ANtyCK5k6jd3NSx8ozDZIc1xYi4Hs5IA0O6BzHOu37iD6nwUe5Vy9NmjHGYVhou5x7zrd1jR7z3eAH4mwG5CCyfBnHX49kSKWscXSROMTnE3J02Lb+egt3O559VvKxGVcuwZWwVmF4W2zW7ud+dI4gXe49XG3oLAWAAWTnj7aB0Vy24Iu33hccx5hBB3EDjPPR4+/D8sCMRxOLXSObqMjhs629g0Hbzte9itx4V8TG5zDqDEGNjqWN1WbfRI3qW33aQTu0k9CCd7VzzNgr8u4/NhFXu6J+m9rahza63QOaQbeaynDKrdRcQKKWDmZ2s9JDod+64oLeLESYyI81swRwHfp3Sg9e7I1pHqHX9CsuogxHHe3+UPT0kDu7HCYX25EmKST+Jb9yCX0REBERAREQEREBERAREQEREBERAREQfHDU2xVJsTpDh+JS0UnOORzD8WuI/yV2lUri1TNpOI1ZHFyMmr1exrz+JKCf+EGYxmLJMTnm8sI7GQdbtA0nz1Msb+N/BYf5QtT2GQhF/SVDG/c17v/ABUM8Ms6OyXmEVLrugks2Zg5lt9nD6zeY8RcbXupf466Mb4bR4phr2vjbMyQObuC1wcz+84IK4qROEHEH8j8RNFiVzSzG7iLkxPtbWAOYtYOA3sARysY7RBdOqpKbMeFhlS2KogeA4Xs9jvAg8vgQuGCZfpcAjdHg0EcQd72hoBdblc8zbe1+SqblrOVdlh3+xZ3MaTcsNnRn9R1xc+I381YThdng58wKWnr7R1Efdf2V23a4HS9t76TzB52IB2uAg3/AFAu03F/DquSrTnfg/WYJM2fC3Oq2SP03a0iVrnHbWLkW+ve1+dlI/CbKWK5eq3S5hqAYHR2EBkdIWvuCDuNLLC4Okm/3FB5uNHDiXM0zMZwBodO1uiSMkN7Rt+6QXEDU25vc7i3hY4rhNwoqMJxxmO5kDYzHcxxBzXOLiCNTi27QADcAEm9r2tYypX5rocOndBXVlOx7TZzHTMD2nzbe4+5abmTjTh+FxFuFl1TJ0DAWsv5vcOX2Q5BtudczxZSy+/FKyxIFo2XsZHkd1o/iT0AJ6KuvCysfiPFinras6nySyPcfEujeT+KwWcM21Ob8T9txZ3LZjG7MjB6NHn1J3O3gLbFwKpTUcSIZG8o2SPPw7NzP4uCC0aIiAiIgIiICIiAiIgIiICIiAiIgIiICqjxliMPEqrDurmEfAxMKtcoD+UhgZixKnx2MHS9nZP8A5pLm+rml37KCGFm8LzTU4Zg02DRODqedtnRPGpoPR7P0Xg73HPa4NhbCIgIvVPh8lPQR18zbRylwjdcd4stq2vcWuOfivKgLJ5dxqbAMWZX4fI+NwNnFhAJaT3h3gWm/wBYEXsbbLGIgsfT0kuZmNxPLeYJALX0PZES3yexmgA/Fv8ArrudeK1ZgV8Go56Wol02dUQscAwnawBeWukHO42HK172hemgdVVDaenGpz3BrQOZJNgPUqcsb4KQUOR3zU73urIozIXX7jy1t3MDejbXAPO9rm2yCCpJDLIZJSSSbkk3JJ5knqVxREBTF8myg7XHqrEP6OFrP+o+/wD61Dqsp8nvC/Ysjmudznmc4fZZ3AP2muPqgk9ERAREQEREBERAREQEREBERAREQEREBa5xCy2M15TmwtttZGqInpI3du/QH3SfAlbGiCj8sToZTFMC1zSQQRYgjYgg8iD0XBWF4rcJnY9WOxzLekTO3liJ0tlNveaTs155EGwPO4N9UNVeR8So5uymoam/1YnvHo5oIPoUG35Nw4Zr4UVuDxC89LN7REOpBZYtFudw14t4lvkowU48AsrV2E45LiWJQyQwuhLLSAsc52tpFmHewAO5HXbmtD4t5UOVc3PZA20E15IbDYAnvMG1hodtb9HT4oNKREQbZwpphVcRKOOTkJdXqxpcPxAVrsTeGYbK+TkI3E/DSVUfh5W/N+eaOpPIVDAfIOdpJ9AVZridX/NmQKyo/qSweRk+jH4uQVDREQd1HTOratlJTDU97g1o8XONgPUq52AYW3BcEhwuHcRRtZfx0gAn4k7+qgHgBlY4pmI47Ut+ip/dvydKRt8dLTq8iWKxqAiIgIiICIiAiIgIiICIiAiIgIiICIiAiIg+E2F1p9HilRXOFTFM1t2hwjcYxHd0Rla0NLDJI3RsZGyC7g8hoDSFuKxEmXoZCWu16De8d+4QTct5agwnnGCGHkRYkIMlST+00rKhoIDmh1jzFxfda3xFyezOeXnUL7Nlb3oXn819uRtvpdyPobXAW0ogpNimHS4TiD6DEmGORhs5ruYP8CCNwRsRYjYryq32csj0ecacNxVlntFmyss2Rvle3eb5EEbnqoixbgFVRS3wiphkb/Wh0bvL3Q8H47IIfa4tdqbsRyKtFibzxJ4ROfh38pLEDp2H0sbw5zN7AXe0tBNtiCoxpeA+ISTAVMtMxvUhz3H0GgXPqFN2RcrMyfl5uEwPMliXOeRbU487DfSPK5QVHmwyeCs9jmhkbJy0Fjg/9ki63fJ/CKvzBKJa5hpYer5QQ8j6sZs4nzdpHmVaFEGNy5gcOXMHjwrDG2Ywdd3OPVzj1cTufwsNlkl4cWxNuGwh7wXE3sAQAAAS5zidmsa0Elx8gLkgHqwzFxWTezytDX2JFnamuDSA6xIa67SWghzQRqHO6DJoiICIiAiIgIiICIiAiIgIiICIiAiIgLg+VrDZ5A+JC5qrHG7DX4fxEnfMSRMGysJNzpLdNvgHNcB5AILTA6hdq4Oma02c4D1CiP5OON+04HPgspJMLw9l/wBCTmB5B4J/WUH5nAGZaoRPMjfaJLPJuXjtHWdfrfmgugvmoatN9/Dqo54KZibWcOga19vZdTHud0Y0amn7IYQ39VafwgfLmzidV5qmLgxodtf9PuxsPiGsafVrUE5uma02c4feF2KmebsMfg2Z6nD6ouLmSuGpxu5wJu1xPUuaQ71U/wDDjGhjvB98dXKWGGGWGSS5BYGsOlwPPuxlu/iCgkkTNJsHC/xC7FR0GxuFazDM6tHCpuapyC5tP3r7apW9y3lqlFvVBuocCbA8ua4GdoNi5v3hQtwFoZX4ZX5iqnuvMS0EkjU5oLnPPibuAB8dSglBcrH6QYjTWp3s1aXMILrBzHts5uoAlnQh1jYgbHkuGC4eY6rt5ezaGh4ZHE4vA7R4e8lxa29yAA3T3e9u640xBhfAb5wwyKt9v09pG19vZ721NBtftRe1+a3Dh9wmGTce+djVulOgtDRH2Y73PV33ah5bb2PRBJaIiAiIgIiICIiAiIgIiICIiAiIgIiICh/5RuB+04HBjcQ3hfofb9CTkT8HgD9ZTAsRm3BhmDLVRhL7fSxkNvuA7mw+jwD6IKo5PzPLlWtlqqL3pKd8VxzaXDuuHm14afRccQy1LQ5Wp8wTfydQ97W7cgywBP2jrsPBvmvDheFyYnjMeFQAiSSQRgEHYl1tx0t18LFWY4kZUZUcL34TQt/m0TXxbXP0Ld/i4s1D4lBXfAszyYNgVZhVPyqmNaTf3dLrn9phc0/FWM4NZf8AmDIsXai0k/0z/HvAaR5WYG7dDdV2yDgH5TZugwtwJY595LX2jb3n7jlcCwPiQrgtGkaW8kFe/lGYH7LmGHGoh3Z49LyB+fH1J8SwtA+yVoGDZnkwnLVZgsF7VWgE390NJLrfaB0nyVi+NGB/PeQZuzF3w2mb+pfX/wBsu28bKvfDjL35TZxgw9wuzVrl227Nm7gfte78XBB5c0Zaky42mNXf6enbMNradRPd+0Ba4812w5hllyeMpwBxDqrtRYne7Q0MA8NXet42U2fKGwL27KceLRDvU0m/9nJZp/fDPxUa8DcvfPed2VUovHTDtXbbauUY8jq736pQT/l/AxlvJLMJZa8cBDiOReWkvPq4kqnqu3iH8wk+w7+6VSRBNuFYvmhmFxMoaZpjEbQw6Yt26Rp5u8LKX8pS1c+XYpMysaypIPaNZaw7x08iRctsTY878uS7Mr/7s0v/AC8f+G1ZNAREQEREBERAREQEREBERAREQEREBERAREQaNhPDOnwzPkmao3uJcXObEQLMe++t2q+4NzYWFr9drbw4am6XbhfUQaPkPhrBkvFZ8QpJHSGTusDgB2bLg6b37xJA723Ibc77wiIOMkYljMcguCLEHkQea0nh9w2gyRWz1dNI6V0ndaXNAMcd76bj3iTYk7Xs3YW33hEHixrDWYzhMuGVd9ErCx1uYDha4v1HMea1/h3kaLI2HSU8DzK+R+p8haGkgbNbYE7NBPXmXcr2G2og4SxiWIxv5EWPqofPACm13bVzWvy0Mvb4/wCimNEHRQ0raKiZSQ30sYGtvzs0AC/nYLvREBERAREQEREBERAREQEREBERAREQEREBERAREQEREBERAREQEREBERAREQEREBERAREQEREH/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18" descr="data:image/jpeg;base64,/9j/4AAQSkZJRgABAQAAAQABAAD/2wCEAAkGBxMHBhUIBxQWFhUXFiIbGBgXGBkaFxgdHhgeIB4gHR0bISggGRwlHSIgIjEhJSkrLi4xJCA4ODMsNygtMCsBCgoKBQUFDgUFDisZExkrKysrKysrKysrKysrKysrKysrKysrKysrKysrKysrKysrKysrKysrKysrKysrKysrK//AABEIAMkA+wMBIgACEQEDEQH/xAAcAAEAAgIDAQAAAAAAAAAAAAAABwgFBgIDBAH/xABIEAABAwIEAwUDBwcJCQAAAAABAAIDBBEFBhIhBzFBEyJRYYEUMnEIFSNicpGhFkJSgpKisTM0U2NzsrPB4SU2N3STo8LD8f/EABQBAQAAAAAAAAAAAAAAAAAAAAD/xAAUEQEAAAAAAAAAAAAAAAAAAAAA/9oADAMBAAIRAxEAPwCcUREBERAREQEREBERAREQEREBERAREQEREBERAREQEREBERAREQEREBERAREQEREBERAREQEREBEWIzVmKDK2CvxXFDZrdgB7z3Hk1o6k/gLk7AoMuiq7mHjBiWLVZfRy+zR37scQFwOl3kanHx5DyCzvDXi7Uw41HhuZ5O1hkdp7RwAfE48iSPeZfY33F732sQsKiIgIiICLxNxanfVeysniMl7aBI3Xfw03uvagIiICIiAiIgIiICIiAiIgIiICIiAiIgIiICLE5kzFT5aoPbMVfYE2Y0DVJI7o1jRu5x/+2C8+BGrxGQYli30DD/J0zbFwBHvTP6v8GNsG9S4+6GeUH/KXkeGUUYv2ZMhPhqGi1/OxNviVOChvjXmelxenGUcPYamrdK3ToO0L72tffU83LSzpc3IICCAFyYwyPDIwSSbADck+SkCk4OYpNjIoaiJrGX702tpjDfEWOpx8G2v8Bup3ybkCiyjAPYIw6W3emeAZCetj+YPJtvO53QZbK3a/kzTfOgIm7BnaB3va9A1X8781lERAUG8es9yQVf5L4S8sAaDUOabOOoXbHcchpsT43A5XBnJQpxa4UT4rikuYsAd2jn2L4Ds64aATGeTthfSbHna9wEEDqb+BvEOWfEG5Yxt5kDgewkcSXtIFywk82kAkEna1twRaEpYzDIYpQQ4GxBFiCOYIPIrceEGFSYpn+m9lBtE/tXuHJrWb7/E2b6oLYIiICIiAiIgIiICIiAiIgIiICIiAiIgLGZkxyLLmCyYtiJsyNt7Dm49Gt+sTYBZNV/8AlAY+/FcxQ5WodxHZzmg+9LJs0b+DCLH658EGzcMqGXOuNOz5mQXAcWUkXNkYBsXAdbHug+Oo8wLS0vDgeGMwXBocMpvdijDB52FrnzJ3K7q+rbh9BJW1JsyNhe4+DWgk/gEEZcbOIJy9SfMWDutUytu97ecTDtsej3b26gb7EtK175O+VBLLJmisF9JMcNx1t33i/kdII8X+CiLMGLyY9jUuK1nvyvLj5Do0eTRYDyAVtch4SMEybS4eBYthaXD67hqf+8SgzyIsZNmGkgxAYfNUwNmJsIzKwPueQ03vfyQZNERAREQR1n/hLT5uxIYlBKaeU7SFrA9slupF22f01X8NlseSsm02TMONLhYJc43kkdYveRyuRyA6NGw36kk7EiAiIgIiICIiAiIgIiICIiAiIgIiICIiAqn4fXfPnF6KukdcSYi1wJ/R7caR+zYBWtnNoXEeB/gqX5frRhmPU9e/lFMx5+DXh3+SC6a0rjNWGi4b1Toti4NZ6PkaHfukrdAdQu1R9x4/4cS/2kf+IEFXleCG3ZDRysLfCyo+rf8ADrGhj+S6auBu7sw1/wBtndd95F/gQg03jnnqTL1GzBcHcWTTNLnvBs5kd7d3wc4gjV0ANtyCK5k6jd3NSx8ozDZIc1xYi4Hs5IA0O6BzHOu37iD6nwUe5Vy9NmjHGYVhou5x7zrd1jR7z3eAH4mwG5CCyfBnHX49kSKWscXSROMTnE3J02Lb+egt3O559VvKxGVcuwZWwVmF4W2zW7ud+dI4gXe49XG3oLAWAAWTnj7aB0Vy24Iu33hccx5hBB3EDjPPR4+/D8sCMRxOLXSObqMjhs629g0Hbzte9itx4V8TG5zDqDEGNjqWN1WbfRI3qW33aQTu0k9CCd7VzzNgr8u4/NhFXu6J+m9rahza63QOaQbeaynDKrdRcQKKWDmZ2s9JDod+64oLeLESYyI81swRwHfp3Sg9e7I1pHqHX9CsuogxHHe3+UPT0kDu7HCYX25EmKST+Jb9yCX0REBERAREQEREBERAREQEREBERAREQfHDU2xVJsTpDh+JS0UnOORzD8WuI/yV2lUri1TNpOI1ZHFyMmr1exrz+JKCf+EGYxmLJMTnm8sI7GQdbtA0nz1Msb+N/BYf5QtT2GQhF/SVDG/c17v/ABUM8Ms6OyXmEVLrugks2Zg5lt9nD6zeY8RcbXupf466Mb4bR4phr2vjbMyQObuC1wcz+84IK4qROEHEH8j8RNFiVzSzG7iLkxPtbWAOYtYOA3sARysY7RBdOqpKbMeFhlS2KogeA4Xs9jvAg8vgQuGCZfpcAjdHg0EcQd72hoBdblc8zbe1+SqblrOVdlh3+xZ3MaTcsNnRn9R1xc+I381YThdng58wKWnr7R1Efdf2V23a4HS9t76TzB52IB2uAg3/AFAu03F/DquSrTnfg/WYJM2fC3Oq2SP03a0iVrnHbWLkW+ve1+dlI/CbKWK5eq3S5hqAYHR2EBkdIWvuCDuNLLC4Okm/3FB5uNHDiXM0zMZwBodO1uiSMkN7Rt+6QXEDU25vc7i3hY4rhNwoqMJxxmO5kDYzHcxxBzXOLiCNTi27QADcAEm9r2tYypX5rocOndBXVlOx7TZzHTMD2nzbe4+5abmTjTh+FxFuFl1TJ0DAWsv5vcOX2Q5BtudczxZSy+/FKyxIFo2XsZHkd1o/iT0AJ6KuvCysfiPFinras6nySyPcfEujeT+KwWcM21Ob8T9txZ3LZjG7MjB6NHn1J3O3gLbFwKpTUcSIZG8o2SPPw7NzP4uCC0aIiAiIgIiICIiAiIgIiICIiAiIgIiICqjxliMPEqrDurmEfAxMKtcoD+UhgZixKnx2MHS9nZP8A5pLm+rml37KCGFm8LzTU4Zg02DRODqedtnRPGpoPR7P0Xg73HPa4NhbCIgIvVPh8lPQR18zbRylwjdcd4stq2vcWuOfivKgLJ5dxqbAMWZX4fI+NwNnFhAJaT3h3gWm/wBYEXsbbLGIgsfT0kuZmNxPLeYJALX0PZES3yexmgA/Fv8ArrudeK1ZgV8Go56Wol02dUQscAwnawBeWukHO42HK172hemgdVVDaenGpz3BrQOZJNgPUqcsb4KQUOR3zU73urIozIXX7jy1t3MDejbXAPO9rm2yCCpJDLIZJSSSbkk3JJ5knqVxREBTF8myg7XHqrEP6OFrP+o+/wD61Dqsp8nvC/Ysjmudznmc4fZZ3AP2muPqgk9ERAREQEREBERAREQEREBERAREQEREBa5xCy2M15TmwtttZGqInpI3du/QH3SfAlbGiCj8sToZTFMC1zSQQRYgjYgg8iD0XBWF4rcJnY9WOxzLekTO3liJ0tlNveaTs155EGwPO4N9UNVeR8So5uymoam/1YnvHo5oIPoUG35Nw4Zr4UVuDxC89LN7REOpBZYtFudw14t4lvkowU48AsrV2E45LiWJQyQwuhLLSAsc52tpFmHewAO5HXbmtD4t5UOVc3PZA20E15IbDYAnvMG1hodtb9HT4oNKREQbZwpphVcRKOOTkJdXqxpcPxAVrsTeGYbK+TkI3E/DSVUfh5W/N+eaOpPIVDAfIOdpJ9AVZridX/NmQKyo/qSweRk+jH4uQVDREQd1HTOratlJTDU97g1o8XONgPUq52AYW3BcEhwuHcRRtZfx0gAn4k7+qgHgBlY4pmI47Ut+ip/dvydKRt8dLTq8iWKxqAiIgIiICIiAiIgIiICIiAiIgIiICIiAiIg+E2F1p9HilRXOFTFM1t2hwjcYxHd0Rla0NLDJI3RsZGyC7g8hoDSFuKxEmXoZCWu16De8d+4QTct5agwnnGCGHkRYkIMlST+00rKhoIDmh1jzFxfda3xFyezOeXnUL7Nlb3oXn819uRtvpdyPobXAW0ogpNimHS4TiD6DEmGORhs5ruYP8CCNwRsRYjYryq32csj0ecacNxVlntFmyss2Rvle3eb5EEbnqoixbgFVRS3wiphkb/Wh0bvL3Q8H47IIfa4tdqbsRyKtFibzxJ4ROfh38pLEDp2H0sbw5zN7AXe0tBNtiCoxpeA+ISTAVMtMxvUhz3H0GgXPqFN2RcrMyfl5uEwPMliXOeRbU487DfSPK5QVHmwyeCs9jmhkbJy0Fjg/9ki63fJ/CKvzBKJa5hpYer5QQ8j6sZs4nzdpHmVaFEGNy5gcOXMHjwrDG2Ywdd3OPVzj1cTufwsNlkl4cWxNuGwh7wXE3sAQAAAS5zidmsa0Elx8gLkgHqwzFxWTezytDX2JFnamuDSA6xIa67SWghzQRqHO6DJoiICIiAiIgIiICIiAiIgIiICIiAiIgLg+VrDZ5A+JC5qrHG7DX4fxEnfMSRMGysJNzpLdNvgHNcB5AILTA6hdq4Oma02c4D1CiP5OON+04HPgspJMLw9l/wBCTmB5B4J/WUH5nAGZaoRPMjfaJLPJuXjtHWdfrfmgugvmoatN9/Dqo54KZibWcOga19vZdTHud0Y0amn7IYQ39VafwgfLmzidV5qmLgxodtf9PuxsPiGsafVrUE5uma02c4feF2KmebsMfg2Z6nD6ouLmSuGpxu5wJu1xPUuaQ71U/wDDjGhjvB98dXKWGGGWGSS5BYGsOlwPPuxlu/iCgkkTNJsHC/xC7FR0GxuFazDM6tHCpuapyC5tP3r7apW9y3lqlFvVBuocCbA8ua4GdoNi5v3hQtwFoZX4ZX5iqnuvMS0EkjU5oLnPPibuAB8dSglBcrH6QYjTWp3s1aXMILrBzHts5uoAlnQh1jYgbHkuGC4eY6rt5ezaGh4ZHE4vA7R4e8lxa29yAA3T3e9u640xBhfAb5wwyKt9v09pG19vZ721NBtftRe1+a3Dh9wmGTce+djVulOgtDRH2Y73PV33ah5bb2PRBJaIiAiIgIiICIiAiIgIiICIiAiIgIiICh/5RuB+04HBjcQ3hfofb9CTkT8HgD9ZTAsRm3BhmDLVRhL7fSxkNvuA7mw+jwD6IKo5PzPLlWtlqqL3pKd8VxzaXDuuHm14afRccQy1LQ5Wp8wTfydQ97W7cgywBP2jrsPBvmvDheFyYnjMeFQAiSSQRgEHYl1tx0t18LFWY4kZUZUcL34TQt/m0TXxbXP0Ld/i4s1D4lBXfAszyYNgVZhVPyqmNaTf3dLrn9phc0/FWM4NZf8AmDIsXai0k/0z/HvAaR5WYG7dDdV2yDgH5TZugwtwJY595LX2jb3n7jlcCwPiQrgtGkaW8kFe/lGYH7LmGHGoh3Z49LyB+fH1J8SwtA+yVoGDZnkwnLVZgsF7VWgE390NJLrfaB0nyVi+NGB/PeQZuzF3w2mb+pfX/wBsu28bKvfDjL35TZxgw9wuzVrl227Nm7gfte78XBB5c0Zaky42mNXf6enbMNradRPd+0Ba4812w5hllyeMpwBxDqrtRYne7Q0MA8NXet42U2fKGwL27KceLRDvU0m/9nJZp/fDPxUa8DcvfPed2VUovHTDtXbbauUY8jq736pQT/l/AxlvJLMJZa8cBDiOReWkvPq4kqnqu3iH8wk+w7+6VSRBNuFYvmhmFxMoaZpjEbQw6Yt26Rp5u8LKX8pS1c+XYpMysaypIPaNZaw7x08iRctsTY878uS7Mr/7s0v/AC8f+G1ZNAREQEREBERAREQEREBERAREQEREBERAREQaNhPDOnwzPkmao3uJcXObEQLMe++t2q+4NzYWFr9drbw4am6XbhfUQaPkPhrBkvFZ8QpJHSGTusDgB2bLg6b37xJA723Ibc77wiIOMkYljMcguCLEHkQea0nh9w2gyRWz1dNI6V0ndaXNAMcd76bj3iTYk7Xs3YW33hEHixrDWYzhMuGVd9ErCx1uYDha4v1HMea1/h3kaLI2HSU8DzK+R+p8haGkgbNbYE7NBPXmXcr2G2og4SxiWIxv5EWPqofPACm13bVzWvy0Mvb4/wCimNEHRQ0raKiZSQ30sYGtvzs0AC/nYLvREBERAREQEREBERAREQEREBERAREQEREBERAREQEREBERAREQEREBERAREQEREBERAREQEREH/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20" descr="data:image/jpeg;base64,/9j/4AAQSkZJRgABAQAAAQABAAD/2wCEAAkGBhQQEBUSERQWFRUVFxwVFRQWFRYWFBYYFxoYGBQYFxcYHCYeGRkjGhcbHy8gIycpOC0tFh40NTIqNSYrLCkBCQoKBQUFDQUFDSkYEhgpKSkpKSkpKSkpKSkpKSkpKSkpKSkpKSkpKSkpKSkpKSkpKSkpKSkpKSkpKSkpKSkpKf/AABEIAOAA4QMBIgACEQEDEQH/xAAcAAEAAgMBAQEAAAAAAAAAAAAABwgEBQYDAgH/xABIEAABAwIDBQQIAggDBQkAAAABAAIDBBEFEiEGBxMxQSJRYXEIFCMygYKRoUJiFTNDUnJzkrIkU5ODorHD0hYXJTVUdMHC0f/EABQBAQAAAAAAAAAAAAAAAAAAAAD/xAAUEQEAAAAAAAAAAAAAAAAAAAAA/9oADAMBAAIRAxEAPwCcUREBERAREQEREBERARFwe8Le5T4SeCBx6m1+E02awHUGR2trjUAAnyBBQd4irDiO/nFJX3jkjhHRscLHD6yhxWbs76QNdDIPW8lRHftdhscgHe0sAbfwI18OaCyKLFwzEo6mFk8Lg6ORoexw6gi48j3joVlICIiAiIgIiICIiAiIgIiICIiAiIgIiICIiAiIgIiINTtZjXqVDUVOl4onOaDyLrWYD5uIHxVOKyrfNI6SRxe97i5zjqXOJuSfirl7S4MKyjnpnWHGjcwE65SR2XfB1j8FTbEKF8Er4ZW5XxuLHt7nNNiPqEGOiL6YwkgAEk6ADUnyQWJ9HXF3SYfLA434EvZ15NkGa1ugzBx+YqWFE/o/bN1FJTVD6iJ8XGewsEgyktYHa5T2hq7qNeilhAREQFF29HfKMOeaWkDZKge+52scV+QIB7T7a2vpcXvyXd7V40KKiqKnT2UTntB5FwHYHxcQPiqb1NS6R7nvcXPeS5ziblzibkk9SSg7ePfhiwdmNSHD90ww5fswH7qUN3m/OOte2nrmtgmcbMkbcQyE8m6m8bj0uSD3jQKuaILxouA3K7Vvr8NHGOaWB3Bc4m7ntAaY3Hxym1+paT1XfoCIiAiIgIiICIiAiIgIi8K6uZBE+WVwZHG0ve48mtAuSgxsdx6GigdPUyCONvMnmT0a0c3OPQBcjgc1ZjLhUymSkoOcMDHFlRUjo+aRpzMjPRrCL35kWJ43ABJtTijqioaRh9IfZwnk9x91rhyLiBmfzsAG8jdTeAg/QERchvK3gx4RS59HTyXEEZ5Ejm935G3F++4HW4D6293kU2ER+0PEmcLxwNIzu7nOP4GX/EfGwNioIpdla/aSeprmMjbyvzjjc4BoEbDrd2UAkk91yLrl4GVGK1zWucZZ6mQNzON9XG1z3NaOg0AGmgVu9nsCjoaWKmhFmRNDR3uP4nH8zjdx8SgrlsruSrqmp4dVE+mhbrJI7KSQPwx2NnOPfyHPXQGftmNhKPDmgU0DWuAsZXDNM7vvIdde4WHgF0CICIiAiIg1+PYJHW00tNMDklaWutzHUOHiCAR4hV82q3BVtKHSUzm1UY1s0ZJrfyzcO+UknuVk0QUcRTNvT3NVL651Rh8XEjnOd7GuY0xyH39HkXa49q45EkaaXzthfR9yubNibmm2opmG4PhK/qPyt59/RB0Xo/4I+DCzLI3KaiUyNvzMYa1jTbxIcR3ggqTV8xRBrQ1oAAFgALAAaAADkF9ICIiAiIgIiICIiAiIgKEfSF2xPs8NhOrrSz25nX2Uenj2yPBimyR4aCToALk9wHNVbwCf9L7SRyP1bLUmWx19nFd7WG35Iw1BYPd9suMOw6GnsA8NzykdZX6v162PZHg0Lo0RB5VVS2JjpHkNYxpc5x5Na0XcT4AC6qHt5tc/FK6SpdcN92Jh/BG2+QeepcfFxU87+doPVsKMTTZ9S8ReOQduQ+RDQ351WRBLno67P8WtmqnC4p48rL/5ktxceTGuHzhWHUZej7hQiwni9Z5nvv4MtGB9WOPzKTUBF8SyhjS5xDWtBJcSAABqSSeQso6xff5hsEhY0yz2Ni+JjSzxsXubm+GnigkhFpdldr6bE4eNSvzAHK5pGV7HWvZzTy89QehW6QEREBERAREQEREBERAREQEREBERAREQcxvMxL1fCKyQc+C5g6WMlowfPtqBtw8YONRE9I5SP6CP+BKl/ftLlwSYXtmfEPP2jXW/3b/BQduhrxDjVI4mwc8x+fEY5jR/U4ILZIiIIA9JPECaqlg6MidJ4Xkfl/5X3UNqVvSNB/ScPd6q2w7vazXUUoLabo2AYLR5eXDJ+Je8u+5K69RxuExUTYOyPrBJJGddbOdxWnytJb4FSOgr7v43hPlndh0DrRRW45B/WSc8h/KzTT969/dCh5bLaSVz6yodJ75mkLv4i91/utagkPcXjzqbFo472ZUh0TxfS9i6M278zbD+M96tAoE3F7tOK5uJ1Fwxjr0zL2zuabGR1vwg3AHUg30Gs9oCi/e3vbOGEUtIGuqXNzOc4ZmxNPu9nq88wDyFib3ClBVA3jQVDMUqhV/rTKXGxu0tdrHlJ/Dky28Bbog3eHb8cUilD3ziZt7ujfHGGnwuxrS34FWE2H2zixWlFRD2TfLJGTd0bwLlpPUWNweoPQ3Ap4pT9HrGjFiTqe/YqIndn88Xbafg3OPigsgvmWTK0uPQE/RfS1O1lf6vQVU1wDHBI4E94Y7L97IMvCMTbU08U8fuSsbI3vs8BwB8dbLLUd7h8V42DsYdTBI+L4XEjftIB8FIiAiIgIiICIiAiIgIiII838xXwWU/uyRH/fA/+VWaiq3QyMlYbOjcHtPc5pBb9wrYb1qAz4NWMGtouJ/pObIfsxVIQXVwTFmVdNFUR+7Kxsg8MwvY+IOh8Qs5Qp6PW2ocx+Gyu7Tby09zzadZWDxB7Y/id3Ka0EB+krTAVFHJ1dHI0+THNI/vKhhSz6ReNNlr4adtjwIru8HSkOt/S1h+ZRMgkzcTtk2irjTym0VVZlzybK2/CJ7gcxb5ub3Ky6o6Cp+3Ub52SsZR4jIGStGWOoebNkA5Nkcfdf8AmPvddfeDUb3d0FQ6qfWUMZlZMc0kTNZGSH3nBv4muOumoJOllotitx9ZVytdVsdTQA3eX2Erh1axnME/vOsBfraysuDdfqDxoqNkMbIomhrGNDGNHJrWizQPgF7LxqqxkQzSPawd73Bo+pK/YKlrxdjmuHe0hw+yD1UI+kdszdsFewe77CUjuN3RE+Rzi/5mqblg43g0VZTyU87c0cjcrh17wQehBAIPQgIKVKRdw2FulxiOQXywRvkcenaaY2j6v+xXQ1/o2T8X2FVEYr6GRr2yAeTQQSPMX8FLGwewcGEU/Ch7T3WMsxFnSOHLTo0XNm9LnmSSQ6VRrv8ANoBT4WYAe3UvEYHXI0h8h8tGt+dSJWVjIY3SyODGMaXOc42DWgXJJ7rKp+8zbd2K1zpRcQs9nA09GA+8R+849o/AdEEn+jVU3grI7+7JG63dma4E/HIPopnUGejPzrvKD/nqc0BERAREQEREBERAREQeFdSNmifE8XbI0scO8OBafsVSeohyPcw65SW38jZXfVLNoRarqP50n97kGPh9fJTysmhcWSRuDmOHMEagq1e7beJFi9ODoyoYAJor8jyzsB1LD9joe81MWbg2MzUczJ6d5jkYbtcPuCDoQRoQeaDq99TCMcqr9TGR5GGNcOt7tjtY/E6n1mVjWPLGscGXyksFs1jqL91ytEgIiIOn2Z3k1+HWbTzu4Y/ZP9pF5Brvd+UhT1uo3onGGyxzMZHPFZ1mE5XsOmYBxJFjoRc+8FV5b3Yra2TC6xlVEM1rtewkgSMd7zSRy5Ag62LQbG1kEub592VdW1PrdMeOwMDRBez48o7WQHRwJ7Whvc8jooMYXsfZuZrwbWF2uB5W01vdWMj9IOiMPFNPVge6bRsLM1tW5+IB1H15LnNld6mECvlqZKI00szrmpzGYXPvOLR+qJ5ksBvfVBn7janFeK9lY2oNLw7sdUB+jwWhojc/Uggu0GmnTrMq0FTt7QRw8d1ZBw7Xu2RrnHwDWkuJ8ALqt+3W86pxCrdLHLLFC05YY2vcyzRyc4NNi88yde7kAgtfdcvtJvLoKAHjVDHPH7KIiSW/dlaez8xAVUqvHaiYESzyyA8w+V7gfPMVgoO73ib2KjFjwwODTA3EINy8jk6V34j1DeQ05kXXCIiCevRpitDWOtzfGL9NGvP/ANvuppUY+j1QmPCS829rO948mhkevxYVJyAiIgIiICIiAiIgIiICprtnBw8SrGfu1MwGltBI62nkrlKr+/TATTYtJIB2Khomael7ZZB55m3+YII8REQEREBERAREQd/uz3qvwnNDLHxqWQ5nMFg9jrAFzL6EEAXae4ajW/b4jvM2ekaXuoBI865fVIWvJ8X5rfcqCV1O7jYk4tWiDMWRtaZJnj3gwECzb6ZiSAO65OtrINRtFicdTUyTQwNp43m7YWG7WCwGnLna+gA10AWtVnsW3GYdJSuihiMUuU8ObO9zg/oX3cQ5t+YtyvayrJNEWOLXCxaSCO4jQj6oPhERARFt9kcFNbXU9MOUsrWut0Ze8h17mAn4ILUbt8J9VwmkiIsRC17geYdJ7R4Pk55HwXSL8a2wsNAOQ7l+oCIiAiIgIiICIiAiIgKNt+uyJrMO48YvLSkyC3Mxke2HwAD/AJD3qSV+ObcWOoPRBR1FIu9rdi/DZ3TwNJpJHXaRrwXH9m7wv7pPSw5jWOkBSPuy2OjxWgxCANHrLOFJA89CBLZt+jXHQ/xA/hCjhSf6P2P8DEzTn3amMs8nxgvZr5B483BBGcsRY4tcCHNJBBFiCNCCOhuvhSxv82J9WqhXRN9lUm0luTZrXP8AWBm8w9ROgIiICmv0aIxxa134gyIDToTJfXzA+ihRS/6NspFbUt6GAE+YkaB/cUFhFSvHyPW57Cw40lhzsM7raq6Uj7AnuF/oqRVExe9zzzcS4+ZNyg80REBS96OmzvErJaxw7MDMjDb9pLzIPgwOB/mBRCrZ7qdmP0fhcMbhaSQcaXvzyAGx8WtDW/Kg7BERAREQEREBERAREQEREBERB5VNKyVjmSNa9jhZzXAOa4HmCDoQom2n9HenmcX0UxpydeG4cSLyabhzR/UpeRBXCT0c8QB0lpSO/iSj7cJdxu33I/o6obV1MzZJWX4bIweG0uBaXFzrFxsTYWFueqldEGq2n2ejxCklpZvdkba/Vjhqx48WuAPwVP8AG8Gko6iSnmGWSJxa4dPAjvaRYg9xCuqov30bsziEQq6Vt6mJtnMHOaMa5QOr26277kdyCtiL9c2xsV+ICk/0eq8R4q5hP62B7Wjvc0sk/tY5RgtnszjjqGshqmamJ4fa9sw5Pbf8zSR8UFt9sqsw4dVyA2LKeVwPcRG7L97KmquNjTG4jhcwgIeKmmfwjewPEjPD8tSFT6ppnRvcyRpY9ps5rgWuaRzBB1BQeSL3pKKSZ4ZEx0jzyaxpc4+QaLqTtjNwdVUlsldemi5lmhncPBuoZ5u1/Kg0W6XYd2JV7C5t6eBwkmcR2TbVsfiXEcu7MVaDFMVipYnTTvbGxvNzu88gBzLidABcnovHANn4KGBsFNGI429BzJPNzjzc495XKbw3P9Zp8ly9tNWS0rcuZrqyONnA0IILwx0paD1CDeU+3NM57WPE0OdwbG6op5oI5HHkGvkYG5j0aSCegXQKK2x4bJS2bVSSulpJX1DDPJMHhsYc6Wpa8u4L2SAZXWYQ7Qdw77ZKWR+H0rprmV1PEZC73s5jaXX8b8/FBtkREBERAREQEREBERAREQEREBERAREQRvvD3LwYkXTwEQVJ1Jt7KU98jRqHfmHxBUF7QbtsQoSeNTSFo/aRgyR278zb2+NlbxfiCjxbbmtxgWx9ZXODaankkubZg0iMfxSGzWjzKuMYGk5i0X77C/1X3ZBzW7jZiTDcOipppOI9uZxtq1mYl2RpOpaL8+8lbmtwWCc5poYpCNAXxsebd13ArNRB4UlBHCMsUbIx3Ma1o+jQF7pdLoCwMZwSKrj4cwJAcHsc1zmSRvb7r43tIcx47wep6ErPRBy7NgmOd/iKieoZcOdFJwGxyFpu0zCGJhmsejyRpqCuoWKMTi4nC4sfE/y87c/9N7/ZZSAiIgIiICIiAiIgIiIIz32YRM2jdW0k9RFJEW8Rsc8rWOjJyk5A6wcCQbi2ma99LQps1tTVTVlPFPXVYifNGyQipmBDHPAdrm00PNWuxGhbPDJDILskY6N472uBa77FUzxnDH0lTLA/R8MjoyeWrSRceBtceaC3eJbKxTwNh4lQzI0tY+OqnbIL9XOz3kIt+PMqvY5j2I0lTLTyVtVmikdGT6xNY5Ta47fIjX4qymym1zJ8Iir5XWAhLpndzogRMbfxNdbzCrltzhNQ9kWKz3/8QfLIG6+zDXezaT3Fli3wagn3dJGyTDYakSTyySstK6aeWXtsc4OAa5xawXBtYA2te65zengJNZQxUk9TFPVzuD8tTMWiMWdI8Mc8hmXMSA2wtfRaz0b9ortqKFx90iojHgbMlHlfIfmK6nZs/pDHqysOsVE0UUB6cQ3M7h4g3b5OHgg7aPCGCn9W7ZjyGMkyyGQgixvLmz3153uqxbxo6rDcRmp21NRw7h8RM0pvG/VouXa21bfvaVatQz6RuzeeCCtaNY3cGTT8D+0wnwDgR/tEH16PzW1MU080sslRFJlGeeVzWxvYMvYLspJOfUg8tLLy32bKOo6dtbRS1EYD8s7BUTOb275XgOecva7Nhp2xpouR3BbQ+rYnwHGzKphjt0zt7cZ+zm/OpO3sZ6+WlwaF2V1Q4zTu55IYrkXHcXi48Yx3oIj3XYiarFIYKyeodFJmaG+sStBflJYCWvBsSLWB5kKytbgcU0AgkDuG21gJJWO7IsO21wcdO8qnUT5aOpB1ZNTy3sebZIndfJzVZrbrbADA/WKfV9XGyOBo94vqABYW/E1pcfNqDR7msDMj6iudNPJGJ5IqQPmkc3htJBeQXWeSHBuo0yn4dntvsrHW00mYvbI2J/DeyWRmV1iQS1jgHC4GhBWdsngQoaKClbb2UYabci/nI74vLj8Vm4n+pk/gd/aUFMRi8/8AnS/6j/8A9VkcD3TUclJC97qkufExznesyi7nNBJABsNT3Ksas7X7zqOgwqItnjknFOxscMb2vfxOG0DMGk5Wg6km3I8zog4vbvdw/DDDXUlTNJTtmj4rJJSSy7wGuziwcwmzTpcXHO5tJ+3Na8mlo4nuiNZPw3yMNntiYx0k2R34XuDQ0HpmJ6Lw2Fw6OqwKlhnjDo307WuYTo4dNRYi9gVtdq9n3VcTDC8RzwSCene4EtEjbjK8DUsc1zmkDvv0QRnAKd8ppGw0T/8AGvphSMo5BUiKOYxOnFW15Ie1gzmQgddb2UgbCVshZUU0rzI6jqHQNlcbvfHla+IvPV4a/KT1y36rQsoKlrWBuHzCoZUyVLJvWqbgNfO9zpm8T9YYHZyCzh5rW/EA4dbsrgJpIXCR/EmmkdPPIAQ10r7ZsoPJgAa0DuaEG5REQEREBERAREQEREBVy9IbZzg17Kpo7NSztfzIrNd9WFn0KsauE307O+uYTKWi76e1Q35AeIP9MuPmAghbYbGpaqk/Qcd/8VUscXi3ZhAzVHj+za7yDu/Wat6+yrajBZIomAGma2WFo/CIRqB/ssw+i4X0ctmLunr3jQewi8zZ0p+mUX/M5Tm5txYoKc7G7Uvw2rbUxi5a17ct7A52OaL+AcQ75VZzdhs8aLDIGP8A1kg48xPMyS9o5u8gZW/KoKw7d4f+0f6PLfZRzGQ31Bp2+1bf+JmVvm5WgQFqNrcCFdQz0rre1jLWk8g/nG74PDT8Ft0QUopKmSlqGSN7MkMgcAebXxuBsR4EKx+6wOr6irxmRpb6w7gUzTzZBFa/LTVwF7dWHvUVb3Njnx42Y4W39dc2SId75DleL/zLnwDgrGbPYMyjpYaaP3YmNZfvIHacfEm5Pmgrlv22d9VxV0rRZlS0TDuz+7KPPMM3zrbboqiXEp6KkkF4MNMtSddHOcRwQfFr3XHhmXdb/wDZ31jDRUNF30r8/jw32ZIPrkd5MK8/R92c9Xw51S4WdVPuP5cd2s+ri8+RCCUljYn+pk/gd/aVkrBxupbHTTPe4Na2N5c48gA03JQUrVma7dXR12FRiOniiqDTsdHLGxsbuJw2kZy22cE6HNfmTz1VZlcnY6rbLh9K9jg5pgj1BB1DGgjTqCCCPBBh7tf/ACii/wDbs/4LpV+AW5L9QEREBERAREQEREBERAREQF8yRhwLXC4IsQeRB0IK+kQa3Z3Z+KgpmU1OCI472ubuOYlxJPU3JWyREGtZs9CKx1aG+2dEIC7pkDi7l33tr3NHctkiICIiDWYhs7DPUU9TI28lMXmI30BkaGuuOugBHcQtmiIMfEaBlRDJDILskY6N472vBa77FfmG4eynhjgiFmRMbGwc7NaABr1NhzWSiAtTjuylNXZRVRCUNvlDi4AXtfQEA8uq2yIOR/7pcK/9FF9X/wDUs7CNgqGkkEtPTtieL2LXP6gg3Gax0PULoEQEREBERAREQEREBERB/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2309" name="Picture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743075" cy="261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45879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114301" y="1586588"/>
            <a:ext cx="5104972" cy="2154436"/>
          </a:xfrm>
          <a:prstGeom prst="rect">
            <a:avLst/>
          </a:prstGeom>
        </p:spPr>
        <p:txBody>
          <a:bodyPr wrap="square">
            <a:spAutoFit/>
          </a:bodyPr>
          <a:lstStyle/>
          <a:p>
            <a:pPr lvl="0" eaLnBrk="0" fontAlgn="base" hangingPunct="0">
              <a:spcBef>
                <a:spcPct val="0"/>
              </a:spcBef>
              <a:spcAft>
                <a:spcPct val="0"/>
              </a:spcAft>
            </a:pPr>
            <a:r>
              <a:rPr lang="en-US" altLang="en-US" sz="1200" b="1" i="1" dirty="0" smtClean="0">
                <a:solidFill>
                  <a:prstClr val="black"/>
                </a:solidFill>
                <a:latin typeface="Arial" pitchFamily="34" charset="0"/>
                <a:cs typeface="Arial" pitchFamily="34" charset="0"/>
              </a:rPr>
              <a:t>“We envision a world in which all aspects </a:t>
            </a:r>
            <a:r>
              <a:rPr lang="en-US" altLang="en-US" sz="1200" b="1" i="1" dirty="0">
                <a:solidFill>
                  <a:prstClr val="black"/>
                </a:solidFill>
                <a:latin typeface="Arial" pitchFamily="34" charset="0"/>
                <a:cs typeface="Arial" pitchFamily="34" charset="0"/>
              </a:rPr>
              <a:t>of the beef value chain are environmentally sound, socially responsible and economically viable."</a:t>
            </a:r>
            <a:endParaRPr lang="en-US" altLang="en-US" sz="600" dirty="0">
              <a:solidFill>
                <a:prstClr val="black"/>
              </a:solidFill>
              <a:latin typeface="Arial" pitchFamily="34" charset="0"/>
              <a:cs typeface="Arial" pitchFamily="34" charset="0"/>
            </a:endParaRPr>
          </a:p>
          <a:p>
            <a:pPr lvl="0" eaLnBrk="0" fontAlgn="base" hangingPunct="0">
              <a:spcBef>
                <a:spcPct val="0"/>
              </a:spcBef>
              <a:spcAft>
                <a:spcPct val="0"/>
              </a:spcAft>
            </a:pPr>
            <a:r>
              <a:rPr lang="en-US" altLang="en-US" sz="2500" dirty="0">
                <a:solidFill>
                  <a:prstClr val="black"/>
                </a:solidFill>
                <a:latin typeface="Arial" pitchFamily="34" charset="0"/>
                <a:cs typeface="Arial" pitchFamily="34" charset="0"/>
              </a:rPr>
              <a:t>  </a:t>
            </a:r>
            <a:endParaRPr lang="en-US" altLang="en-US" sz="2500" dirty="0" smtClean="0">
              <a:solidFill>
                <a:prstClr val="black"/>
              </a:solidFill>
              <a:latin typeface="Arial" pitchFamily="34" charset="0"/>
              <a:cs typeface="Arial" pitchFamily="34" charset="0"/>
            </a:endParaRPr>
          </a:p>
          <a:p>
            <a:pPr lvl="0" eaLnBrk="0" fontAlgn="base" hangingPunct="0">
              <a:spcBef>
                <a:spcPct val="0"/>
              </a:spcBef>
              <a:spcAft>
                <a:spcPct val="0"/>
              </a:spcAft>
            </a:pPr>
            <a:endParaRPr lang="en-US" altLang="en-US" sz="2500" dirty="0" smtClean="0">
              <a:solidFill>
                <a:prstClr val="black"/>
              </a:solidFill>
              <a:latin typeface="Arial" pitchFamily="34" charset="0"/>
              <a:cs typeface="Arial" pitchFamily="34" charset="0"/>
            </a:endParaRPr>
          </a:p>
          <a:p>
            <a:pPr lvl="0" eaLnBrk="0" fontAlgn="base" hangingPunct="0">
              <a:spcBef>
                <a:spcPct val="0"/>
              </a:spcBef>
              <a:spcAft>
                <a:spcPct val="0"/>
              </a:spcAft>
            </a:pPr>
            <a:r>
              <a:rPr lang="en-US" altLang="en-US" sz="1200" b="1" i="1" dirty="0" smtClean="0">
                <a:solidFill>
                  <a:prstClr val="black"/>
                </a:solidFill>
                <a:latin typeface="Arial" pitchFamily="34" charset="0"/>
                <a:cs typeface="Arial" pitchFamily="34" charset="0"/>
              </a:rPr>
              <a:t>"</a:t>
            </a:r>
            <a:r>
              <a:rPr lang="en-US" altLang="en-US" sz="1200" b="1" i="1" dirty="0">
                <a:solidFill>
                  <a:prstClr val="black"/>
                </a:solidFill>
                <a:latin typeface="Arial" pitchFamily="34" charset="0"/>
                <a:cs typeface="Arial" pitchFamily="34" charset="0"/>
              </a:rPr>
              <a:t>The GRSB mission is to advance continuous improvement in sustainability of the global beef value chain through leadership, science and multi-stakeholder engagement and collaboration."</a:t>
            </a:r>
            <a:endParaRPr lang="en-US" altLang="en-US" sz="600" dirty="0">
              <a:solidFill>
                <a:prstClr val="black"/>
              </a:solidFill>
              <a:latin typeface="Arial" pitchFamily="34" charset="0"/>
              <a:cs typeface="Arial" pitchFamily="34" charset="0"/>
            </a:endParaRPr>
          </a:p>
          <a:p>
            <a:pPr lvl="0" eaLnBrk="0" fontAlgn="base" hangingPunct="0">
              <a:spcBef>
                <a:spcPct val="0"/>
              </a:spcBef>
              <a:spcAft>
                <a:spcPct val="0"/>
              </a:spcAft>
            </a:pPr>
            <a:r>
              <a:rPr lang="en-US" altLang="en-US" sz="1200" b="1" i="1" dirty="0">
                <a:solidFill>
                  <a:prstClr val="black"/>
                </a:solidFill>
                <a:latin typeface="Arial" pitchFamily="34" charset="0"/>
                <a:cs typeface="Arial" pitchFamily="34" charset="0"/>
              </a:rPr>
              <a:t>  </a:t>
            </a:r>
            <a:endParaRPr lang="en-US" altLang="en-US" sz="2900" b="1" i="1" dirty="0">
              <a:solidFill>
                <a:prstClr val="black"/>
              </a:solidFill>
              <a:latin typeface="Arial" pitchFamily="34" charset="0"/>
              <a:cs typeface="Arial" pitchFamily="34" charset="0"/>
            </a:endParaRPr>
          </a:p>
        </p:txBody>
      </p:sp>
      <p:pic>
        <p:nvPicPr>
          <p:cNvPr id="13314" name="Picture 2" descr="http://grsbeef.org/Resources/Pictures/GRSB%20Logo%20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00" t="21428" r="4890"/>
          <a:stretch/>
        </p:blipFill>
        <p:spPr bwMode="auto">
          <a:xfrm>
            <a:off x="114300" y="177800"/>
            <a:ext cx="5321300" cy="838201"/>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GRSB Vi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1182687"/>
            <a:ext cx="1838325" cy="400050"/>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descr="GRSB Mis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 y="2307741"/>
            <a:ext cx="2028825" cy="40005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8201" t="5473" r="7160" b="7278"/>
          <a:stretch/>
        </p:blipFill>
        <p:spPr bwMode="auto">
          <a:xfrm>
            <a:off x="8154770" y="88482"/>
            <a:ext cx="925347" cy="927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9545" y="4723433"/>
            <a:ext cx="4216656" cy="2111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73406" y="3301005"/>
            <a:ext cx="1885126" cy="1135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39518" y="4817326"/>
            <a:ext cx="1986477" cy="943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39518" y="2770042"/>
            <a:ext cx="1970963" cy="1970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39518" y="5850753"/>
            <a:ext cx="2013877" cy="948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78957" y="1976939"/>
            <a:ext cx="1631524" cy="840598"/>
          </a:xfrm>
          <a:prstGeom prst="rect">
            <a:avLst/>
          </a:prstGeom>
        </p:spPr>
      </p:pic>
      <p:pic>
        <p:nvPicPr>
          <p:cNvPr id="1033" name="Picture 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85133" y="1119011"/>
            <a:ext cx="925348" cy="925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94991" y="5850754"/>
            <a:ext cx="1797946" cy="948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90272" y="88482"/>
            <a:ext cx="927519" cy="927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rotWithShape="1">
          <a:blip r:embed="rId15">
            <a:extLst>
              <a:ext uri="{28A0092B-C50C-407E-A947-70E740481C1C}">
                <a14:useLocalDpi xmlns:a14="http://schemas.microsoft.com/office/drawing/2010/main" val="0"/>
              </a:ext>
            </a:extLst>
          </a:blip>
          <a:srcRect l="-435" t="20185" r="435" b="28446"/>
          <a:stretch/>
        </p:blipFill>
        <p:spPr bwMode="auto">
          <a:xfrm>
            <a:off x="7162027" y="4516411"/>
            <a:ext cx="1868856"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03489" y="4038466"/>
            <a:ext cx="1542712" cy="647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162027" y="2108926"/>
            <a:ext cx="1918090" cy="1109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9" name="Picture 1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162027" y="1119011"/>
            <a:ext cx="932006" cy="925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1" name="Picture 17"/>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154769" y="1119011"/>
            <a:ext cx="925348" cy="925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2" name="Picture 18"/>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194991" y="5328603"/>
            <a:ext cx="1806863" cy="45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3" name="Picture 19"/>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29545" y="4051507"/>
            <a:ext cx="2627159" cy="621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4" name="Picture 20"/>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194991" y="88482"/>
            <a:ext cx="899042" cy="927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30582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188640"/>
            <a:ext cx="4248472" cy="1265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433980" y="188640"/>
            <a:ext cx="4572000" cy="1200329"/>
          </a:xfrm>
          <a:prstGeom prst="rect">
            <a:avLst/>
          </a:prstGeom>
        </p:spPr>
        <p:txBody>
          <a:bodyPr>
            <a:spAutoFit/>
          </a:bodyPr>
          <a:lstStyle/>
          <a:p>
            <a:r>
              <a:rPr lang="en-CA" sz="2400" b="1" dirty="0" smtClean="0">
                <a:latin typeface="Century" panose="02040604050505020304" pitchFamily="18" charset="0"/>
              </a:rPr>
              <a:t>Livestock Environmental Assessment and Performance (LEAP) Partnership</a:t>
            </a:r>
            <a:endParaRPr lang="en-CA" sz="2400" b="1" dirty="0">
              <a:latin typeface="Century" panose="02040604050505020304" pitchFamily="18"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641741"/>
            <a:ext cx="7344816" cy="51019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14677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274638"/>
            <a:ext cx="9144000" cy="1143000"/>
          </a:xfrm>
        </p:spPr>
        <p:txBody>
          <a:bodyPr>
            <a:normAutofit/>
          </a:bodyPr>
          <a:lstStyle/>
          <a:p>
            <a:r>
              <a:rPr lang="en-CA" sz="4000" b="1" dirty="0" smtClean="0">
                <a:solidFill>
                  <a:schemeClr val="tx1">
                    <a:lumMod val="95000"/>
                    <a:lumOff val="5000"/>
                  </a:schemeClr>
                </a:solidFill>
                <a:cs typeface="Arial" panose="020B0604020202020204" pitchFamily="34" charset="0"/>
              </a:rPr>
              <a:t>Beef production &amp; efficiency</a:t>
            </a:r>
            <a:endParaRPr lang="en-CA" sz="4000" b="1" dirty="0">
              <a:solidFill>
                <a:schemeClr val="tx1">
                  <a:lumMod val="95000"/>
                  <a:lumOff val="5000"/>
                </a:schemeClr>
              </a:solidFill>
              <a:cs typeface="Arial" panose="020B0604020202020204" pitchFamily="34" charset="0"/>
            </a:endParaRPr>
          </a:p>
        </p:txBody>
      </p:sp>
      <p:sp>
        <p:nvSpPr>
          <p:cNvPr id="6" name="Content Placeholder 2"/>
          <p:cNvSpPr>
            <a:spLocks noGrp="1"/>
          </p:cNvSpPr>
          <p:nvPr>
            <p:ph idx="1"/>
          </p:nvPr>
        </p:nvSpPr>
        <p:spPr>
          <a:xfrm>
            <a:off x="457200" y="1600200"/>
            <a:ext cx="8229600" cy="4525963"/>
          </a:xfrm>
        </p:spPr>
        <p:txBody>
          <a:bodyPr/>
          <a:lstStyle/>
          <a:p>
            <a:r>
              <a:rPr lang="en-CA" dirty="0" smtClean="0"/>
              <a:t>Each point of beef produced in the USA today requires:</a:t>
            </a:r>
          </a:p>
          <a:p>
            <a:pPr lvl="1"/>
            <a:r>
              <a:rPr lang="en-CA" dirty="0" smtClean="0"/>
              <a:t>30% less animals</a:t>
            </a:r>
            <a:endParaRPr lang="en-CA"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5139" y="3607013"/>
            <a:ext cx="720000" cy="39480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6479" y="3607013"/>
            <a:ext cx="720000" cy="394800"/>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3489" y="3607013"/>
            <a:ext cx="720000" cy="394800"/>
          </a:xfrm>
          <a:prstGeom prst="rect">
            <a:avLst/>
          </a:prstGeom>
        </p:spPr>
      </p:pic>
      <p:pic>
        <p:nvPicPr>
          <p:cNvPr id="14" name="Picture 13"/>
          <p:cNvPicPr>
            <a:picLocks noChangeAspect="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369159" y="3607013"/>
            <a:ext cx="720000" cy="394800"/>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7819" y="3607013"/>
            <a:ext cx="720000" cy="394800"/>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2149" y="3607013"/>
            <a:ext cx="720000" cy="394800"/>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0809" y="3607013"/>
            <a:ext cx="720000" cy="394800"/>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9471" y="3607013"/>
            <a:ext cx="720000" cy="394800"/>
          </a:xfrm>
          <a:prstGeom prst="rect">
            <a:avLst/>
          </a:prstGeom>
        </p:spPr>
      </p:pic>
      <p:pic>
        <p:nvPicPr>
          <p:cNvPr id="21" name="Picture 20"/>
          <p:cNvPicPr>
            <a:picLocks noChangeAspect="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712856" y="3607013"/>
            <a:ext cx="720000" cy="394800"/>
          </a:xfrm>
          <a:prstGeom prst="rect">
            <a:avLst/>
          </a:prstGeom>
        </p:spPr>
      </p:pic>
      <p:pic>
        <p:nvPicPr>
          <p:cNvPr id="22" name="Picture 21"/>
          <p:cNvPicPr>
            <a:picLocks noChangeAspect="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1556918" y="3607013"/>
            <a:ext cx="720000" cy="394800"/>
          </a:xfrm>
          <a:prstGeom prst="rect">
            <a:avLst/>
          </a:prstGeom>
        </p:spPr>
      </p:pic>
    </p:spTree>
    <p:extLst>
      <p:ext uri="{BB962C8B-B14F-4D97-AF65-F5344CB8AC3E}">
        <p14:creationId xmlns:p14="http://schemas.microsoft.com/office/powerpoint/2010/main" val="19526124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88900" y="1001956"/>
            <a:ext cx="2959100" cy="1143000"/>
          </a:xfrm>
        </p:spPr>
        <p:txBody>
          <a:bodyPr>
            <a:noAutofit/>
          </a:bodyPr>
          <a:lstStyle/>
          <a:p>
            <a:pPr algn="l"/>
            <a:r>
              <a:rPr lang="en-CA" sz="4000" dirty="0" smtClean="0"/>
              <a:t>World population: </a:t>
            </a:r>
            <a:r>
              <a:rPr lang="en-CA" sz="3200" dirty="0" smtClean="0"/>
              <a:t>1800-2100 and projections (the variants)</a:t>
            </a:r>
            <a:endParaRPr lang="en-CA" sz="3200" dirty="0"/>
          </a:p>
        </p:txBody>
      </p:sp>
      <p:pic>
        <p:nvPicPr>
          <p:cNvPr id="7170" name="Picture 2" descr="File:World-Population-1800-2100.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2498" y="405056"/>
            <a:ext cx="6087202" cy="62116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933914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274638"/>
            <a:ext cx="9144000" cy="1143000"/>
          </a:xfrm>
        </p:spPr>
        <p:txBody>
          <a:bodyPr>
            <a:normAutofit/>
          </a:bodyPr>
          <a:lstStyle/>
          <a:p>
            <a:r>
              <a:rPr lang="en-CA" sz="4000" b="1" dirty="0" smtClean="0">
                <a:solidFill>
                  <a:schemeClr val="tx1">
                    <a:lumMod val="95000"/>
                    <a:lumOff val="5000"/>
                  </a:schemeClr>
                </a:solidFill>
                <a:cs typeface="Arial" panose="020B0604020202020204" pitchFamily="34" charset="0"/>
              </a:rPr>
              <a:t>Beef production &amp; efficiency</a:t>
            </a:r>
            <a:endParaRPr lang="en-CA" sz="4000" b="1" dirty="0">
              <a:solidFill>
                <a:schemeClr val="tx1">
                  <a:lumMod val="95000"/>
                  <a:lumOff val="5000"/>
                </a:schemeClr>
              </a:solidFill>
              <a:cs typeface="Arial" panose="020B0604020202020204" pitchFamily="34" charset="0"/>
            </a:endParaRPr>
          </a:p>
        </p:txBody>
      </p:sp>
      <p:sp>
        <p:nvSpPr>
          <p:cNvPr id="6" name="Content Placeholder 2"/>
          <p:cNvSpPr>
            <a:spLocks noGrp="1"/>
          </p:cNvSpPr>
          <p:nvPr>
            <p:ph idx="1"/>
          </p:nvPr>
        </p:nvSpPr>
        <p:spPr>
          <a:xfrm>
            <a:off x="457200" y="1600200"/>
            <a:ext cx="8229600" cy="4525963"/>
          </a:xfrm>
        </p:spPr>
        <p:txBody>
          <a:bodyPr/>
          <a:lstStyle/>
          <a:p>
            <a:r>
              <a:rPr lang="en-CA" dirty="0" smtClean="0"/>
              <a:t>Each point of beef produced in the USA today requires:</a:t>
            </a:r>
          </a:p>
          <a:p>
            <a:pPr lvl="1"/>
            <a:r>
              <a:rPr lang="en-CA" dirty="0" smtClean="0">
                <a:solidFill>
                  <a:schemeClr val="bg1">
                    <a:lumMod val="50000"/>
                  </a:schemeClr>
                </a:solidFill>
              </a:rPr>
              <a:t>30% less animals</a:t>
            </a:r>
          </a:p>
          <a:p>
            <a:pPr lvl="1"/>
            <a:r>
              <a:rPr lang="en-CA" dirty="0" smtClean="0"/>
              <a:t>14% less water</a:t>
            </a:r>
            <a:endParaRPr lang="en-CA"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973" y="2409925"/>
            <a:ext cx="1877117" cy="3081833"/>
          </a:xfrm>
          <a:prstGeom prst="rect">
            <a:avLst/>
          </a:prstGeom>
        </p:spPr>
      </p:pic>
      <p:pic>
        <p:nvPicPr>
          <p:cNvPr id="19" name="Picture 18"/>
          <p:cNvPicPr>
            <a:picLocks noChangeAspect="1"/>
          </p:cNvPicPr>
          <p:nvPr/>
        </p:nvPicPr>
        <p:blipFill rotWithShape="1">
          <a:blip r:embed="rId4" cstate="print">
            <a:lum bright="70000" contrast="-70000"/>
            <a:extLst>
              <a:ext uri="{BEBA8EAE-BF5A-486C-A8C5-ECC9F3942E4B}">
                <a14:imgProps xmlns:a14="http://schemas.microsoft.com/office/drawing/2010/main">
                  <a14:imgLayer r:embed="rId5">
                    <a14:imgEffect>
                      <a14:artisticPastelsSmooth/>
                    </a14:imgEffect>
                  </a14:imgLayer>
                </a14:imgProps>
              </a:ext>
              <a:ext uri="{28A0092B-C50C-407E-A947-70E740481C1C}">
                <a14:useLocalDpi xmlns:a14="http://schemas.microsoft.com/office/drawing/2010/main" val="0"/>
              </a:ext>
            </a:extLst>
          </a:blip>
          <a:srcRect t="-1" b="70928"/>
          <a:stretch/>
        </p:blipFill>
        <p:spPr>
          <a:xfrm>
            <a:off x="4800973" y="2409925"/>
            <a:ext cx="1877117" cy="895984"/>
          </a:xfrm>
          <a:prstGeom prst="rect">
            <a:avLst/>
          </a:prstGeom>
        </p:spPr>
      </p:pic>
      <p:sp>
        <p:nvSpPr>
          <p:cNvPr id="20" name="Content Placeholder 2"/>
          <p:cNvSpPr txBox="1">
            <a:spLocks/>
          </p:cNvSpPr>
          <p:nvPr/>
        </p:nvSpPr>
        <p:spPr>
          <a:xfrm>
            <a:off x="6812782" y="2227372"/>
            <a:ext cx="896445" cy="42788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haparral Pro"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haparral Pro" pitchFamily="18"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haparral Pro"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haparral Pro"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haparral Pro"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CA" sz="2400" dirty="0" smtClean="0"/>
              <a:t>1977</a:t>
            </a:r>
            <a:endParaRPr lang="en-CA" sz="2400" dirty="0"/>
          </a:p>
        </p:txBody>
      </p:sp>
      <p:sp>
        <p:nvSpPr>
          <p:cNvPr id="23" name="Content Placeholder 2"/>
          <p:cNvSpPr txBox="1">
            <a:spLocks/>
          </p:cNvSpPr>
          <p:nvPr/>
        </p:nvSpPr>
        <p:spPr>
          <a:xfrm>
            <a:off x="6822830" y="3091967"/>
            <a:ext cx="896445" cy="42788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haparral Pro"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haparral Pro" pitchFamily="18"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haparral Pro"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haparral Pro"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haparral Pro"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CA" sz="2400" dirty="0" smtClean="0"/>
              <a:t>2007</a:t>
            </a:r>
            <a:endParaRPr lang="en-CA" sz="2400" dirty="0"/>
          </a:p>
        </p:txBody>
      </p:sp>
      <p:cxnSp>
        <p:nvCxnSpPr>
          <p:cNvPr id="5" name="Straight Connector 4"/>
          <p:cNvCxnSpPr/>
          <p:nvPr/>
        </p:nvCxnSpPr>
        <p:spPr>
          <a:xfrm flipH="1">
            <a:off x="6360606" y="3305909"/>
            <a:ext cx="462224"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5888334" y="2411598"/>
            <a:ext cx="924448"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297488" y="3006913"/>
            <a:ext cx="896399" cy="338554"/>
          </a:xfrm>
          <a:prstGeom prst="rect">
            <a:avLst/>
          </a:prstGeom>
          <a:noFill/>
        </p:spPr>
        <p:txBody>
          <a:bodyPr wrap="none" rtlCol="0">
            <a:spAutoFit/>
          </a:bodyPr>
          <a:lstStyle/>
          <a:p>
            <a:r>
              <a:rPr lang="en-CA" sz="1600" dirty="0" smtClean="0"/>
              <a:t>14% less</a:t>
            </a:r>
            <a:endParaRPr lang="en-CA" sz="1600" dirty="0"/>
          </a:p>
        </p:txBody>
      </p:sp>
    </p:spTree>
    <p:extLst>
      <p:ext uri="{BB962C8B-B14F-4D97-AF65-F5344CB8AC3E}">
        <p14:creationId xmlns:p14="http://schemas.microsoft.com/office/powerpoint/2010/main" val="38930484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274638"/>
            <a:ext cx="9144000" cy="1143000"/>
          </a:xfrm>
        </p:spPr>
        <p:txBody>
          <a:bodyPr>
            <a:normAutofit/>
          </a:bodyPr>
          <a:lstStyle/>
          <a:p>
            <a:r>
              <a:rPr lang="en-CA" sz="4000" b="1" dirty="0" smtClean="0">
                <a:solidFill>
                  <a:schemeClr val="tx1">
                    <a:lumMod val="95000"/>
                    <a:lumOff val="5000"/>
                  </a:schemeClr>
                </a:solidFill>
                <a:cs typeface="Arial" panose="020B0604020202020204" pitchFamily="34" charset="0"/>
              </a:rPr>
              <a:t>Beef production &amp; efficiency</a:t>
            </a:r>
            <a:endParaRPr lang="en-CA" sz="4000" b="1" dirty="0">
              <a:solidFill>
                <a:schemeClr val="tx1">
                  <a:lumMod val="95000"/>
                  <a:lumOff val="5000"/>
                </a:schemeClr>
              </a:solidFill>
              <a:cs typeface="Arial" panose="020B0604020202020204" pitchFamily="34" charset="0"/>
            </a:endParaRPr>
          </a:p>
        </p:txBody>
      </p:sp>
      <p:sp>
        <p:nvSpPr>
          <p:cNvPr id="6" name="Content Placeholder 2"/>
          <p:cNvSpPr>
            <a:spLocks noGrp="1"/>
          </p:cNvSpPr>
          <p:nvPr>
            <p:ph idx="1"/>
          </p:nvPr>
        </p:nvSpPr>
        <p:spPr>
          <a:xfrm>
            <a:off x="457200" y="1600200"/>
            <a:ext cx="8229600" cy="4525963"/>
          </a:xfrm>
        </p:spPr>
        <p:txBody>
          <a:bodyPr/>
          <a:lstStyle/>
          <a:p>
            <a:r>
              <a:rPr lang="en-CA" dirty="0" smtClean="0"/>
              <a:t>Each point of beef produced in the USA today requires:</a:t>
            </a:r>
          </a:p>
          <a:p>
            <a:pPr lvl="1"/>
            <a:r>
              <a:rPr lang="en-CA" dirty="0" smtClean="0">
                <a:solidFill>
                  <a:schemeClr val="bg1">
                    <a:lumMod val="50000"/>
                  </a:schemeClr>
                </a:solidFill>
              </a:rPr>
              <a:t>30% less animals</a:t>
            </a:r>
          </a:p>
          <a:p>
            <a:pPr lvl="1"/>
            <a:r>
              <a:rPr lang="en-CA" dirty="0" smtClean="0">
                <a:solidFill>
                  <a:schemeClr val="bg1">
                    <a:lumMod val="50000"/>
                  </a:schemeClr>
                </a:solidFill>
              </a:rPr>
              <a:t>14% less water</a:t>
            </a:r>
          </a:p>
          <a:p>
            <a:pPr lvl="1"/>
            <a:r>
              <a:rPr lang="en-CA" dirty="0" smtClean="0"/>
              <a:t>34% less land</a:t>
            </a:r>
            <a:endParaRPr lang="en-CA" dirty="0"/>
          </a:p>
        </p:txBody>
      </p:sp>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48" t="3536" r="877" b="2121"/>
          <a:stretch/>
        </p:blipFill>
        <p:spPr bwMode="auto">
          <a:xfrm>
            <a:off x="4783151" y="2687934"/>
            <a:ext cx="3677561" cy="2547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7048" t="3536" r="58489" b="2121"/>
          <a:stretch/>
        </p:blipFill>
        <p:spPr bwMode="auto">
          <a:xfrm>
            <a:off x="4783150" y="2687934"/>
            <a:ext cx="1376489" cy="2547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ontent Placeholder 2"/>
          <p:cNvSpPr txBox="1">
            <a:spLocks/>
          </p:cNvSpPr>
          <p:nvPr/>
        </p:nvSpPr>
        <p:spPr>
          <a:xfrm>
            <a:off x="4334928" y="5703273"/>
            <a:ext cx="896445" cy="42788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haparral Pro"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haparral Pro" pitchFamily="18"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haparral Pro"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haparral Pro"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haparral Pro"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CA" sz="2400" dirty="0" smtClean="0"/>
              <a:t>1977</a:t>
            </a:r>
            <a:endParaRPr lang="en-CA" sz="2400" dirty="0"/>
          </a:p>
        </p:txBody>
      </p:sp>
      <p:sp>
        <p:nvSpPr>
          <p:cNvPr id="14" name="Content Placeholder 2"/>
          <p:cNvSpPr txBox="1">
            <a:spLocks/>
          </p:cNvSpPr>
          <p:nvPr/>
        </p:nvSpPr>
        <p:spPr>
          <a:xfrm>
            <a:off x="5627076" y="5703273"/>
            <a:ext cx="896445" cy="42788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haparral Pro"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haparral Pro" pitchFamily="18"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haparral Pro"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haparral Pro"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haparral Pro"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CA" sz="2400" dirty="0" smtClean="0"/>
              <a:t>2007</a:t>
            </a:r>
            <a:endParaRPr lang="en-CA" sz="2400" dirty="0"/>
          </a:p>
        </p:txBody>
      </p:sp>
      <p:cxnSp>
        <p:nvCxnSpPr>
          <p:cNvPr id="15" name="Straight Connector 14"/>
          <p:cNvCxnSpPr/>
          <p:nvPr/>
        </p:nvCxnSpPr>
        <p:spPr>
          <a:xfrm flipV="1">
            <a:off x="4783150" y="5291284"/>
            <a:ext cx="0" cy="411989"/>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6141352" y="5290435"/>
            <a:ext cx="0" cy="411989"/>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943789" y="5291284"/>
            <a:ext cx="984565" cy="369332"/>
          </a:xfrm>
          <a:prstGeom prst="rect">
            <a:avLst/>
          </a:prstGeom>
          <a:noFill/>
        </p:spPr>
        <p:txBody>
          <a:bodyPr wrap="none" rtlCol="0">
            <a:spAutoFit/>
          </a:bodyPr>
          <a:lstStyle/>
          <a:p>
            <a:r>
              <a:rPr lang="en-CA" dirty="0" smtClean="0"/>
              <a:t>34% less</a:t>
            </a:r>
            <a:endParaRPr lang="en-CA" dirty="0"/>
          </a:p>
        </p:txBody>
      </p:sp>
    </p:spTree>
    <p:extLst>
      <p:ext uri="{BB962C8B-B14F-4D97-AF65-F5344CB8AC3E}">
        <p14:creationId xmlns:p14="http://schemas.microsoft.com/office/powerpoint/2010/main" val="20599169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274638"/>
            <a:ext cx="9144000" cy="1143000"/>
          </a:xfrm>
        </p:spPr>
        <p:txBody>
          <a:bodyPr>
            <a:normAutofit/>
          </a:bodyPr>
          <a:lstStyle/>
          <a:p>
            <a:r>
              <a:rPr lang="en-CA" sz="4000" b="1" dirty="0" smtClean="0">
                <a:solidFill>
                  <a:schemeClr val="tx1">
                    <a:lumMod val="95000"/>
                    <a:lumOff val="5000"/>
                  </a:schemeClr>
                </a:solidFill>
                <a:cs typeface="Arial" panose="020B0604020202020204" pitchFamily="34" charset="0"/>
              </a:rPr>
              <a:t>Beef production &amp; efficiency</a:t>
            </a:r>
            <a:endParaRPr lang="en-CA" sz="4000" b="1" dirty="0">
              <a:solidFill>
                <a:schemeClr val="tx1">
                  <a:lumMod val="95000"/>
                  <a:lumOff val="5000"/>
                </a:schemeClr>
              </a:solidFill>
              <a:cs typeface="Arial" panose="020B0604020202020204" pitchFamily="34" charset="0"/>
            </a:endParaRPr>
          </a:p>
        </p:txBody>
      </p:sp>
      <p:sp>
        <p:nvSpPr>
          <p:cNvPr id="6" name="Content Placeholder 2"/>
          <p:cNvSpPr>
            <a:spLocks noGrp="1"/>
          </p:cNvSpPr>
          <p:nvPr>
            <p:ph idx="1"/>
          </p:nvPr>
        </p:nvSpPr>
        <p:spPr>
          <a:xfrm>
            <a:off x="457200" y="1600200"/>
            <a:ext cx="8229600" cy="4525963"/>
          </a:xfrm>
        </p:spPr>
        <p:txBody>
          <a:bodyPr/>
          <a:lstStyle/>
          <a:p>
            <a:r>
              <a:rPr lang="en-CA" dirty="0" smtClean="0"/>
              <a:t>Each point of beef produced in the USA today requires:</a:t>
            </a:r>
          </a:p>
          <a:p>
            <a:pPr lvl="1"/>
            <a:r>
              <a:rPr lang="en-CA" dirty="0" smtClean="0">
                <a:solidFill>
                  <a:schemeClr val="bg1">
                    <a:lumMod val="50000"/>
                  </a:schemeClr>
                </a:solidFill>
              </a:rPr>
              <a:t>30% less animals</a:t>
            </a:r>
          </a:p>
          <a:p>
            <a:pPr lvl="1"/>
            <a:r>
              <a:rPr lang="en-CA" dirty="0" smtClean="0">
                <a:solidFill>
                  <a:schemeClr val="bg1">
                    <a:lumMod val="50000"/>
                  </a:schemeClr>
                </a:solidFill>
              </a:rPr>
              <a:t>14% less water</a:t>
            </a:r>
          </a:p>
          <a:p>
            <a:pPr lvl="1"/>
            <a:r>
              <a:rPr lang="en-CA" dirty="0" smtClean="0">
                <a:solidFill>
                  <a:schemeClr val="bg1">
                    <a:lumMod val="50000"/>
                  </a:schemeClr>
                </a:solidFill>
              </a:rPr>
              <a:t>34% less land</a:t>
            </a:r>
          </a:p>
          <a:p>
            <a:pPr lvl="1"/>
            <a:r>
              <a:rPr lang="en-CA" dirty="0" smtClean="0"/>
              <a:t>18% smaller carbon footprint </a:t>
            </a:r>
          </a:p>
          <a:p>
            <a:pPr lvl="1"/>
            <a:endParaRPr lang="en-CA" dirty="0"/>
          </a:p>
        </p:txBody>
      </p:sp>
      <p:sp>
        <p:nvSpPr>
          <p:cNvPr id="13" name="Content Placeholder 2"/>
          <p:cNvSpPr txBox="1">
            <a:spLocks/>
          </p:cNvSpPr>
          <p:nvPr/>
        </p:nvSpPr>
        <p:spPr>
          <a:xfrm>
            <a:off x="7452902" y="5073154"/>
            <a:ext cx="896445" cy="42788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haparral Pro"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haparral Pro" pitchFamily="18"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haparral Pro"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haparral Pro"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haparral Pro"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CA" sz="2400" dirty="0" smtClean="0"/>
              <a:t>1977</a:t>
            </a:r>
            <a:endParaRPr lang="en-CA" sz="2400" dirty="0"/>
          </a:p>
        </p:txBody>
      </p:sp>
      <p:sp>
        <p:nvSpPr>
          <p:cNvPr id="14" name="Content Placeholder 2"/>
          <p:cNvSpPr txBox="1">
            <a:spLocks/>
          </p:cNvSpPr>
          <p:nvPr/>
        </p:nvSpPr>
        <p:spPr>
          <a:xfrm>
            <a:off x="7452902" y="4329569"/>
            <a:ext cx="896445" cy="42788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haparral Pro"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haparral Pro" pitchFamily="18"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haparral Pro"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haparral Pro"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haparral Pro"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CA" sz="2400" dirty="0" smtClean="0"/>
              <a:t>2007</a:t>
            </a:r>
            <a:endParaRPr lang="en-CA" sz="2400"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26530"/>
          <a:stretch/>
        </p:blipFill>
        <p:spPr>
          <a:xfrm>
            <a:off x="5627076" y="2140296"/>
            <a:ext cx="1847026" cy="3351962"/>
          </a:xfrm>
          <a:prstGeom prst="rect">
            <a:avLst/>
          </a:prstGeom>
        </p:spPr>
      </p:pic>
      <p:pic>
        <p:nvPicPr>
          <p:cNvPr id="16" name="Picture 15"/>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t="70447" r="29415"/>
          <a:stretch/>
        </p:blipFill>
        <p:spPr>
          <a:xfrm>
            <a:off x="5627076" y="4501662"/>
            <a:ext cx="1774482" cy="990596"/>
          </a:xfrm>
          <a:prstGeom prst="rect">
            <a:avLst/>
          </a:prstGeom>
          <a:noFill/>
          <a:ln>
            <a:noFill/>
          </a:ln>
        </p:spPr>
      </p:pic>
      <p:cxnSp>
        <p:nvCxnSpPr>
          <p:cNvPr id="18" name="Straight Connector 17"/>
          <p:cNvCxnSpPr/>
          <p:nvPr/>
        </p:nvCxnSpPr>
        <p:spPr>
          <a:xfrm flipH="1">
            <a:off x="6937451" y="5287096"/>
            <a:ext cx="462224"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7168563" y="4503319"/>
            <a:ext cx="305539"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550589" y="4652306"/>
            <a:ext cx="583814" cy="369332"/>
          </a:xfrm>
          <a:prstGeom prst="rect">
            <a:avLst/>
          </a:prstGeom>
          <a:noFill/>
        </p:spPr>
        <p:txBody>
          <a:bodyPr wrap="none" rtlCol="0">
            <a:spAutoFit/>
          </a:bodyPr>
          <a:lstStyle/>
          <a:p>
            <a:r>
              <a:rPr lang="en-CA" dirty="0" smtClean="0"/>
              <a:t>18%</a:t>
            </a:r>
            <a:endParaRPr lang="en-CA" dirty="0"/>
          </a:p>
        </p:txBody>
      </p:sp>
    </p:spTree>
    <p:extLst>
      <p:ext uri="{BB962C8B-B14F-4D97-AF65-F5344CB8AC3E}">
        <p14:creationId xmlns:p14="http://schemas.microsoft.com/office/powerpoint/2010/main" val="24496835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p:cNvSpPr>
            <a:spLocks noGrp="1"/>
          </p:cNvSpPr>
          <p:nvPr>
            <p:ph type="title"/>
          </p:nvPr>
        </p:nvSpPr>
        <p:spPr>
          <a:xfrm>
            <a:off x="0" y="274638"/>
            <a:ext cx="9144000" cy="1143000"/>
          </a:xfrm>
        </p:spPr>
        <p:txBody>
          <a:bodyPr>
            <a:normAutofit/>
          </a:bodyPr>
          <a:lstStyle/>
          <a:p>
            <a:r>
              <a:rPr lang="en-CA" sz="4000" b="1" dirty="0" smtClean="0">
                <a:solidFill>
                  <a:schemeClr val="tx1">
                    <a:lumMod val="95000"/>
                    <a:lumOff val="5000"/>
                  </a:schemeClr>
                </a:solidFill>
                <a:cs typeface="Arial" panose="020B0604020202020204" pitchFamily="34" charset="0"/>
              </a:rPr>
              <a:t>Beef production &amp; efficiency</a:t>
            </a:r>
            <a:endParaRPr lang="en-CA" sz="4000" b="1" dirty="0">
              <a:solidFill>
                <a:schemeClr val="tx1">
                  <a:lumMod val="95000"/>
                  <a:lumOff val="5000"/>
                </a:schemeClr>
              </a:solidFill>
              <a:cs typeface="Arial" panose="020B0604020202020204" pitchFamily="34" charset="0"/>
            </a:endParaRPr>
          </a:p>
        </p:txBody>
      </p:sp>
      <p:sp>
        <p:nvSpPr>
          <p:cNvPr id="6" name="Content Placeholder 2"/>
          <p:cNvSpPr>
            <a:spLocks noGrp="1"/>
          </p:cNvSpPr>
          <p:nvPr>
            <p:ph idx="1"/>
          </p:nvPr>
        </p:nvSpPr>
        <p:spPr>
          <a:xfrm>
            <a:off x="457200" y="1600200"/>
            <a:ext cx="8229600" cy="4525963"/>
          </a:xfrm>
        </p:spPr>
        <p:txBody>
          <a:bodyPr/>
          <a:lstStyle/>
          <a:p>
            <a:r>
              <a:rPr lang="en-CA" dirty="0" smtClean="0"/>
              <a:t>Each point of beef produced in the USA today requires:</a:t>
            </a:r>
          </a:p>
          <a:p>
            <a:pPr lvl="1"/>
            <a:r>
              <a:rPr lang="en-CA" dirty="0" smtClean="0">
                <a:solidFill>
                  <a:schemeClr val="bg1">
                    <a:lumMod val="50000"/>
                  </a:schemeClr>
                </a:solidFill>
              </a:rPr>
              <a:t>30% less animals</a:t>
            </a:r>
          </a:p>
          <a:p>
            <a:pPr lvl="1"/>
            <a:r>
              <a:rPr lang="en-CA" dirty="0" smtClean="0">
                <a:solidFill>
                  <a:schemeClr val="bg1">
                    <a:lumMod val="50000"/>
                  </a:schemeClr>
                </a:solidFill>
              </a:rPr>
              <a:t>14% less water</a:t>
            </a:r>
          </a:p>
          <a:p>
            <a:pPr lvl="1"/>
            <a:r>
              <a:rPr lang="en-CA" dirty="0" smtClean="0">
                <a:solidFill>
                  <a:schemeClr val="bg1">
                    <a:lumMod val="50000"/>
                  </a:schemeClr>
                </a:solidFill>
              </a:rPr>
              <a:t>34% less land</a:t>
            </a:r>
          </a:p>
          <a:p>
            <a:pPr lvl="1"/>
            <a:r>
              <a:rPr lang="en-CA" dirty="0" smtClean="0">
                <a:solidFill>
                  <a:schemeClr val="bg1">
                    <a:lumMod val="50000"/>
                  </a:schemeClr>
                </a:solidFill>
              </a:rPr>
              <a:t>18% smaller carbon footprint</a:t>
            </a:r>
          </a:p>
          <a:p>
            <a:pPr lvl="1"/>
            <a:r>
              <a:rPr lang="en-CA" dirty="0" smtClean="0"/>
              <a:t>Generate 20% less manure </a:t>
            </a:r>
          </a:p>
          <a:p>
            <a:pPr lvl="1"/>
            <a:endParaRPr lang="en-CA" dirty="0"/>
          </a:p>
        </p:txBody>
      </p:sp>
      <p:sp>
        <p:nvSpPr>
          <p:cNvPr id="13" name="Content Placeholder 2"/>
          <p:cNvSpPr txBox="1">
            <a:spLocks/>
          </p:cNvSpPr>
          <p:nvPr/>
        </p:nvSpPr>
        <p:spPr>
          <a:xfrm>
            <a:off x="5253281" y="5792067"/>
            <a:ext cx="896445" cy="42788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haparral Pro"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haparral Pro" pitchFamily="18"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haparral Pro"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haparral Pro"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haparral Pro"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CA" sz="2400" dirty="0" smtClean="0"/>
              <a:t>1977</a:t>
            </a:r>
            <a:endParaRPr lang="en-CA" sz="2400" dirty="0"/>
          </a:p>
        </p:txBody>
      </p:sp>
      <p:sp>
        <p:nvSpPr>
          <p:cNvPr id="14" name="Content Placeholder 2"/>
          <p:cNvSpPr txBox="1">
            <a:spLocks/>
          </p:cNvSpPr>
          <p:nvPr/>
        </p:nvSpPr>
        <p:spPr>
          <a:xfrm>
            <a:off x="6233969" y="5792067"/>
            <a:ext cx="896445" cy="42788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haparral Pro"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haparral Pro" pitchFamily="18"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haparral Pro"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haparral Pro"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haparral Pro"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CA" sz="2400" dirty="0" smtClean="0"/>
              <a:t>2007</a:t>
            </a:r>
            <a:endParaRPr lang="en-CA" sz="2400" dirty="0"/>
          </a:p>
        </p:txBody>
      </p:sp>
      <p:cxnSp>
        <p:nvCxnSpPr>
          <p:cNvPr id="18" name="Straight Connector 17"/>
          <p:cNvCxnSpPr/>
          <p:nvPr/>
        </p:nvCxnSpPr>
        <p:spPr>
          <a:xfrm>
            <a:off x="5701504" y="5094149"/>
            <a:ext cx="0" cy="483976"/>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468212" y="5323993"/>
            <a:ext cx="1" cy="254132"/>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819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261264" y="3294954"/>
            <a:ext cx="3738300" cy="2242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3">
            <a:lum bright="70000" contrast="-70000"/>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r="67714"/>
          <a:stretch/>
        </p:blipFill>
        <p:spPr bwMode="auto">
          <a:xfrm>
            <a:off x="5261264" y="3294954"/>
            <a:ext cx="1206949" cy="2242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5644247" y="4714769"/>
            <a:ext cx="896399" cy="338554"/>
          </a:xfrm>
          <a:prstGeom prst="rect">
            <a:avLst/>
          </a:prstGeom>
          <a:noFill/>
        </p:spPr>
        <p:txBody>
          <a:bodyPr wrap="none" rtlCol="0">
            <a:spAutoFit/>
          </a:bodyPr>
          <a:lstStyle/>
          <a:p>
            <a:r>
              <a:rPr lang="en-CA" sz="1600" dirty="0" smtClean="0"/>
              <a:t>20% less</a:t>
            </a:r>
            <a:endParaRPr lang="en-CA" sz="1600" dirty="0"/>
          </a:p>
        </p:txBody>
      </p:sp>
    </p:spTree>
    <p:extLst>
      <p:ext uri="{BB962C8B-B14F-4D97-AF65-F5344CB8AC3E}">
        <p14:creationId xmlns:p14="http://schemas.microsoft.com/office/powerpoint/2010/main" val="29599951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274638"/>
            <a:ext cx="9144000" cy="1143000"/>
          </a:xfrm>
        </p:spPr>
        <p:txBody>
          <a:bodyPr>
            <a:normAutofit/>
          </a:bodyPr>
          <a:lstStyle/>
          <a:p>
            <a:r>
              <a:rPr lang="en-CA" sz="4000" b="1" dirty="0" smtClean="0">
                <a:solidFill>
                  <a:schemeClr val="tx1">
                    <a:lumMod val="95000"/>
                    <a:lumOff val="5000"/>
                  </a:schemeClr>
                </a:solidFill>
                <a:cs typeface="Arial" panose="020B0604020202020204" pitchFamily="34" charset="0"/>
              </a:rPr>
              <a:t>Beef production &amp; efficiency</a:t>
            </a:r>
            <a:endParaRPr lang="en-CA" sz="4000" b="1" dirty="0">
              <a:solidFill>
                <a:schemeClr val="tx1">
                  <a:lumMod val="95000"/>
                  <a:lumOff val="5000"/>
                </a:schemeClr>
              </a:solidFill>
              <a:cs typeface="Arial" panose="020B0604020202020204" pitchFamily="34" charset="0"/>
            </a:endParaRPr>
          </a:p>
        </p:txBody>
      </p:sp>
      <p:sp>
        <p:nvSpPr>
          <p:cNvPr id="6" name="Content Placeholder 2"/>
          <p:cNvSpPr>
            <a:spLocks noGrp="1"/>
          </p:cNvSpPr>
          <p:nvPr>
            <p:ph idx="1"/>
          </p:nvPr>
        </p:nvSpPr>
        <p:spPr>
          <a:xfrm>
            <a:off x="457200" y="1600200"/>
            <a:ext cx="8229600" cy="4525963"/>
          </a:xfrm>
        </p:spPr>
        <p:txBody>
          <a:bodyPr/>
          <a:lstStyle/>
          <a:p>
            <a:r>
              <a:rPr lang="en-CA" dirty="0" smtClean="0"/>
              <a:t>Each point of beef produced in the USA today requires:</a:t>
            </a:r>
          </a:p>
          <a:p>
            <a:pPr lvl="1"/>
            <a:r>
              <a:rPr lang="en-CA" dirty="0" smtClean="0">
                <a:solidFill>
                  <a:schemeClr val="bg1">
                    <a:lumMod val="50000"/>
                  </a:schemeClr>
                </a:solidFill>
              </a:rPr>
              <a:t>30% less animals</a:t>
            </a:r>
          </a:p>
          <a:p>
            <a:pPr lvl="1"/>
            <a:r>
              <a:rPr lang="en-CA" dirty="0" smtClean="0">
                <a:solidFill>
                  <a:schemeClr val="bg1">
                    <a:lumMod val="50000"/>
                  </a:schemeClr>
                </a:solidFill>
              </a:rPr>
              <a:t>14% less water</a:t>
            </a:r>
          </a:p>
          <a:p>
            <a:pPr lvl="1"/>
            <a:r>
              <a:rPr lang="en-CA" dirty="0" smtClean="0">
                <a:solidFill>
                  <a:schemeClr val="bg1">
                    <a:lumMod val="50000"/>
                  </a:schemeClr>
                </a:solidFill>
              </a:rPr>
              <a:t>34% less land</a:t>
            </a:r>
          </a:p>
          <a:p>
            <a:pPr lvl="1"/>
            <a:r>
              <a:rPr lang="en-CA" dirty="0" smtClean="0">
                <a:solidFill>
                  <a:schemeClr val="bg1">
                    <a:lumMod val="50000"/>
                  </a:schemeClr>
                </a:solidFill>
              </a:rPr>
              <a:t>18% smaller carbon footprint</a:t>
            </a:r>
          </a:p>
          <a:p>
            <a:pPr lvl="1"/>
            <a:r>
              <a:rPr lang="en-CA" dirty="0" smtClean="0">
                <a:solidFill>
                  <a:schemeClr val="bg1">
                    <a:lumMod val="50000"/>
                  </a:schemeClr>
                </a:solidFill>
              </a:rPr>
              <a:t>Generate 20% less manure</a:t>
            </a:r>
          </a:p>
          <a:p>
            <a:pPr lvl="1"/>
            <a:r>
              <a:rPr lang="en-CA" dirty="0" smtClean="0"/>
              <a:t>16% less greenhouse gas emissions</a:t>
            </a:r>
            <a:r>
              <a:rPr lang="en-CA" dirty="0" smtClean="0">
                <a:solidFill>
                  <a:schemeClr val="bg1">
                    <a:lumMod val="50000"/>
                  </a:schemeClr>
                </a:solidFill>
              </a:rPr>
              <a:t> </a:t>
            </a:r>
          </a:p>
          <a:p>
            <a:pPr lvl="1"/>
            <a:endParaRPr lang="en-CA" dirty="0"/>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835" t="8860" r="15715" b="6808"/>
          <a:stretch/>
        </p:blipFill>
        <p:spPr bwMode="auto">
          <a:xfrm>
            <a:off x="6620525" y="2154539"/>
            <a:ext cx="2167695" cy="2401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4835" t="8860" r="75733" b="6808"/>
          <a:stretch/>
        </p:blipFill>
        <p:spPr bwMode="auto">
          <a:xfrm>
            <a:off x="6439276" y="2154538"/>
            <a:ext cx="530191" cy="2401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Content Placeholder 2"/>
          <p:cNvSpPr txBox="1">
            <a:spLocks/>
          </p:cNvSpPr>
          <p:nvPr/>
        </p:nvSpPr>
        <p:spPr>
          <a:xfrm>
            <a:off x="6105670" y="4898772"/>
            <a:ext cx="896445" cy="42788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haparral Pro"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haparral Pro" pitchFamily="18"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haparral Pro"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haparral Pro"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haparral Pro"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CA" sz="1800" dirty="0" smtClean="0"/>
              <a:t>1977</a:t>
            </a:r>
            <a:endParaRPr lang="en-CA" sz="1800" dirty="0"/>
          </a:p>
        </p:txBody>
      </p:sp>
      <p:sp>
        <p:nvSpPr>
          <p:cNvPr id="17" name="Content Placeholder 2"/>
          <p:cNvSpPr txBox="1">
            <a:spLocks/>
          </p:cNvSpPr>
          <p:nvPr/>
        </p:nvSpPr>
        <p:spPr>
          <a:xfrm>
            <a:off x="6682012" y="4898772"/>
            <a:ext cx="896445" cy="42788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haparral Pro"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haparral Pro" pitchFamily="18"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haparral Pro"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haparral Pro"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haparral Pro"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CA" sz="1800" dirty="0" smtClean="0"/>
              <a:t>2007</a:t>
            </a:r>
            <a:endParaRPr lang="en-CA" sz="1800" dirty="0"/>
          </a:p>
        </p:txBody>
      </p:sp>
      <p:cxnSp>
        <p:nvCxnSpPr>
          <p:cNvPr id="20" name="Straight Connector 19"/>
          <p:cNvCxnSpPr/>
          <p:nvPr/>
        </p:nvCxnSpPr>
        <p:spPr>
          <a:xfrm>
            <a:off x="6453413" y="4616386"/>
            <a:ext cx="0" cy="313162"/>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7168563" y="4503319"/>
            <a:ext cx="305539"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969467" y="4612205"/>
            <a:ext cx="0" cy="313162"/>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367580" y="2387712"/>
            <a:ext cx="673582" cy="261610"/>
          </a:xfrm>
          <a:prstGeom prst="rect">
            <a:avLst/>
          </a:prstGeom>
          <a:noFill/>
        </p:spPr>
        <p:txBody>
          <a:bodyPr wrap="none" rtlCol="0">
            <a:spAutoFit/>
          </a:bodyPr>
          <a:lstStyle/>
          <a:p>
            <a:r>
              <a:rPr lang="en-CA" sz="1100" dirty="0" smtClean="0"/>
              <a:t>16% less</a:t>
            </a:r>
            <a:endParaRPr lang="en-CA" sz="1100" dirty="0"/>
          </a:p>
        </p:txBody>
      </p:sp>
    </p:spTree>
    <p:extLst>
      <p:ext uri="{BB962C8B-B14F-4D97-AF65-F5344CB8AC3E}">
        <p14:creationId xmlns:p14="http://schemas.microsoft.com/office/powerpoint/2010/main" val="37079190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22530" name="Picture 2" descr="Feeding the World in 2050: Slid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4" y="122871"/>
            <a:ext cx="8858249" cy="6643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9621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descr="P:\Krysty\McAllister Christmas\2013\McAllister.Christmas.jp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395" y="1273120"/>
            <a:ext cx="8549211" cy="48276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1205" name="Rectangle 2"/>
          <p:cNvSpPr txBox="1">
            <a:spLocks noChangeArrowheads="1"/>
          </p:cNvSpPr>
          <p:nvPr/>
        </p:nvSpPr>
        <p:spPr bwMode="auto">
          <a:xfrm>
            <a:off x="276224" y="279505"/>
            <a:ext cx="5370949"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itchFamily="34" charset="0"/>
              </a:defRPr>
            </a:lvl1pPr>
            <a:lvl2pPr marL="742950" indent="-285750">
              <a:defRPr sz="2800" b="1">
                <a:solidFill>
                  <a:schemeClr val="tx1"/>
                </a:solidFill>
                <a:latin typeface="Arial" pitchFamily="34" charset="0"/>
              </a:defRPr>
            </a:lvl2pPr>
            <a:lvl3pPr marL="1143000" indent="-228600">
              <a:defRPr sz="2800" b="1">
                <a:solidFill>
                  <a:schemeClr val="tx1"/>
                </a:solidFill>
                <a:latin typeface="Arial" pitchFamily="34" charset="0"/>
              </a:defRPr>
            </a:lvl3pPr>
            <a:lvl4pPr marL="1600200" indent="-228600">
              <a:defRPr sz="2800" b="1">
                <a:solidFill>
                  <a:schemeClr val="tx1"/>
                </a:solidFill>
                <a:latin typeface="Arial" pitchFamily="34" charset="0"/>
              </a:defRPr>
            </a:lvl4pPr>
            <a:lvl5pPr marL="2057400" indent="-228600">
              <a:defRPr sz="2800" b="1">
                <a:solidFill>
                  <a:schemeClr val="tx1"/>
                </a:solidFill>
                <a:latin typeface="Arial" pitchFamily="34" charset="0"/>
              </a:defRPr>
            </a:lvl5pPr>
            <a:lvl6pPr marL="2514600" indent="-228600" algn="ctr" eaLnBrk="0" fontAlgn="base" hangingPunct="0">
              <a:spcBef>
                <a:spcPct val="0"/>
              </a:spcBef>
              <a:spcAft>
                <a:spcPct val="0"/>
              </a:spcAft>
              <a:defRPr sz="2800" b="1">
                <a:solidFill>
                  <a:schemeClr val="tx1"/>
                </a:solidFill>
                <a:latin typeface="Arial" pitchFamily="34" charset="0"/>
              </a:defRPr>
            </a:lvl6pPr>
            <a:lvl7pPr marL="2971800" indent="-228600" algn="ctr" eaLnBrk="0" fontAlgn="base" hangingPunct="0">
              <a:spcBef>
                <a:spcPct val="0"/>
              </a:spcBef>
              <a:spcAft>
                <a:spcPct val="0"/>
              </a:spcAft>
              <a:defRPr sz="2800" b="1">
                <a:solidFill>
                  <a:schemeClr val="tx1"/>
                </a:solidFill>
                <a:latin typeface="Arial" pitchFamily="34" charset="0"/>
              </a:defRPr>
            </a:lvl7pPr>
            <a:lvl8pPr marL="3429000" indent="-228600" algn="ctr" eaLnBrk="0" fontAlgn="base" hangingPunct="0">
              <a:spcBef>
                <a:spcPct val="0"/>
              </a:spcBef>
              <a:spcAft>
                <a:spcPct val="0"/>
              </a:spcAft>
              <a:defRPr sz="2800" b="1">
                <a:solidFill>
                  <a:schemeClr val="tx1"/>
                </a:solidFill>
                <a:latin typeface="Arial" pitchFamily="34" charset="0"/>
              </a:defRPr>
            </a:lvl8pPr>
            <a:lvl9pPr marL="3886200" indent="-228600" algn="ctr" eaLnBrk="0" fontAlgn="base" hangingPunct="0">
              <a:spcBef>
                <a:spcPct val="0"/>
              </a:spcBef>
              <a:spcAft>
                <a:spcPct val="0"/>
              </a:spcAft>
              <a:defRPr sz="2800" b="1">
                <a:solidFill>
                  <a:schemeClr val="tx1"/>
                </a:solidFill>
                <a:latin typeface="Arial" pitchFamily="34" charset="0"/>
              </a:defRPr>
            </a:lvl9pPr>
          </a:lstStyle>
          <a:p>
            <a:pPr algn="l" eaLnBrk="1" hangingPunct="1">
              <a:lnSpc>
                <a:spcPct val="90000"/>
              </a:lnSpc>
            </a:pPr>
            <a:r>
              <a:rPr kumimoji="1" lang="en-US" sz="4000" dirty="0">
                <a:solidFill>
                  <a:schemeClr val="tx1">
                    <a:lumMod val="95000"/>
                    <a:lumOff val="5000"/>
                  </a:schemeClr>
                </a:solidFill>
                <a:latin typeface="Century" panose="02040604050505020304" pitchFamily="18" charset="0"/>
              </a:rPr>
              <a:t>The McAllister Team</a:t>
            </a:r>
          </a:p>
        </p:txBody>
      </p:sp>
      <p:sp>
        <p:nvSpPr>
          <p:cNvPr id="51206" name="TextBox 5"/>
          <p:cNvSpPr txBox="1">
            <a:spLocks noChangeArrowheads="1"/>
          </p:cNvSpPr>
          <p:nvPr/>
        </p:nvSpPr>
        <p:spPr bwMode="auto">
          <a:xfrm>
            <a:off x="8264395" y="5774300"/>
            <a:ext cx="5822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itchFamily="34" charset="0"/>
              </a:defRPr>
            </a:lvl1pPr>
            <a:lvl2pPr marL="742950" indent="-285750">
              <a:defRPr sz="2800" b="1">
                <a:solidFill>
                  <a:schemeClr val="tx1"/>
                </a:solidFill>
                <a:latin typeface="Arial" pitchFamily="34" charset="0"/>
              </a:defRPr>
            </a:lvl2pPr>
            <a:lvl3pPr marL="1143000" indent="-228600">
              <a:defRPr sz="2800" b="1">
                <a:solidFill>
                  <a:schemeClr val="tx1"/>
                </a:solidFill>
                <a:latin typeface="Arial" pitchFamily="34" charset="0"/>
              </a:defRPr>
            </a:lvl3pPr>
            <a:lvl4pPr marL="1600200" indent="-228600">
              <a:defRPr sz="2800" b="1">
                <a:solidFill>
                  <a:schemeClr val="tx1"/>
                </a:solidFill>
                <a:latin typeface="Arial" pitchFamily="34" charset="0"/>
              </a:defRPr>
            </a:lvl4pPr>
            <a:lvl5pPr marL="2057400" indent="-228600">
              <a:defRPr sz="2800" b="1">
                <a:solidFill>
                  <a:schemeClr val="tx1"/>
                </a:solidFill>
                <a:latin typeface="Arial" pitchFamily="34" charset="0"/>
              </a:defRPr>
            </a:lvl5pPr>
            <a:lvl6pPr marL="2514600" indent="-228600" algn="ctr" eaLnBrk="0" fontAlgn="base" hangingPunct="0">
              <a:spcBef>
                <a:spcPct val="0"/>
              </a:spcBef>
              <a:spcAft>
                <a:spcPct val="0"/>
              </a:spcAft>
              <a:defRPr sz="2800" b="1">
                <a:solidFill>
                  <a:schemeClr val="tx1"/>
                </a:solidFill>
                <a:latin typeface="Arial" pitchFamily="34" charset="0"/>
              </a:defRPr>
            </a:lvl6pPr>
            <a:lvl7pPr marL="2971800" indent="-228600" algn="ctr" eaLnBrk="0" fontAlgn="base" hangingPunct="0">
              <a:spcBef>
                <a:spcPct val="0"/>
              </a:spcBef>
              <a:spcAft>
                <a:spcPct val="0"/>
              </a:spcAft>
              <a:defRPr sz="2800" b="1">
                <a:solidFill>
                  <a:schemeClr val="tx1"/>
                </a:solidFill>
                <a:latin typeface="Arial" pitchFamily="34" charset="0"/>
              </a:defRPr>
            </a:lvl7pPr>
            <a:lvl8pPr marL="3429000" indent="-228600" algn="ctr" eaLnBrk="0" fontAlgn="base" hangingPunct="0">
              <a:spcBef>
                <a:spcPct val="0"/>
              </a:spcBef>
              <a:spcAft>
                <a:spcPct val="0"/>
              </a:spcAft>
              <a:defRPr sz="2800" b="1">
                <a:solidFill>
                  <a:schemeClr val="tx1"/>
                </a:solidFill>
                <a:latin typeface="Arial" pitchFamily="34" charset="0"/>
              </a:defRPr>
            </a:lvl8pPr>
            <a:lvl9pPr marL="3886200" indent="-228600" algn="ctr" eaLnBrk="0" fontAlgn="base" hangingPunct="0">
              <a:spcBef>
                <a:spcPct val="0"/>
              </a:spcBef>
              <a:spcAft>
                <a:spcPct val="0"/>
              </a:spcAft>
              <a:defRPr sz="2800" b="1">
                <a:solidFill>
                  <a:schemeClr val="tx1"/>
                </a:solidFill>
                <a:latin typeface="Arial" pitchFamily="34" charset="0"/>
              </a:defRPr>
            </a:lvl9pPr>
          </a:lstStyle>
          <a:p>
            <a:r>
              <a:rPr lang="en-CA" sz="1400" dirty="0" smtClean="0">
                <a:solidFill>
                  <a:schemeClr val="bg1"/>
                </a:solidFill>
              </a:rPr>
              <a:t>2013</a:t>
            </a:r>
            <a:endParaRPr lang="en-CA" sz="1400" dirty="0">
              <a:solidFill>
                <a:schemeClr val="bg1"/>
              </a:solidFill>
            </a:endParaRPr>
          </a:p>
        </p:txBody>
      </p:sp>
    </p:spTree>
    <p:extLst>
      <p:ext uri="{BB962C8B-B14F-4D97-AF65-F5344CB8AC3E}">
        <p14:creationId xmlns:p14="http://schemas.microsoft.com/office/powerpoint/2010/main" val="39895288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85874" y="884237"/>
            <a:ext cx="3804016" cy="1470025"/>
          </a:xfrm>
        </p:spPr>
        <p:txBody>
          <a:bodyPr>
            <a:normAutofit/>
          </a:bodyPr>
          <a:lstStyle/>
          <a:p>
            <a:pPr algn="l"/>
            <a:r>
              <a:rPr lang="en-CA" dirty="0" smtClean="0"/>
              <a:t>Thank you</a:t>
            </a:r>
            <a:br>
              <a:rPr lang="en-CA" dirty="0" smtClean="0"/>
            </a:br>
            <a:r>
              <a:rPr lang="en-CA" sz="2800" i="1" dirty="0" smtClean="0"/>
              <a:t>		Questions?</a:t>
            </a:r>
            <a:endParaRPr lang="en-CA" sz="2800" b="1" i="1" dirty="0"/>
          </a:p>
        </p:txBody>
      </p:sp>
    </p:spTree>
    <p:extLst>
      <p:ext uri="{BB962C8B-B14F-4D97-AF65-F5344CB8AC3E}">
        <p14:creationId xmlns:p14="http://schemas.microsoft.com/office/powerpoint/2010/main" val="40517252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CA"/>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79" y="440055"/>
            <a:ext cx="8901620" cy="47529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69388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728"/>
            <a:ext cx="9333284" cy="659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22548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descr="http://www.worldometers.info/img/world_population_density.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58" y="1760115"/>
            <a:ext cx="8802284" cy="46279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88900" y="182880"/>
            <a:ext cx="8915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chemeClr val="tx1"/>
                </a:solidFill>
                <a:effectLst>
                  <a:outerShdw blurRad="38100" dist="38100" dir="2700000" algn="tl">
                    <a:srgbClr val="000000">
                      <a:alpha val="43137"/>
                    </a:srgbClr>
                  </a:outerShdw>
                </a:effectLst>
                <a:latin typeface="Century" pitchFamily="18" charset="0"/>
                <a:ea typeface="+mj-ea"/>
                <a:cs typeface="+mj-cs"/>
              </a:defRPr>
            </a:lvl1pPr>
          </a:lstStyle>
          <a:p>
            <a:r>
              <a:rPr lang="en-CA" sz="3600" dirty="0" smtClean="0"/>
              <a:t>World population density 2012 (people/km</a:t>
            </a:r>
            <a:r>
              <a:rPr lang="en-CA" sz="3600" baseline="30000" dirty="0" smtClean="0"/>
              <a:t>2</a:t>
            </a:r>
            <a:r>
              <a:rPr lang="en-CA" sz="3600" dirty="0" smtClean="0"/>
              <a:t>)</a:t>
            </a:r>
            <a:endParaRPr lang="en-CA" sz="3600" dirty="0"/>
          </a:p>
        </p:txBody>
      </p:sp>
    </p:spTree>
    <p:extLst>
      <p:ext uri="{BB962C8B-B14F-4D97-AF65-F5344CB8AC3E}">
        <p14:creationId xmlns:p14="http://schemas.microsoft.com/office/powerpoint/2010/main" val="12072631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3586" name="Rectangle 2"/>
          <p:cNvSpPr>
            <a:spLocks noGrp="1" noChangeArrowheads="1"/>
          </p:cNvSpPr>
          <p:nvPr>
            <p:ph type="title"/>
          </p:nvPr>
        </p:nvSpPr>
        <p:spPr>
          <a:xfrm>
            <a:off x="106680" y="55752"/>
            <a:ext cx="8961120" cy="1077218"/>
          </a:xfrm>
          <a:noFill/>
          <a:ln/>
          <a:extLst>
            <a:ext uri="{909E8E84-426E-40DD-AFC4-6F175D3DCCD1}">
              <a14:hiddenFill xmlns:a14="http://schemas.microsoft.com/office/drawing/2010/main">
                <a:solidFill>
                  <a:schemeClr val="accent1"/>
                </a:solidFill>
              </a14:hiddenFill>
            </a:ext>
          </a:extLst>
        </p:spPr>
        <p:txBody>
          <a:bodyPr wrap="square" lIns="45720" rIns="45720">
            <a:spAutoFit/>
          </a:bodyPr>
          <a:lstStyle/>
          <a:p>
            <a:r>
              <a:rPr lang="en-US" altLang="en-US" sz="3200" dirty="0">
                <a:solidFill>
                  <a:schemeClr val="tx1"/>
                </a:solidFill>
                <a:effectLst>
                  <a:outerShdw blurRad="38100" dist="38100" dir="2700000" algn="tl">
                    <a:srgbClr val="C0C0C0"/>
                  </a:outerShdw>
                </a:effectLst>
              </a:rPr>
              <a:t>Real world meat prices projected to rise </a:t>
            </a:r>
            <a:r>
              <a:rPr lang="en-US" altLang="en-US" sz="3200" dirty="0" smtClean="0">
                <a:solidFill>
                  <a:schemeClr val="tx1"/>
                </a:solidFill>
                <a:effectLst>
                  <a:outerShdw blurRad="38100" dist="38100" dir="2700000" algn="tl">
                    <a:srgbClr val="C0C0C0"/>
                  </a:outerShdw>
                </a:effectLst>
              </a:rPr>
              <a:t/>
            </a:r>
            <a:br>
              <a:rPr lang="en-US" altLang="en-US" sz="3200" dirty="0" smtClean="0">
                <a:solidFill>
                  <a:schemeClr val="tx1"/>
                </a:solidFill>
                <a:effectLst>
                  <a:outerShdw blurRad="38100" dist="38100" dir="2700000" algn="tl">
                    <a:srgbClr val="C0C0C0"/>
                  </a:outerShdw>
                </a:effectLst>
              </a:rPr>
            </a:br>
            <a:r>
              <a:rPr lang="en-US" altLang="en-US" sz="3200" dirty="0" smtClean="0">
                <a:solidFill>
                  <a:schemeClr val="tx1"/>
                </a:solidFill>
                <a:effectLst>
                  <a:outerShdw blurRad="38100" dist="38100" dir="2700000" algn="tl">
                    <a:srgbClr val="C0C0C0"/>
                  </a:outerShdw>
                </a:effectLst>
              </a:rPr>
              <a:t>20-30% beyond </a:t>
            </a:r>
            <a:r>
              <a:rPr lang="en-US" altLang="en-US" sz="3200" dirty="0">
                <a:solidFill>
                  <a:schemeClr val="tx1"/>
                </a:solidFill>
                <a:effectLst>
                  <a:outerShdw blurRad="38100" dist="38100" dir="2700000" algn="tl">
                    <a:srgbClr val="C0C0C0"/>
                  </a:outerShdw>
                </a:effectLst>
              </a:rPr>
              <a:t>current high levels</a:t>
            </a:r>
          </a:p>
        </p:txBody>
      </p:sp>
      <p:sp>
        <p:nvSpPr>
          <p:cNvPr id="7" name="Slide Number Placeholder 5"/>
          <p:cNvSpPr>
            <a:spLocks noGrp="1"/>
          </p:cNvSpPr>
          <p:nvPr>
            <p:ph type="sldNum" sz="quarter" idx="12"/>
          </p:nvPr>
        </p:nvSpPr>
        <p:spPr/>
        <p:txBody>
          <a:bodyPr/>
          <a:lstStyle/>
          <a:p>
            <a:fld id="{A0D2200B-3E69-4165-8685-9FF17F8BF92D}" type="slidenum">
              <a:rPr lang="en-US" altLang="en-US"/>
              <a:pPr/>
              <a:t>40</a:t>
            </a:fld>
            <a:endParaRPr lang="en-US" altLang="en-US"/>
          </a:p>
        </p:txBody>
      </p:sp>
      <p:pic>
        <p:nvPicPr>
          <p:cNvPr id="32358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588" t="2391" r="1730" b="1726"/>
          <a:stretch/>
        </p:blipFill>
        <p:spPr bwMode="auto">
          <a:xfrm>
            <a:off x="192808" y="1693227"/>
            <a:ext cx="8758385" cy="50274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3588" name="Rectangle 4"/>
          <p:cNvSpPr>
            <a:spLocks noChangeArrowheads="1"/>
          </p:cNvSpPr>
          <p:nvPr/>
        </p:nvSpPr>
        <p:spPr bwMode="auto">
          <a:xfrm>
            <a:off x="149543" y="1189355"/>
            <a:ext cx="1244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dirty="0">
                <a:effectLst>
                  <a:outerShdw blurRad="38100" dist="38100" dir="2700000" algn="tl">
                    <a:srgbClr val="C0C0C0"/>
                  </a:outerShdw>
                </a:effectLst>
                <a:latin typeface="Century" panose="02040604050505020304" pitchFamily="18" charset="0"/>
              </a:rPr>
              <a:t>Meat</a:t>
            </a:r>
          </a:p>
        </p:txBody>
      </p:sp>
      <p:sp>
        <p:nvSpPr>
          <p:cNvPr id="323589" name="Text Box 5"/>
          <p:cNvSpPr txBox="1">
            <a:spLocks noChangeArrowheads="1"/>
          </p:cNvSpPr>
          <p:nvPr/>
        </p:nvSpPr>
        <p:spPr bwMode="auto">
          <a:xfrm>
            <a:off x="228599" y="6460965"/>
            <a:ext cx="2971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i="1" dirty="0">
                <a:latin typeface="Constantia" pitchFamily="18" charset="0"/>
              </a:rPr>
              <a:t>Source:</a:t>
            </a:r>
            <a:r>
              <a:rPr lang="en-US" altLang="en-US" sz="1200" dirty="0">
                <a:latin typeface="Constantia" pitchFamily="18" charset="0"/>
              </a:rPr>
              <a:t> IFPRI</a:t>
            </a:r>
          </a:p>
        </p:txBody>
      </p:sp>
    </p:spTree>
    <p:extLst>
      <p:ext uri="{BB962C8B-B14F-4D97-AF65-F5344CB8AC3E}">
        <p14:creationId xmlns:p14="http://schemas.microsoft.com/office/powerpoint/2010/main" val="19438411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4" name="Picture 306"/>
          <p:cNvPicPr>
            <a:picLocks noChangeAspect="1" noChangeArrowheads="1"/>
          </p:cNvPicPr>
          <p:nvPr/>
        </p:nvPicPr>
        <p:blipFill rotWithShape="1">
          <a:blip r:embed="rId3">
            <a:extLst>
              <a:ext uri="{28A0092B-C50C-407E-A947-70E740481C1C}">
                <a14:useLocalDpi xmlns:a14="http://schemas.microsoft.com/office/drawing/2010/main" val="0"/>
              </a:ext>
            </a:extLst>
          </a:blip>
          <a:srcRect l="1935" t="14947" r="4045" b="13594"/>
          <a:stretch/>
        </p:blipFill>
        <p:spPr bwMode="auto">
          <a:xfrm>
            <a:off x="144216" y="1615440"/>
            <a:ext cx="8855568" cy="48615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2"/>
          <p:cNvSpPr txBox="1">
            <a:spLocks noChangeArrowheads="1"/>
          </p:cNvSpPr>
          <p:nvPr/>
        </p:nvSpPr>
        <p:spPr>
          <a:xfrm>
            <a:off x="0" y="228600"/>
            <a:ext cx="9144000" cy="1143000"/>
          </a:xfrm>
          <a:prstGeom prst="rect">
            <a:avLst/>
          </a:prstGeom>
          <a:noFill/>
          <a:extLst>
            <a:ext uri="{909E8E84-426E-40DD-AFC4-6F175D3DCCD1}">
              <a14:hiddenFill xmlns:a14="http://schemas.microsoft.com/office/drawing/2010/main">
                <a:solidFill>
                  <a:srgbClr val="333300"/>
                </a:solidFill>
              </a14:hiddenFill>
            </a:ext>
          </a:extLst>
        </p:spPr>
        <p:txBody>
          <a:bodyPr vert="horz" lIns="91440" tIns="45720" rIns="91440" bIns="45720" rtlCol="0" anchor="ctr">
            <a:noAutofit/>
          </a:bodyPr>
          <a:lstStyle>
            <a:lvl1pPr algn="ctr" defTabSz="914400" rtl="0" eaLnBrk="1" latinLnBrk="0" hangingPunct="1">
              <a:spcBef>
                <a:spcPct val="0"/>
              </a:spcBef>
              <a:buNone/>
              <a:defRPr sz="4400" b="1" kern="1200">
                <a:solidFill>
                  <a:schemeClr val="tx1"/>
                </a:solidFill>
                <a:effectLst>
                  <a:outerShdw blurRad="38100" dist="38100" dir="2700000" algn="tl">
                    <a:srgbClr val="000000">
                      <a:alpha val="43137"/>
                    </a:srgbClr>
                  </a:outerShdw>
                </a:effectLst>
                <a:latin typeface="Century" pitchFamily="18" charset="0"/>
                <a:ea typeface="+mj-ea"/>
                <a:cs typeface="+mj-cs"/>
              </a:defRPr>
            </a:lvl1pPr>
          </a:lstStyle>
          <a:p>
            <a:r>
              <a:rPr lang="en-US" altLang="en-US" sz="2800" dirty="0" smtClean="0">
                <a:effectLst>
                  <a:outerShdw blurRad="38100" dist="38100" dir="2700000" algn="tl">
                    <a:srgbClr val="C0C0C0"/>
                  </a:outerShdw>
                </a:effectLst>
              </a:rPr>
              <a:t>Global livestock production and GHG emissions from livestock, by commodity and regions</a:t>
            </a:r>
            <a:endParaRPr lang="en-US" altLang="en-US" sz="2800" dirty="0">
              <a:effectLst>
                <a:outerShdw blurRad="38100" dist="38100" dir="2700000" algn="tl">
                  <a:srgbClr val="C0C0C0"/>
                </a:outerShdw>
              </a:effectLst>
            </a:endParaRPr>
          </a:p>
        </p:txBody>
      </p:sp>
    </p:spTree>
    <p:extLst>
      <p:ext uri="{BB962C8B-B14F-4D97-AF65-F5344CB8AC3E}">
        <p14:creationId xmlns:p14="http://schemas.microsoft.com/office/powerpoint/2010/main" val="41273662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descr="C:\Users\munnsk\AppData\Local\Microsoft\Windows\Temporary Internet Files\Content.Outlook\39IWJ6CG\Top 20.PNG"/>
          <p:cNvPicPr>
            <a:picLocks noChangeAspect="1" noChangeArrowheads="1"/>
          </p:cNvPicPr>
          <p:nvPr/>
        </p:nvPicPr>
        <p:blipFill rotWithShape="1">
          <a:blip r:embed="rId2">
            <a:extLst>
              <a:ext uri="{28A0092B-C50C-407E-A947-70E740481C1C}">
                <a14:useLocalDpi xmlns:a14="http://schemas.microsoft.com/office/drawing/2010/main" val="0"/>
              </a:ext>
            </a:extLst>
          </a:blip>
          <a:srcRect t="3004" r="3912" b="-1"/>
          <a:stretch/>
        </p:blipFill>
        <p:spPr bwMode="auto">
          <a:xfrm>
            <a:off x="173697" y="1145511"/>
            <a:ext cx="8796606" cy="40997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8661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9284" y="1168894"/>
            <a:ext cx="72088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chemeClr val="tx1"/>
                </a:solidFill>
                <a:effectLst>
                  <a:outerShdw blurRad="38100" dist="38100" dir="2700000" algn="tl">
                    <a:srgbClr val="000000">
                      <a:alpha val="43137"/>
                    </a:srgbClr>
                  </a:outerShdw>
                </a:effectLst>
                <a:latin typeface="Century" pitchFamily="18" charset="0"/>
                <a:ea typeface="+mj-ea"/>
                <a:cs typeface="+mj-cs"/>
              </a:defRPr>
            </a:lvl1pPr>
          </a:lstStyle>
          <a:p>
            <a:pPr algn="l"/>
            <a:r>
              <a:rPr lang="en-CA" sz="3600" dirty="0" err="1" smtClean="0">
                <a:solidFill>
                  <a:schemeClr val="tx1">
                    <a:lumMod val="95000"/>
                    <a:lumOff val="5000"/>
                  </a:schemeClr>
                </a:solidFill>
                <a:cs typeface="Arial" panose="020B0604020202020204" pitchFamily="34" charset="0"/>
              </a:rPr>
              <a:t>Gapminder</a:t>
            </a:r>
            <a:r>
              <a:rPr lang="en-CA" sz="3600" dirty="0" smtClean="0">
                <a:solidFill>
                  <a:schemeClr val="tx1">
                    <a:lumMod val="95000"/>
                    <a:lumOff val="5000"/>
                  </a:schemeClr>
                </a:solidFill>
                <a:cs typeface="Arial" panose="020B0604020202020204" pitchFamily="34" charset="0"/>
              </a:rPr>
              <a:t> World Demonstration</a:t>
            </a:r>
            <a:endParaRPr lang="en-CA" sz="3600" dirty="0">
              <a:solidFill>
                <a:schemeClr val="tx1">
                  <a:lumMod val="95000"/>
                  <a:lumOff val="5000"/>
                </a:schemeClr>
              </a:solidFill>
            </a:endParaRPr>
          </a:p>
        </p:txBody>
      </p:sp>
    </p:spTree>
    <p:extLst>
      <p:ext uri="{BB962C8B-B14F-4D97-AF65-F5344CB8AC3E}">
        <p14:creationId xmlns:p14="http://schemas.microsoft.com/office/powerpoint/2010/main" val="3292822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nationalgeographic.com/foodfeatures/meat/images/meat_map_we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3" y="69742"/>
            <a:ext cx="9082544" cy="6648773"/>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p:cNvSpPr txBox="1">
            <a:spLocks noChangeArrowheads="1"/>
          </p:cNvSpPr>
          <p:nvPr/>
        </p:nvSpPr>
        <p:spPr bwMode="auto">
          <a:xfrm>
            <a:off x="191646" y="6518497"/>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r>
              <a:rPr lang="en-GB" altLang="en-US" sz="1100" b="1" dirty="0" smtClean="0">
                <a:latin typeface="Arial" charset="0"/>
              </a:rPr>
              <a:t>National Geographic 2014</a:t>
            </a:r>
            <a:endParaRPr lang="en-GB" altLang="en-US" sz="1100" b="1" dirty="0">
              <a:latin typeface="Arial" charset="0"/>
            </a:endParaRPr>
          </a:p>
        </p:txBody>
      </p:sp>
    </p:spTree>
    <p:extLst>
      <p:ext uri="{BB962C8B-B14F-4D97-AF65-F5344CB8AC3E}">
        <p14:creationId xmlns:p14="http://schemas.microsoft.com/office/powerpoint/2010/main" val="399552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73040" y="4993062"/>
            <a:ext cx="4048440" cy="5678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9pPr>
          </a:lstStyle>
          <a:p>
            <a:r>
              <a:rPr lang="en-GB" altLang="en-US" sz="1600" b="1" dirty="0">
                <a:latin typeface="Arial" charset="0"/>
              </a:rPr>
              <a:t>(A) Per capita GDP, (B) per capita demand for crop calories, and (C) per capita demand for crop protein in 2005 (black) and mean projected 2050 increases (white; percent increases above bars).</a:t>
            </a: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1560" y="91032"/>
            <a:ext cx="4165431" cy="66898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Lst>
        </p:spPr>
      </p:pic>
      <p:sp>
        <p:nvSpPr>
          <p:cNvPr id="3076" name="Text Box 4"/>
          <p:cNvSpPr txBox="1">
            <a:spLocks noChangeArrowheads="1"/>
          </p:cNvSpPr>
          <p:nvPr/>
        </p:nvSpPr>
        <p:spPr bwMode="auto">
          <a:xfrm>
            <a:off x="191646" y="6518497"/>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r>
              <a:rPr lang="en-GB" altLang="en-US" sz="1100" b="1" dirty="0" err="1">
                <a:latin typeface="Arial" charset="0"/>
              </a:rPr>
              <a:t>Tilman</a:t>
            </a:r>
            <a:r>
              <a:rPr lang="en-GB" altLang="en-US" sz="1100" b="1" dirty="0">
                <a:latin typeface="Arial" charset="0"/>
              </a:rPr>
              <a:t> D et al. PNAS 2011;108:20260-20264</a:t>
            </a:r>
          </a:p>
        </p:txBody>
      </p:sp>
      <p:sp>
        <p:nvSpPr>
          <p:cNvPr id="6" name="Title 1"/>
          <p:cNvSpPr txBox="1">
            <a:spLocks/>
          </p:cNvSpPr>
          <p:nvPr/>
        </p:nvSpPr>
        <p:spPr>
          <a:xfrm>
            <a:off x="191646" y="228192"/>
            <a:ext cx="490728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chemeClr val="tx1"/>
                </a:solidFill>
                <a:effectLst>
                  <a:outerShdw blurRad="38100" dist="38100" dir="2700000" algn="tl">
                    <a:srgbClr val="000000">
                      <a:alpha val="43137"/>
                    </a:srgbClr>
                  </a:outerShdw>
                </a:effectLst>
                <a:latin typeface="Century" pitchFamily="18" charset="0"/>
                <a:ea typeface="+mj-ea"/>
                <a:cs typeface="+mj-cs"/>
              </a:defRPr>
            </a:lvl1pPr>
          </a:lstStyle>
          <a:p>
            <a:pPr algn="l"/>
            <a:r>
              <a:rPr lang="en-CA" sz="3200" dirty="0" smtClean="0"/>
              <a:t>Per capita GDP</a:t>
            </a:r>
          </a:p>
          <a:p>
            <a:pPr algn="l"/>
            <a:r>
              <a:rPr lang="en-CA" sz="3200" dirty="0" smtClean="0"/>
              <a:t>Per capita crop calories</a:t>
            </a:r>
          </a:p>
          <a:p>
            <a:pPr algn="l"/>
            <a:r>
              <a:rPr lang="en-CA" sz="3200" dirty="0" smtClean="0"/>
              <a:t>Per capita crop protein</a:t>
            </a:r>
            <a:endParaRPr lang="en-CA" sz="3200" dirty="0"/>
          </a:p>
        </p:txBody>
      </p:sp>
    </p:spTree>
    <p:extLst>
      <p:ext uri="{BB962C8B-B14F-4D97-AF65-F5344CB8AC3E}">
        <p14:creationId xmlns:p14="http://schemas.microsoft.com/office/powerpoint/2010/main" val="29479641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ChangeArrowheads="1"/>
          </p:cNvSpPr>
          <p:nvPr>
            <p:ph type="title"/>
          </p:nvPr>
        </p:nvSpPr>
        <p:spPr>
          <a:xfrm>
            <a:off x="-12746" y="-5715"/>
            <a:ext cx="9144000" cy="1143000"/>
          </a:xfrm>
          <a:noFill/>
          <a:extLst>
            <a:ext uri="{909E8E84-426E-40DD-AFC4-6F175D3DCCD1}">
              <a14:hiddenFill xmlns:a14="http://schemas.microsoft.com/office/drawing/2010/main">
                <a:solidFill>
                  <a:srgbClr val="333300"/>
                </a:solidFill>
              </a14:hiddenFill>
            </a:ext>
          </a:extLst>
        </p:spPr>
        <p:txBody>
          <a:bodyPr>
            <a:noAutofit/>
          </a:bodyPr>
          <a:lstStyle/>
          <a:p>
            <a:r>
              <a:rPr lang="en-US" altLang="en-US" sz="3600" dirty="0">
                <a:solidFill>
                  <a:schemeClr val="tx1"/>
                </a:solidFill>
                <a:effectLst>
                  <a:outerShdw blurRad="38100" dist="38100" dir="2700000" algn="tl">
                    <a:srgbClr val="C0C0C0"/>
                  </a:outerShdw>
                </a:effectLst>
              </a:rPr>
              <a:t>Per </a:t>
            </a:r>
            <a:r>
              <a:rPr lang="en-US" altLang="en-US" sz="3600" dirty="0" smtClean="0">
                <a:solidFill>
                  <a:schemeClr val="tx1"/>
                </a:solidFill>
                <a:effectLst>
                  <a:outerShdw blurRad="38100" dist="38100" dir="2700000" algn="tl">
                    <a:srgbClr val="C0C0C0"/>
                  </a:outerShdw>
                </a:effectLst>
              </a:rPr>
              <a:t>capita meat consumption</a:t>
            </a:r>
            <a:r>
              <a:rPr lang="en-US" altLang="en-US" sz="3600" dirty="0">
                <a:solidFill>
                  <a:schemeClr val="tx1"/>
                </a:solidFill>
                <a:effectLst>
                  <a:outerShdw blurRad="38100" dist="38100" dir="2700000" algn="tl">
                    <a:srgbClr val="C0C0C0"/>
                  </a:outerShdw>
                </a:effectLst>
              </a:rPr>
              <a:t>, 2000-2050</a:t>
            </a:r>
          </a:p>
        </p:txBody>
      </p:sp>
      <p:sp>
        <p:nvSpPr>
          <p:cNvPr id="7" name="Slide Number Placeholder 6"/>
          <p:cNvSpPr>
            <a:spLocks noGrp="1"/>
          </p:cNvSpPr>
          <p:nvPr>
            <p:ph type="sldNum" sz="quarter" idx="12"/>
          </p:nvPr>
        </p:nvSpPr>
        <p:spPr/>
        <p:txBody>
          <a:bodyPr/>
          <a:lstStyle/>
          <a:p>
            <a:fld id="{C03BE6BA-CA12-4980-9D59-0E6EF6C42C58}" type="slidenum">
              <a:rPr lang="en-US" altLang="en-US"/>
              <a:pPr/>
              <a:t>9</a:t>
            </a:fld>
            <a:endParaRPr lang="en-US" altLang="en-US"/>
          </a:p>
        </p:txBody>
      </p:sp>
      <p:sp>
        <p:nvSpPr>
          <p:cNvPr id="324612" name="Rectangle 4"/>
          <p:cNvSpPr>
            <a:spLocks noChangeArrowheads="1"/>
          </p:cNvSpPr>
          <p:nvPr/>
        </p:nvSpPr>
        <p:spPr bwMode="auto">
          <a:xfrm>
            <a:off x="132160" y="6412230"/>
            <a:ext cx="6629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685800" indent="-685800">
              <a:defRPr>
                <a:solidFill>
                  <a:schemeClr val="tx1"/>
                </a:solidFill>
                <a:latin typeface="Arial" charset="0"/>
                <a:cs typeface="Arial" charset="0"/>
              </a:defRPr>
            </a:lvl1pPr>
            <a:lvl2pPr marL="800100">
              <a:defRPr>
                <a:solidFill>
                  <a:schemeClr val="tx1"/>
                </a:solidFill>
                <a:latin typeface="Arial" charset="0"/>
                <a:cs typeface="Arial" charset="0"/>
              </a:defRPr>
            </a:lvl2pPr>
            <a:lvl3pPr>
              <a:defRPr>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0"/>
              </a:spcBef>
              <a:spcAft>
                <a:spcPct val="0"/>
              </a:spcAft>
              <a:defRPr>
                <a:solidFill>
                  <a:schemeClr val="tx1"/>
                </a:solidFill>
                <a:latin typeface="Arial" charset="0"/>
                <a:cs typeface="Arial" charset="0"/>
              </a:defRPr>
            </a:lvl6pPr>
            <a:lvl7pPr fontAlgn="base">
              <a:spcBef>
                <a:spcPct val="0"/>
              </a:spcBef>
              <a:spcAft>
                <a:spcPct val="0"/>
              </a:spcAft>
              <a:defRPr>
                <a:solidFill>
                  <a:schemeClr val="tx1"/>
                </a:solidFill>
                <a:latin typeface="Arial" charset="0"/>
                <a:cs typeface="Arial" charset="0"/>
              </a:defRPr>
            </a:lvl7pPr>
            <a:lvl8pPr fontAlgn="base">
              <a:spcBef>
                <a:spcPct val="0"/>
              </a:spcBef>
              <a:spcAft>
                <a:spcPct val="0"/>
              </a:spcAft>
              <a:defRPr>
                <a:solidFill>
                  <a:schemeClr val="tx1"/>
                </a:solidFill>
                <a:latin typeface="Arial" charset="0"/>
                <a:cs typeface="Arial" charset="0"/>
              </a:defRPr>
            </a:lvl8pPr>
            <a:lvl9pPr fontAlgn="base">
              <a:spcBef>
                <a:spcPct val="0"/>
              </a:spcBef>
              <a:spcAft>
                <a:spcPct val="0"/>
              </a:spcAft>
              <a:defRPr>
                <a:solidFill>
                  <a:schemeClr val="tx1"/>
                </a:solidFill>
                <a:latin typeface="Arial" charset="0"/>
                <a:cs typeface="Arial" charset="0"/>
              </a:defRPr>
            </a:lvl9pPr>
          </a:lstStyle>
          <a:p>
            <a:r>
              <a:rPr lang="en-US" altLang="en-US" sz="1400" b="1" i="1" dirty="0">
                <a:latin typeface="Constantia" pitchFamily="18" charset="0"/>
              </a:rPr>
              <a:t>Source:</a:t>
            </a:r>
            <a:r>
              <a:rPr lang="en-US" altLang="en-US" sz="1400" b="1" dirty="0">
                <a:latin typeface="Constantia" pitchFamily="18" charset="0"/>
              </a:rPr>
              <a:t> IFPRI IMPACT projections, September 2007 </a:t>
            </a:r>
          </a:p>
        </p:txBody>
      </p:sp>
      <p:pic>
        <p:nvPicPr>
          <p:cNvPr id="324624"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160" y="1015364"/>
            <a:ext cx="8827170" cy="48063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0600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9119</TotalTime>
  <Words>872</Words>
  <Application>Microsoft Office PowerPoint</Application>
  <PresentationFormat>On-screen Show (4:3)</PresentationFormat>
  <Paragraphs>176</Paragraphs>
  <Slides>41</Slides>
  <Notes>13</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Managing environmental issues –related to beef an international perspective</vt:lpstr>
      <vt:lpstr>PowerPoint Presentation</vt:lpstr>
      <vt:lpstr>World population: 1800-2100 and projections (the variants)</vt:lpstr>
      <vt:lpstr>PowerPoint Presentation</vt:lpstr>
      <vt:lpstr>PowerPoint Presentation</vt:lpstr>
      <vt:lpstr>PowerPoint Presentation</vt:lpstr>
      <vt:lpstr>PowerPoint Presentation</vt:lpstr>
      <vt:lpstr>PowerPoint Presentation</vt:lpstr>
      <vt:lpstr>Per capita meat consumption, 2000-2050</vt:lpstr>
      <vt:lpstr>PowerPoint Presentation</vt:lpstr>
      <vt:lpstr>Land in use at present, increase to 2050 and remaining balance in 2050</vt:lpstr>
      <vt:lpstr>PowerPoint Presentation</vt:lpstr>
      <vt:lpstr>PowerPoint Presentation</vt:lpstr>
      <vt:lpstr>A Brazilian example: capacity strengthening and TT</vt:lpstr>
      <vt:lpstr>PowerPoint Presentation</vt:lpstr>
      <vt:lpstr>Restoring value to grasslands</vt:lpstr>
      <vt:lpstr>PowerPoint Presentation</vt:lpstr>
      <vt:lpstr>PowerPoint Presentation</vt:lpstr>
      <vt:lpstr>PowerPoint Presentation</vt:lpstr>
      <vt:lpstr>Brazil’s Forest Code</vt:lpstr>
      <vt:lpstr>PowerPoint Presentation</vt:lpstr>
      <vt:lpstr>Brazil’s Forest Code</vt:lpstr>
      <vt:lpstr>Brazil’s Forest Code</vt:lpstr>
      <vt:lpstr>PowerPoint Presentation</vt:lpstr>
      <vt:lpstr>PowerPoint Presentation</vt:lpstr>
      <vt:lpstr>PowerPoint Presentation</vt:lpstr>
      <vt:lpstr>PowerPoint Presentation</vt:lpstr>
      <vt:lpstr>PowerPoint Presentation</vt:lpstr>
      <vt:lpstr>Beef production &amp; efficiency</vt:lpstr>
      <vt:lpstr>Beef production &amp; efficiency</vt:lpstr>
      <vt:lpstr>Beef production &amp; efficiency</vt:lpstr>
      <vt:lpstr>Beef production &amp; efficiency</vt:lpstr>
      <vt:lpstr>Beef production &amp; efficiency</vt:lpstr>
      <vt:lpstr>Beef production &amp; efficiency</vt:lpstr>
      <vt:lpstr>PowerPoint Presentation</vt:lpstr>
      <vt:lpstr>PowerPoint Presentation</vt:lpstr>
      <vt:lpstr>Thank you   Questions?</vt:lpstr>
      <vt:lpstr>PowerPoint Presentation</vt:lpstr>
      <vt:lpstr>PowerPoint Presentation</vt:lpstr>
      <vt:lpstr>Real world meat prices projected to rise  20-30% beyond current high levels</vt:lpstr>
      <vt:lpstr>PowerPoint Presentation</vt:lpstr>
    </vt:vector>
  </TitlesOfParts>
  <Company>AAFC-AAC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Meale, Sarah</dc:creator>
  <cp:lastModifiedBy>McAllister, Tim</cp:lastModifiedBy>
  <cp:revision>193</cp:revision>
  <dcterms:created xsi:type="dcterms:W3CDTF">2013-03-11T16:58:27Z</dcterms:created>
  <dcterms:modified xsi:type="dcterms:W3CDTF">2014-11-10T20:19:42Z</dcterms:modified>
</cp:coreProperties>
</file>