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61" r:id="rId5"/>
    <p:sldMasterId id="2147483664" r:id="rId6"/>
    <p:sldMasterId id="2147483673" r:id="rId7"/>
    <p:sldMasterId id="2147483685" r:id="rId8"/>
    <p:sldMasterId id="2147493468" r:id="rId9"/>
    <p:sldMasterId id="2147483648" r:id="rId10"/>
  </p:sldMasterIdLst>
  <p:notesMasterIdLst>
    <p:notesMasterId r:id="rId29"/>
  </p:notesMasterIdLst>
  <p:sldIdLst>
    <p:sldId id="374" r:id="rId11"/>
    <p:sldId id="591" r:id="rId12"/>
    <p:sldId id="595" r:id="rId13"/>
    <p:sldId id="336" r:id="rId14"/>
    <p:sldId id="533" r:id="rId15"/>
    <p:sldId id="351" r:id="rId16"/>
    <p:sldId id="603" r:id="rId17"/>
    <p:sldId id="611" r:id="rId18"/>
    <p:sldId id="608" r:id="rId19"/>
    <p:sldId id="610" r:id="rId20"/>
    <p:sldId id="605" r:id="rId21"/>
    <p:sldId id="592" r:id="rId22"/>
    <p:sldId id="612" r:id="rId23"/>
    <p:sldId id="607" r:id="rId24"/>
    <p:sldId id="606" r:id="rId25"/>
    <p:sldId id="602" r:id="rId26"/>
    <p:sldId id="600" r:id="rId27"/>
    <p:sldId id="6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D46B3D-A0EF-23A3-3B97-3DB5BF242716}" name="Guest User" initials="GU" userId="S::urn:spo:anon#6ed1dd651d7c4bf9d004171d693978e2c5aa29cd1121c4da651f1e6900352f7e::" providerId="AD"/>
  <p188:author id="{7FAB4A5B-E5D5-5602-C6B8-5947468EEBB7}" name="Courtney Feldman" initials="CF" userId="S::cfeldman@wpgfdn.org::153407ce-4426-4a59-a98b-fa9a57eb5e3a" providerId="AD"/>
  <p188:author id="{C95BCEAA-FFC6-330D-D960-FA6307D30756}" name="Stacy Cardigan Smith" initials="SS" userId="S::ssmith@wpgfdn.org::05ff28ea-d03e-4f2e-a6af-dd11658566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03E"/>
    <a:srgbClr val="2D4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D748C-55AA-4B95-C72D-9C34D4F88692}" v="5" dt="2023-06-19T20:28:26.050"/>
    <p1510:client id="{264AF1C6-C930-D979-9752-4D521CD9F70F}" v="2" dt="2023-06-19T15:19:13.270"/>
    <p1510:client id="{9D5DBE3A-B039-6E42-AA23-2F1A7E5817D8}" v="3740" dt="2023-06-19T20:36:32.670"/>
    <p1510:client id="{A2646D96-D0D8-900B-DA62-47D7D8DF717C}" v="133" dt="2023-06-21T04:02:53.235"/>
    <p1510:client id="{A30759FC-F6C5-D7BC-E6D2-AFC3F6ABA258}" v="82" dt="2023-06-19T15:16:11.666"/>
    <p1510:client id="{D0EE7415-FD4E-C47A-A04F-806388615638}" v="114" dt="2023-06-19T20:19:00.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47128"/>
  </p:normalViewPr>
  <p:slideViewPr>
    <p:cSldViewPr snapToGrid="0">
      <p:cViewPr varScale="1">
        <p:scale>
          <a:sx n="51" d="100"/>
          <a:sy n="51" d="100"/>
        </p:scale>
        <p:origin x="26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507BE-6F68-4581-81FA-5069C7EDCB72}"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6B309-1D4F-440E-8900-2473F2EC7DC3}" type="slidenum">
              <a:rPr lang="en-US" smtClean="0"/>
              <a:t>‹#›</a:t>
            </a:fld>
            <a:endParaRPr lang="en-US"/>
          </a:p>
        </p:txBody>
      </p:sp>
    </p:spTree>
    <p:extLst>
      <p:ext uri="{BB962C8B-B14F-4D97-AF65-F5344CB8AC3E}">
        <p14:creationId xmlns:p14="http://schemas.microsoft.com/office/powerpoint/2010/main" val="226149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1</a:t>
            </a:fld>
            <a:endParaRPr lang="en-US"/>
          </a:p>
        </p:txBody>
      </p:sp>
    </p:spTree>
    <p:extLst>
      <p:ext uri="{BB962C8B-B14F-4D97-AF65-F5344CB8AC3E}">
        <p14:creationId xmlns:p14="http://schemas.microsoft.com/office/powerpoint/2010/main" val="2746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12</a:t>
            </a:fld>
            <a:endParaRPr lang="en-US"/>
          </a:p>
        </p:txBody>
      </p:sp>
    </p:spTree>
    <p:extLst>
      <p:ext uri="{BB962C8B-B14F-4D97-AF65-F5344CB8AC3E}">
        <p14:creationId xmlns:p14="http://schemas.microsoft.com/office/powerpoint/2010/main" val="182870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pilot project with CF – this model was developed based on findings.</a:t>
            </a:r>
          </a:p>
          <a:p>
            <a:r>
              <a:rPr lang="en-US"/>
              <a:t>Model to community knowledge generation – adapting model to meet the </a:t>
            </a:r>
            <a:r>
              <a:rPr lang="en-US" b="1"/>
              <a:t>[capacity]</a:t>
            </a:r>
            <a:r>
              <a:rPr lang="en-US"/>
              <a:t> of the CF: </a:t>
            </a:r>
            <a:endParaRPr lang="en-US">
              <a:cs typeface="Calibri"/>
            </a:endParaRPr>
          </a:p>
          <a:p>
            <a:endParaRPr lang="en-US">
              <a:cs typeface="Calibri"/>
            </a:endParaRPr>
          </a:p>
          <a:p>
            <a:r>
              <a:rPr lang="en-US">
                <a:cs typeface="Calibri"/>
              </a:rPr>
              <a:t>Two things to focus on in this slide: </a:t>
            </a:r>
          </a:p>
          <a:p>
            <a:endParaRPr lang="en-US"/>
          </a:p>
          <a:p>
            <a:r>
              <a:rPr lang="en-US" b="1"/>
              <a:t>Decide on framework</a:t>
            </a:r>
            <a:r>
              <a:rPr lang="en-US"/>
              <a:t> – , reflect and understand principles of community philanthropy, leverage a wellbeing framework to ground process (</a:t>
            </a:r>
            <a:r>
              <a:rPr lang="en-US" err="1"/>
              <a:t>ie</a:t>
            </a:r>
            <a:r>
              <a:rPr lang="en-US"/>
              <a:t> CIW), expanding how we look at wellbeing in our communities</a:t>
            </a:r>
            <a:endParaRPr lang="en-US">
              <a:cs typeface="Calibri"/>
            </a:endParaRPr>
          </a:p>
          <a:p>
            <a:r>
              <a:rPr lang="en-US"/>
              <a:t> - what information do you have that you can use to inform a conversation with your community, aligned with the wellbeing, data relevant to your community, what is already being gathered </a:t>
            </a:r>
            <a:r>
              <a:rPr lang="en-US" b="1"/>
              <a:t>[leadership]</a:t>
            </a:r>
            <a:endParaRPr lang="en-US" b="1">
              <a:cs typeface="Calibri"/>
            </a:endParaRPr>
          </a:p>
          <a:p>
            <a:r>
              <a:rPr lang="en-US"/>
              <a:t> </a:t>
            </a:r>
            <a:endParaRPr lang="en-US">
              <a:cs typeface="Calibri"/>
            </a:endParaRPr>
          </a:p>
          <a:p>
            <a:r>
              <a:rPr lang="en-US" b="1">
                <a:cs typeface="Calibri"/>
              </a:rPr>
              <a:t>Engagement </a:t>
            </a:r>
            <a:r>
              <a:rPr lang="en-US">
                <a:cs typeface="Calibri"/>
              </a:rPr>
              <a:t>- we know quantitative data doesn't highlight all voices, if we are hyper-local leadership, we need to hear and understand the data, put a voice, experience, context – qualitative/convening is critical </a:t>
            </a:r>
            <a:r>
              <a:rPr lang="en-US" b="1">
                <a:cs typeface="Calibri"/>
              </a:rPr>
              <a:t>[inclusivity] </a:t>
            </a:r>
            <a:endParaRPr lang="en-US" b="1"/>
          </a:p>
          <a:p>
            <a:endParaRPr lang="en-US" b="1">
              <a:cs typeface="Calibri"/>
            </a:endParaRPr>
          </a:p>
          <a:p>
            <a:r>
              <a:rPr lang="en-US" b="1">
                <a:cs typeface="Calibri"/>
              </a:rPr>
              <a:t>ADD: wellbeing is at our core – our outcome</a:t>
            </a:r>
          </a:p>
          <a:p>
            <a:endParaRPr lang="en-US">
              <a:cs typeface="Calibri" panose="020F0502020204030204"/>
            </a:endParaRP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16</a:t>
            </a:fld>
            <a:endParaRPr lang="en-US"/>
          </a:p>
        </p:txBody>
      </p:sp>
    </p:spTree>
    <p:extLst>
      <p:ext uri="{BB962C8B-B14F-4D97-AF65-F5344CB8AC3E}">
        <p14:creationId xmlns:p14="http://schemas.microsoft.com/office/powerpoint/2010/main" val="175952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Confirmed that approach, that historic practices, that were traditionally more reactive, perhaps not as inclusion or connected to the community being served, with the lived experiences wasn’t enough. We now know better (through this process and its finding) we need to do better.</a:t>
            </a:r>
          </a:p>
          <a:p>
            <a:endParaRPr lang="en-US">
              <a:cs typeface="Calibri"/>
            </a:endParaRPr>
          </a:p>
          <a:p>
            <a:r>
              <a:rPr lang="en-US">
                <a:cs typeface="Calibri"/>
              </a:rPr>
              <a:t>Simply put, we can’t grant our way out of social problems. Money along will not move the needle or enhance community wellbeing.</a:t>
            </a:r>
          </a:p>
          <a:p>
            <a:endParaRPr lang="en-US">
              <a:cs typeface="Calibri"/>
            </a:endParaRPr>
          </a:p>
          <a:p>
            <a:r>
              <a:rPr lang="en-US">
                <a:cs typeface="Calibri"/>
              </a:rPr>
              <a:t>Can’t grant our way out of social problems.</a:t>
            </a:r>
          </a:p>
          <a:p>
            <a:r>
              <a:rPr lang="en-US">
                <a:cs typeface="Calibri"/>
              </a:rPr>
              <a:t>People becoming more aware of their social priorities so they can work together.</a:t>
            </a: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So what? What are we at Endow Manitoba doing with these learnings?</a:t>
            </a:r>
            <a:endParaRPr lang="en-US"/>
          </a:p>
          <a:p>
            <a:endParaRPr lang="en-US">
              <a:cs typeface="Calibri"/>
            </a:endParaRPr>
          </a:p>
          <a:p>
            <a:r>
              <a:rPr lang="en-US">
                <a:cs typeface="Calibri"/>
              </a:rPr>
              <a:t>Endow Manitoba, leveraging the SGI model, and the maturity matrix built into it, AND with a focus on these three overarching principles – we are meeting the CFs where they are, while balancing a provincial lens as well. </a:t>
            </a:r>
            <a:endParaRPr lang="en-US"/>
          </a:p>
          <a:p>
            <a:endParaRPr lang="en-US">
              <a:cs typeface="Calibri"/>
            </a:endParaRPr>
          </a:p>
          <a:p>
            <a:r>
              <a:rPr lang="en-US">
                <a:cs typeface="Calibri"/>
              </a:rPr>
              <a:t>What does leadership look like for your CF?</a:t>
            </a:r>
          </a:p>
          <a:p>
            <a:r>
              <a:rPr lang="en-US">
                <a:cs typeface="Calibri"/>
              </a:rPr>
              <a:t>Convening:</a:t>
            </a:r>
          </a:p>
          <a:p>
            <a:pPr marL="171450" indent="-171450">
              <a:buFontTx/>
              <a:buChar char="-"/>
            </a:pPr>
            <a:r>
              <a:rPr lang="en-US">
                <a:cs typeface="Calibri"/>
              </a:rPr>
              <a:t>Supporting CFs in getting out there (best kept secret joke).</a:t>
            </a:r>
          </a:p>
          <a:p>
            <a:pPr marL="171450" indent="-171450">
              <a:buFontTx/>
              <a:buChar char="-"/>
            </a:pPr>
            <a:r>
              <a:rPr lang="en-US">
                <a:cs typeface="Calibri"/>
              </a:rPr>
              <a:t>Supporting their charitable organizations by hosting workshops.</a:t>
            </a:r>
          </a:p>
          <a:p>
            <a:pPr marL="0" indent="0">
              <a:buFontTx/>
              <a:buNone/>
            </a:pPr>
            <a:endParaRPr lang="en-US">
              <a:cs typeface="Calibri"/>
            </a:endParaRPr>
          </a:p>
          <a:p>
            <a:pPr marL="0" indent="0">
              <a:buFontTx/>
              <a:buNone/>
            </a:pPr>
            <a:r>
              <a:rPr lang="en-US">
                <a:cs typeface="Calibri"/>
              </a:rPr>
              <a:t>Generating community knowledge</a:t>
            </a:r>
          </a:p>
          <a:p>
            <a:r>
              <a:rPr lang="en-US">
                <a:cs typeface="Calibri"/>
              </a:rPr>
              <a:t>Its not just about convening – hosting a town ha</a:t>
            </a:r>
          </a:p>
          <a:p>
            <a:endParaRPr lang="en-US">
              <a:cs typeface="Calibri"/>
            </a:endParaRPr>
          </a:p>
          <a:p>
            <a:r>
              <a:rPr lang="en-US">
                <a:cs typeface="Calibri"/>
              </a:rPr>
              <a:t>Its about being intentional, grounding our work in wellbeing, reimaging and expanding the leadership role, and what this looks like, supported by intentional and inclusive actions.</a:t>
            </a:r>
          </a:p>
          <a:p>
            <a:endParaRPr lang="en-US">
              <a:cs typeface="Calibri"/>
            </a:endParaRPr>
          </a:p>
          <a:p>
            <a:r>
              <a:rPr lang="en-US">
                <a:cs typeface="Calibri"/>
              </a:rPr>
              <a:t>This research was 3 years ago now, and the question we asked was how to increase engagement in Strategic Initiatives. We are now being ask – we want to, how do we do it?</a:t>
            </a:r>
          </a:p>
          <a:p>
            <a:endParaRPr lang="en-US">
              <a:cs typeface="Calibri"/>
            </a:endParaRPr>
          </a:p>
          <a:p>
            <a:endParaRPr lang="en-US">
              <a:cs typeface="Calibri"/>
            </a:endParaRPr>
          </a:p>
          <a:p>
            <a:r>
              <a:rPr lang="en-US">
                <a:cs typeface="Calibri"/>
              </a:rPr>
              <a:t>Delete following notes: </a:t>
            </a:r>
          </a:p>
          <a:p>
            <a:r>
              <a:rPr lang="en-US"/>
              <a:t>Capacity requirements (social, financial &amp; human) increase in tandem as the complexity of tools progresses</a:t>
            </a:r>
            <a:endParaRPr lang="en-US">
              <a:cs typeface="Calibri"/>
            </a:endParaRPr>
          </a:p>
          <a:p>
            <a:endParaRPr lang="en-US">
              <a:cs typeface="Calibri"/>
            </a:endParaRPr>
          </a:p>
          <a:p>
            <a:r>
              <a:rPr lang="en-US" i="1"/>
              <a:t>Community convening activities organized by capacity and complexity</a:t>
            </a:r>
            <a:endParaRPr lang="en-US"/>
          </a:p>
        </p:txBody>
      </p:sp>
      <p:sp>
        <p:nvSpPr>
          <p:cNvPr id="4" name="Slide Number Placeholder 3"/>
          <p:cNvSpPr>
            <a:spLocks noGrp="1"/>
          </p:cNvSpPr>
          <p:nvPr>
            <p:ph type="sldNum" sz="quarter" idx="5"/>
          </p:nvPr>
        </p:nvSpPr>
        <p:spPr/>
        <p:txBody>
          <a:bodyPr/>
          <a:lstStyle/>
          <a:p>
            <a:fld id="{E346B309-1D4F-440E-8900-2473F2EC7DC3}" type="slidenum">
              <a:rPr lang="en-US" smtClean="0"/>
              <a:t>17</a:t>
            </a:fld>
            <a:endParaRPr lang="en-US"/>
          </a:p>
        </p:txBody>
      </p:sp>
    </p:spTree>
    <p:extLst>
      <p:ext uri="{BB962C8B-B14F-4D97-AF65-F5344CB8AC3E}">
        <p14:creationId xmlns:p14="http://schemas.microsoft.com/office/powerpoint/2010/main" val="230697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ea typeface="Calibri"/>
                <a:cs typeface="Calibri"/>
              </a:rPr>
              <a:t>A reflective question, to get thinking on topic. Many responses will have come up throughout the conference, there isn't one right/sole answer.</a:t>
            </a:r>
          </a:p>
          <a:p>
            <a:pPr>
              <a:defRPr/>
            </a:pPr>
            <a:r>
              <a:rPr lang="en-CA">
                <a:ea typeface="Calibri"/>
                <a:cs typeface="Calibri"/>
              </a:rPr>
              <a:t>[Possible responses: sense of belonging, access to health care, economic vibrancy, community knowledge, etc.]</a:t>
            </a:r>
          </a:p>
          <a:p>
            <a:pPr>
              <a:defRPr/>
            </a:pPr>
            <a:endParaRPr lang="en-CA">
              <a:ea typeface="Calibri"/>
              <a:cs typeface="Calibri"/>
            </a:endParaRPr>
          </a:p>
          <a:p>
            <a:pPr>
              <a:defRPr/>
            </a:pPr>
            <a:r>
              <a:rPr lang="en-CA">
                <a:ea typeface="Calibri"/>
                <a:cs typeface="Calibri"/>
              </a:rPr>
              <a:t>No time to share answers, but make a mental note of what your list. We will return to this list shortly.</a:t>
            </a:r>
          </a:p>
        </p:txBody>
      </p:sp>
      <p:sp>
        <p:nvSpPr>
          <p:cNvPr id="4" name="Slide Number Placeholder 3"/>
          <p:cNvSpPr>
            <a:spLocks noGrp="1"/>
          </p:cNvSpPr>
          <p:nvPr>
            <p:ph type="sldNum" sz="quarter" idx="5"/>
          </p:nvPr>
        </p:nvSpPr>
        <p:spPr/>
        <p:txBody>
          <a:bodyPr/>
          <a:lstStyle/>
          <a:p>
            <a:fld id="{E346B309-1D4F-440E-8900-2473F2EC7DC3}" type="slidenum">
              <a:rPr lang="en-US" smtClean="0"/>
              <a:t>2</a:t>
            </a:fld>
            <a:endParaRPr lang="en-US"/>
          </a:p>
        </p:txBody>
      </p:sp>
    </p:spTree>
    <p:extLst>
      <p:ext uri="{BB962C8B-B14F-4D97-AF65-F5344CB8AC3E}">
        <p14:creationId xmlns:p14="http://schemas.microsoft.com/office/powerpoint/2010/main" val="249040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a:rPr>
              <a:t>I come to this conversation looking at this question through a philanthropic lens, more specifically, the role a CF plays in enhancing community wellbeing. Or the role a CF can play in supporting the responses to the question you all gathered (the list in your head!). To summarize rather complex organizations – review bullets.</a:t>
            </a:r>
          </a:p>
          <a:p>
            <a:endParaRPr lang="en-US">
              <a:ea typeface="Calibri" panose="020F0502020204030204"/>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3</a:t>
            </a:fld>
            <a:endParaRPr lang="en-US"/>
          </a:p>
        </p:txBody>
      </p:sp>
    </p:spTree>
    <p:extLst>
      <p:ext uri="{BB962C8B-B14F-4D97-AF65-F5344CB8AC3E}">
        <p14:creationId xmlns:p14="http://schemas.microsoft.com/office/powerpoint/2010/main" val="115624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 role, at Endow Manitoba, an initiative of The Winnipeg Foundation is to advance the sustainability, growth and impact of the 57 CFs in MB, who are all working to enhance community wellbeing, throughout our province. (unique landscape in MB,</a:t>
            </a:r>
            <a:r>
              <a:rPr lang="en-US"/>
              <a:t> similar here in AB, Canada over 200 CFs – coast to coast to coast, coverage, expanding access to the movement in strategic ways).</a:t>
            </a:r>
            <a:endParaRPr lang="en-US">
              <a:ea typeface="Calibri"/>
              <a:cs typeface="Calibri"/>
            </a:endParaRPr>
          </a:p>
          <a:p>
            <a:endParaRPr lang="en-US">
              <a:cs typeface="Calibri"/>
            </a:endParaRPr>
          </a:p>
          <a:p>
            <a:r>
              <a:rPr lang="en-US">
                <a:cs typeface="Calibri"/>
              </a:rPr>
              <a:t>To do this work, we first asked MB CFs (and other stakeholders) how do you define your success? What contributes to your success? </a:t>
            </a:r>
          </a:p>
          <a:p>
            <a:r>
              <a:rPr lang="en-US">
                <a:cs typeface="Calibri"/>
              </a:rPr>
              <a:t>From these responses, we build a model, or a framework/roadmap that directs our work. </a:t>
            </a:r>
            <a:endParaRPr lang="en-US">
              <a:ea typeface="Calibri"/>
              <a:cs typeface="Calibri"/>
            </a:endParaRPr>
          </a:p>
          <a:p>
            <a:endParaRPr lang="en-US">
              <a:cs typeface="Calibri"/>
            </a:endParaRPr>
          </a:p>
          <a:p>
            <a:r>
              <a:rPr lang="en-US">
                <a:cs typeface="Calibri"/>
              </a:rPr>
              <a:t>It holds inward facing activities. Governance and Finance &amp; Administration.</a:t>
            </a:r>
            <a:endParaRPr lang="en-US">
              <a:ea typeface="Calibri"/>
              <a:cs typeface="Calibri"/>
            </a:endParaRPr>
          </a:p>
          <a:p>
            <a:r>
              <a:rPr lang="en-US">
                <a:cs typeface="Calibri"/>
              </a:rPr>
              <a:t>It also holds outward facing activities. Fund Development. Grant Making. And strategic initiatives - which is the focus function today – also known as community leadership, this function connects directly with community. (Review what it holds.)</a:t>
            </a:r>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4</a:t>
            </a:fld>
            <a:endParaRPr lang="en-US"/>
          </a:p>
        </p:txBody>
      </p:sp>
    </p:spTree>
    <p:extLst>
      <p:ext uri="{BB962C8B-B14F-4D97-AF65-F5344CB8AC3E}">
        <p14:creationId xmlns:p14="http://schemas.microsoft.com/office/powerpoint/2010/main" val="390154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know not all CFs operate at the same level, and each will develop and mature at its own pace.</a:t>
            </a:r>
          </a:p>
          <a:p>
            <a:r>
              <a:rPr lang="en-US">
                <a:cs typeface="Calibri"/>
              </a:rPr>
              <a:t>So layered onto this model are stages of capacity, different capacity levels are found across Manitoba within the landscape of community foundations.</a:t>
            </a:r>
          </a:p>
          <a:p>
            <a:endParaRPr lang="en-US">
              <a:cs typeface="Calibri"/>
            </a:endParaRPr>
          </a:p>
          <a:p>
            <a:r>
              <a:rPr lang="en-US">
                <a:cs typeface="Calibri"/>
              </a:rPr>
              <a:t>Share examples of what this looks like.</a:t>
            </a:r>
          </a:p>
        </p:txBody>
      </p:sp>
      <p:sp>
        <p:nvSpPr>
          <p:cNvPr id="4" name="Slide Number Placeholder 3"/>
          <p:cNvSpPr>
            <a:spLocks noGrp="1"/>
          </p:cNvSpPr>
          <p:nvPr>
            <p:ph type="sldNum" sz="quarter" idx="5"/>
          </p:nvPr>
        </p:nvSpPr>
        <p:spPr/>
        <p:txBody>
          <a:bodyPr/>
          <a:lstStyle/>
          <a:p>
            <a:fld id="{E346B309-1D4F-440E-8900-2473F2EC7DC3}" type="slidenum">
              <a:rPr lang="en-US" smtClean="0"/>
              <a:t>5</a:t>
            </a:fld>
            <a:endParaRPr lang="en-US"/>
          </a:p>
        </p:txBody>
      </p:sp>
    </p:spTree>
    <p:extLst>
      <p:ext uri="{BB962C8B-B14F-4D97-AF65-F5344CB8AC3E}">
        <p14:creationId xmlns:p14="http://schemas.microsoft.com/office/powerpoint/2010/main" val="265979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question we, at Endow Manitoba were asking is, How can we expand the community foundation's to think about their role, their community leadership role in the community and what this looks like. Pushing the to think about that strategic initiatives function I mentioned. </a:t>
            </a:r>
          </a:p>
          <a:p>
            <a:endParaRPr lang="en-US">
              <a:cs typeface="Calibri"/>
            </a:endParaRPr>
          </a:p>
          <a:p>
            <a:r>
              <a:rPr lang="en-US"/>
              <a:t>We wanted to explore ways to shift from a historical view of the role or how a community foundation engages wellbeing. A community foundation's role is more than a community bank account. And that if we explored the leadership activities of a community foundation we would find core supports to the responses of our original question – things like networks, coalitions, partnerships, collaboration, community knowledge, collaborative action, and much more. There is knowledge and great work out there related to good governance practices, support for building accountability and efficiency into administrative practices, donor stewardship initiatives, and granting decisions – but less was known about research, convening, engagement, generating community knowledge.</a:t>
            </a:r>
            <a:endParaRPr lang="en-US">
              <a:cs typeface="Calibri"/>
            </a:endParaRPr>
          </a:p>
          <a:p>
            <a:endParaRPr lang="en-US">
              <a:cs typeface="Calibri"/>
            </a:endParaRPr>
          </a:p>
          <a:p>
            <a:r>
              <a:rPr lang="en-US"/>
              <a:t>To help us with this question, we turned to RDI at Brandon University. </a:t>
            </a:r>
            <a:endParaRPr lang="en-US">
              <a:cs typeface="Calibri"/>
            </a:endParaRPr>
          </a:p>
          <a:p>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6</a:t>
            </a:fld>
            <a:endParaRPr lang="en-US"/>
          </a:p>
        </p:txBody>
      </p:sp>
    </p:spTree>
    <p:extLst>
      <p:ext uri="{BB962C8B-B14F-4D97-AF65-F5344CB8AC3E}">
        <p14:creationId xmlns:p14="http://schemas.microsoft.com/office/powerpoint/2010/main" val="38500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We didn’t go into this project thinking and talking about wellbeing, but it quickly emerged as the overarching theme.</a:t>
            </a:r>
          </a:p>
          <a:p>
            <a:pPr marL="171450" indent="-171450">
              <a:buFont typeface="Calibri"/>
              <a:buChar char="-"/>
            </a:pPr>
            <a:r>
              <a:rPr lang="en-US" dirty="0">
                <a:cs typeface="Calibri" panose="020F0502020204030204"/>
              </a:rPr>
              <a:t>We observed that wellbeing in the literature is all encompassing, holding multiple definitions, making it comprehensive in nature. </a:t>
            </a:r>
          </a:p>
          <a:p>
            <a:endParaRPr lang="en-US" dirty="0">
              <a:cs typeface="Calibri" panose="020F0502020204030204"/>
            </a:endParaRPr>
          </a:p>
          <a:p>
            <a:r>
              <a:rPr lang="en-US" dirty="0">
                <a:cs typeface="Calibri" panose="020F0502020204030204"/>
              </a:rPr>
              <a:t>Toss to Courtney for comment re: implication of this finding. (Courtney: it is at the core, grounding us in our work.)</a:t>
            </a:r>
          </a:p>
          <a:p>
            <a:endParaRPr lang="en-US" dirty="0">
              <a:cs typeface="Calibri" panose="020F0502020204030204"/>
            </a:endParaRPr>
          </a:p>
          <a:p>
            <a:r>
              <a:rPr lang="en-US" dirty="0">
                <a:cs typeface="Calibri" panose="020F0502020204030204"/>
              </a:rPr>
              <a:t>There were also two key principles that emerged from the literature that we would like to highlight.  Leadership and inclusion.</a:t>
            </a:r>
          </a:p>
          <a:p>
            <a:r>
              <a:rPr lang="en-US" dirty="0">
                <a:cs typeface="Calibri" panose="020F0502020204030204"/>
              </a:rPr>
              <a:t>- Leadership, noted as critical to supporting CFs in being</a:t>
            </a:r>
            <a:r>
              <a:rPr lang="en-US" dirty="0"/>
              <a:t> an effective catalyst or agent of community change, it looks and feels different in each organization, and essentially encompasses the notion that we cannot (and should not) do this work alone.</a:t>
            </a:r>
            <a:endParaRPr lang="en-US" dirty="0">
              <a:cs typeface="Calibri" panose="020F0502020204030204"/>
            </a:endParaRPr>
          </a:p>
          <a:p>
            <a:pPr marL="171450" indent="-171450">
              <a:buFont typeface="Calibri"/>
              <a:buChar char="-"/>
            </a:pPr>
            <a:r>
              <a:rPr lang="en-US" dirty="0"/>
              <a:t>Inclusion, noted as the ability and willingness to reach and actively involve the communities and individuals served, all members of the community – used by CFs to create a sense of belonging, an understanding of what voices are not being heard. </a:t>
            </a:r>
            <a:endParaRPr lang="en-US" dirty="0">
              <a:cs typeface="Calibri" panose="020F0502020204030204"/>
            </a:endParaRPr>
          </a:p>
          <a:p>
            <a:endParaRPr lang="en-US" dirty="0">
              <a:cs typeface="Calibri" panose="020F0502020204030204"/>
            </a:endParaRPr>
          </a:p>
          <a:p>
            <a:r>
              <a:rPr lang="en-US" dirty="0">
                <a:cs typeface="Calibri" panose="020F0502020204030204"/>
              </a:rPr>
              <a:t>Another important finding, which aligned with the capacity model that Courtney mentioned with their Sustainability, Growth and Impact, is a continuum of capacity – leadership doesn’t show up in one way, one and done, this way and that it. That same goes for diversity and inclusive practices. The capacity of the community, organization, and individual impacts and influences how leadership and diversity and inclusive practices show up in the organizations/community foundations. </a:t>
            </a:r>
          </a:p>
          <a:p>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interconnectedness of these three overarching principles to each other </a:t>
            </a:r>
            <a:r>
              <a:rPr lang="en-US" i="1" dirty="0"/>
              <a:t>and</a:t>
            </a:r>
            <a:r>
              <a:rPr lang="en-US" dirty="0"/>
              <a:t> their collective relationship to the core concept of wellbeing cannot be overstated. A Community Foundation’s ability to enhance their community’s wellbeing will be determined by its leadership, diversity and inclusion and capacity. Put another way, each of the three overarching principles have an influential impact on the other two and all three impact a CFs ability to enhance wellbeing over the short, medium and long term.</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346B309-1D4F-440E-8900-2473F2EC7DC3}" type="slidenum">
              <a:rPr lang="en-US" smtClean="0"/>
              <a:t>8</a:t>
            </a:fld>
            <a:endParaRPr lang="en-US"/>
          </a:p>
        </p:txBody>
      </p:sp>
    </p:spTree>
    <p:extLst>
      <p:ext uri="{BB962C8B-B14F-4D97-AF65-F5344CB8AC3E}">
        <p14:creationId xmlns:p14="http://schemas.microsoft.com/office/powerpoint/2010/main" val="310967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Confirmed that the traditional or more reactive approach of community foundations enhancing community wellbeing – which is perhaps not as inclusive or connected to the community being served, wasn’t enough. We now know better (through this process and its finding) so we now need to do better.</a:t>
            </a:r>
          </a:p>
          <a:p>
            <a:endParaRPr lang="en-US" dirty="0">
              <a:cs typeface="Calibri"/>
            </a:endParaRPr>
          </a:p>
          <a:p>
            <a:r>
              <a:rPr lang="en-US" dirty="0">
                <a:cs typeface="Calibri"/>
              </a:rPr>
              <a:t>Simply put, we can’t grant our way out of social problems. Money alone will not move the needle or enhance community </a:t>
            </a:r>
            <a:r>
              <a:rPr lang="en-US">
                <a:cs typeface="Calibri"/>
              </a:rPr>
              <a:t>wellbeing.</a:t>
            </a:r>
            <a:endParaRPr lang="en-US" dirty="0">
              <a:cs typeface="Calibri"/>
            </a:endParaRPr>
          </a:p>
          <a:p>
            <a:r>
              <a:rPr lang="en-US" dirty="0">
                <a:cs typeface="Calibri"/>
              </a:rPr>
              <a:t>What is Endow Manitoba doing?</a:t>
            </a:r>
          </a:p>
          <a:p>
            <a:pPr marL="171450" indent="-171450">
              <a:buFont typeface="Calibri"/>
              <a:buChar char="-"/>
            </a:pPr>
            <a:r>
              <a:rPr lang="en-US" dirty="0">
                <a:cs typeface="Calibri"/>
              </a:rPr>
              <a:t>Expanding view of community – introducing wellbeing framework, comprehensive, inclusive so all community members can see themselves in their community</a:t>
            </a:r>
          </a:p>
          <a:p>
            <a:pPr marL="171450" indent="-171450">
              <a:buFont typeface="Calibri"/>
              <a:buChar char="-"/>
            </a:pPr>
            <a:r>
              <a:rPr lang="en-US" dirty="0">
                <a:cs typeface="Calibri"/>
              </a:rPr>
              <a:t>Intentional convening – depending upon capacity of the CF and the community, we are supporting intentional engagement with community – who isn't in the Tipi that should be in the Tipi, bringing the network together to talk about these critical issues (to explore them together)</a:t>
            </a:r>
          </a:p>
          <a:p>
            <a:pPr marL="171450" indent="-171450">
              <a:buFont typeface="Calibri"/>
              <a:buChar char="-"/>
            </a:pPr>
            <a:r>
              <a:rPr lang="en-US" dirty="0">
                <a:cs typeface="Calibri"/>
              </a:rPr>
              <a:t>Raising awareness and understanding of social priorities – again depending on capacity of CF and community, working with CFs to generate meaningful community data</a:t>
            </a:r>
          </a:p>
          <a:p>
            <a:pPr marL="171450" indent="-171450">
              <a:buFont typeface="Calibri"/>
              <a:buChar char="-"/>
            </a:pPr>
            <a:r>
              <a:rPr lang="en-US" dirty="0">
                <a:cs typeface="Calibri"/>
              </a:rPr>
              <a:t>Sparking collaborative action: People becoming more aware of their social priorities so they can work together.</a:t>
            </a:r>
            <a:endParaRPr lang="en-US" dirty="0"/>
          </a:p>
          <a:p>
            <a:endParaRPr lang="en-US" dirty="0"/>
          </a:p>
        </p:txBody>
      </p:sp>
      <p:sp>
        <p:nvSpPr>
          <p:cNvPr id="4" name="Slide Number Placeholder 3"/>
          <p:cNvSpPr>
            <a:spLocks noGrp="1"/>
          </p:cNvSpPr>
          <p:nvPr>
            <p:ph type="sldNum" sz="quarter" idx="5"/>
          </p:nvPr>
        </p:nvSpPr>
        <p:spPr/>
        <p:txBody>
          <a:bodyPr/>
          <a:lstStyle/>
          <a:p>
            <a:fld id="{E346B309-1D4F-440E-8900-2473F2EC7DC3}" type="slidenum">
              <a:rPr lang="en-US" smtClean="0"/>
              <a:t>9</a:t>
            </a:fld>
            <a:endParaRPr lang="en-US"/>
          </a:p>
        </p:txBody>
      </p:sp>
    </p:spTree>
    <p:extLst>
      <p:ext uri="{BB962C8B-B14F-4D97-AF65-F5344CB8AC3E}">
        <p14:creationId xmlns:p14="http://schemas.microsoft.com/office/powerpoint/2010/main" val="139270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 the last 3 years, it isn’t Endow asking how do we support CFs to explore the leadership or strategic initiatives function of a community foundation – but community foundations are now asking us…what we think, are all the right questions!</a:t>
            </a:r>
            <a:endParaRPr lang="en-US"/>
          </a:p>
          <a:p>
            <a:endParaRPr lang="en-US"/>
          </a:p>
        </p:txBody>
      </p:sp>
      <p:sp>
        <p:nvSpPr>
          <p:cNvPr id="4" name="Slide Number Placeholder 3"/>
          <p:cNvSpPr>
            <a:spLocks noGrp="1"/>
          </p:cNvSpPr>
          <p:nvPr>
            <p:ph type="sldNum" sz="quarter" idx="5"/>
          </p:nvPr>
        </p:nvSpPr>
        <p:spPr/>
        <p:txBody>
          <a:bodyPr/>
          <a:lstStyle/>
          <a:p>
            <a:fld id="{E346B309-1D4F-440E-8900-2473F2EC7DC3}" type="slidenum">
              <a:rPr lang="en-US" smtClean="0"/>
              <a:t>10</a:t>
            </a:fld>
            <a:endParaRPr lang="en-US"/>
          </a:p>
        </p:txBody>
      </p:sp>
    </p:spTree>
    <p:extLst>
      <p:ext uri="{BB962C8B-B14F-4D97-AF65-F5344CB8AC3E}">
        <p14:creationId xmlns:p14="http://schemas.microsoft.com/office/powerpoint/2010/main" val="1631383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EF30B-DE2C-4787-B5D0-802FEF415F3E}"/>
              </a:ext>
            </a:extLst>
          </p:cNvPr>
          <p:cNvPicPr>
            <a:picLocks noChangeAspect="1"/>
          </p:cNvPicPr>
          <p:nvPr userDrawn="1"/>
        </p:nvPicPr>
        <p:blipFill>
          <a:blip r:embed="rId2"/>
          <a:stretch>
            <a:fillRect/>
          </a:stretch>
        </p:blipFill>
        <p:spPr>
          <a:xfrm>
            <a:off x="-1" y="3260627"/>
            <a:ext cx="3446585" cy="3597373"/>
          </a:xfrm>
          <a:prstGeom prst="rect">
            <a:avLst/>
          </a:prstGeom>
        </p:spPr>
      </p:pic>
      <p:pic>
        <p:nvPicPr>
          <p:cNvPr id="10" name="Picture 9">
            <a:extLst>
              <a:ext uri="{FF2B5EF4-FFF2-40B4-BE49-F238E27FC236}">
                <a16:creationId xmlns:a16="http://schemas.microsoft.com/office/drawing/2014/main" id="{80E80BD2-C088-4F98-A1B2-58993B20832A}"/>
              </a:ext>
            </a:extLst>
          </p:cNvPr>
          <p:cNvPicPr>
            <a:picLocks noChangeAspect="1"/>
          </p:cNvPicPr>
          <p:nvPr userDrawn="1"/>
        </p:nvPicPr>
        <p:blipFill>
          <a:blip r:embed="rId2"/>
          <a:stretch>
            <a:fillRect/>
          </a:stretch>
        </p:blipFill>
        <p:spPr>
          <a:xfrm rot="10800000">
            <a:off x="10871511" y="0"/>
            <a:ext cx="1326941" cy="1384995"/>
          </a:xfrm>
          <a:prstGeom prst="rect">
            <a:avLst/>
          </a:prstGeom>
        </p:spPr>
      </p:pic>
      <p:sp>
        <p:nvSpPr>
          <p:cNvPr id="12" name="TextBox 11">
            <a:extLst>
              <a:ext uri="{FF2B5EF4-FFF2-40B4-BE49-F238E27FC236}">
                <a16:creationId xmlns:a16="http://schemas.microsoft.com/office/drawing/2014/main" id="{8113120E-D048-4ED4-A0BB-655DD4D9C19F}"/>
              </a:ext>
            </a:extLst>
          </p:cNvPr>
          <p:cNvSpPr txBox="1"/>
          <p:nvPr userDrawn="1"/>
        </p:nvSpPr>
        <p:spPr>
          <a:xfrm>
            <a:off x="6096000" y="6155922"/>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
        <p:nvSpPr>
          <p:cNvPr id="18" name="Content Placeholder 17">
            <a:extLst>
              <a:ext uri="{FF2B5EF4-FFF2-40B4-BE49-F238E27FC236}">
                <a16:creationId xmlns:a16="http://schemas.microsoft.com/office/drawing/2014/main" id="{7D402ECE-A530-4F85-92CF-8AC0B1CC75A4}"/>
              </a:ext>
            </a:extLst>
          </p:cNvPr>
          <p:cNvSpPr>
            <a:spLocks noGrp="1"/>
          </p:cNvSpPr>
          <p:nvPr>
            <p:ph sz="quarter" idx="10" hasCustomPrompt="1"/>
          </p:nvPr>
        </p:nvSpPr>
        <p:spPr>
          <a:xfrm>
            <a:off x="1553776" y="1940978"/>
            <a:ext cx="9317735" cy="830997"/>
          </a:xfrm>
          <a:prstGeom prst="rect">
            <a:avLst/>
          </a:prstGeom>
        </p:spPr>
        <p:txBody>
          <a:bodyPr/>
          <a:lstStyle>
            <a:lvl1pPr marL="0" indent="0">
              <a:lnSpc>
                <a:spcPct val="100000"/>
              </a:lnSpc>
              <a:buNone/>
              <a:defRPr sz="4800">
                <a:solidFill>
                  <a:srgbClr val="4F703E"/>
                </a:solidFill>
              </a:defRPr>
            </a:lvl1pPr>
          </a:lstStyle>
          <a:p>
            <a:pPr lvl="0"/>
            <a:r>
              <a:rPr lang="en-CA"/>
              <a:t>Sample Headline</a:t>
            </a:r>
          </a:p>
        </p:txBody>
      </p:sp>
      <p:sp>
        <p:nvSpPr>
          <p:cNvPr id="25" name="Content Placeholder 24">
            <a:extLst>
              <a:ext uri="{FF2B5EF4-FFF2-40B4-BE49-F238E27FC236}">
                <a16:creationId xmlns:a16="http://schemas.microsoft.com/office/drawing/2014/main" id="{5A9CA77F-2E23-4142-801F-5B811D7285A4}"/>
              </a:ext>
            </a:extLst>
          </p:cNvPr>
          <p:cNvSpPr>
            <a:spLocks noGrp="1"/>
          </p:cNvSpPr>
          <p:nvPr>
            <p:ph sz="quarter" idx="11" hasCustomPrompt="1"/>
          </p:nvPr>
        </p:nvSpPr>
        <p:spPr>
          <a:xfrm>
            <a:off x="1553776" y="2850136"/>
            <a:ext cx="9731375" cy="138588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2D441E"/>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800">
                <a:solidFill>
                  <a:srgbClr val="2D441E"/>
                </a:solidFill>
              </a:rPr>
              <a:t>This is an example of what text would look like when used within the presentation. Try to keep text to minimum, and simply add more slides. Don’t overload the slide with information.</a:t>
            </a:r>
          </a:p>
          <a:p>
            <a:pPr lvl="0"/>
            <a:endParaRPr lang="en-CA"/>
          </a:p>
        </p:txBody>
      </p:sp>
    </p:spTree>
    <p:extLst>
      <p:ext uri="{BB962C8B-B14F-4D97-AF65-F5344CB8AC3E}">
        <p14:creationId xmlns:p14="http://schemas.microsoft.com/office/powerpoint/2010/main" val="142158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67D0-1ED2-2F46-B0AB-7ABF64874B12}"/>
              </a:ext>
            </a:extLst>
          </p:cNvPr>
          <p:cNvSpPr>
            <a:spLocks noGrp="1"/>
          </p:cNvSpPr>
          <p:nvPr>
            <p:ph type="title"/>
          </p:nvPr>
        </p:nvSpPr>
        <p:spPr>
          <a:xfrm>
            <a:off x="838200" y="365125"/>
            <a:ext cx="10515600" cy="779463"/>
          </a:xfrm>
          <a:prstGeom prst="rect">
            <a:avLst/>
          </a:prstGeom>
        </p:spPr>
        <p:txBody>
          <a:bodyPr/>
          <a:lstStyle>
            <a:lvl1pPr>
              <a:defRPr sz="4800" b="1">
                <a:solidFill>
                  <a:srgbClr val="2D441E"/>
                </a:solidFill>
                <a:latin typeface="+mn-lt"/>
              </a:defRPr>
            </a:lvl1pPr>
          </a:lstStyle>
          <a:p>
            <a:r>
              <a:rPr lang="en-US"/>
              <a:t>Click to edit Master title style</a:t>
            </a:r>
            <a:endParaRPr lang="en-CA"/>
          </a:p>
        </p:txBody>
      </p:sp>
      <p:sp>
        <p:nvSpPr>
          <p:cNvPr id="4" name="Content Placeholder 2">
            <a:extLst>
              <a:ext uri="{FF2B5EF4-FFF2-40B4-BE49-F238E27FC236}">
                <a16:creationId xmlns:a16="http://schemas.microsoft.com/office/drawing/2014/main" id="{C03D5FEF-1496-F54B-61A1-8DC23B1F3307}"/>
              </a:ext>
            </a:extLst>
          </p:cNvPr>
          <p:cNvSpPr>
            <a:spLocks noGrp="1"/>
          </p:cNvSpPr>
          <p:nvPr>
            <p:ph idx="1"/>
          </p:nvPr>
        </p:nvSpPr>
        <p:spPr>
          <a:xfrm>
            <a:off x="838200" y="1402422"/>
            <a:ext cx="10515600" cy="4849403"/>
          </a:xfrm>
          <a:prstGeom prst="rect">
            <a:avLst/>
          </a:prstGeom>
        </p:spPr>
        <p:txBody>
          <a:bodyPr/>
          <a:lstStyle>
            <a:lvl1pPr>
              <a:defRPr sz="4000">
                <a:solidFill>
                  <a:srgbClr val="4F703E"/>
                </a:solidFill>
              </a:defRPr>
            </a:lvl1pPr>
            <a:lvl2pPr>
              <a:defRPr sz="3600">
                <a:solidFill>
                  <a:srgbClr val="B68A2D"/>
                </a:solidFill>
              </a:defRPr>
            </a:lvl2pPr>
            <a:lvl3pPr>
              <a:defRPr sz="3200">
                <a:solidFill>
                  <a:srgbClr val="B68A2D"/>
                </a:solidFill>
              </a:defRPr>
            </a:lvl3pPr>
            <a:lvl4pPr>
              <a:defRPr sz="2800">
                <a:solidFill>
                  <a:srgbClr val="B68A2D"/>
                </a:solidFill>
              </a:defRPr>
            </a:lvl4pPr>
            <a:lvl5pPr>
              <a:defRPr sz="2800">
                <a:solidFill>
                  <a:srgbClr val="B68A2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021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EF30B-DE2C-4787-B5D0-802FEF415F3E}"/>
              </a:ext>
            </a:extLst>
          </p:cNvPr>
          <p:cNvPicPr>
            <a:picLocks noChangeAspect="1"/>
          </p:cNvPicPr>
          <p:nvPr userDrawn="1"/>
        </p:nvPicPr>
        <p:blipFill>
          <a:blip r:embed="rId2"/>
          <a:stretch>
            <a:fillRect/>
          </a:stretch>
        </p:blipFill>
        <p:spPr>
          <a:xfrm>
            <a:off x="-1" y="3260627"/>
            <a:ext cx="3446585" cy="3597373"/>
          </a:xfrm>
          <a:prstGeom prst="rect">
            <a:avLst/>
          </a:prstGeom>
        </p:spPr>
      </p:pic>
      <p:pic>
        <p:nvPicPr>
          <p:cNvPr id="10" name="Picture 9">
            <a:extLst>
              <a:ext uri="{FF2B5EF4-FFF2-40B4-BE49-F238E27FC236}">
                <a16:creationId xmlns:a16="http://schemas.microsoft.com/office/drawing/2014/main" id="{80E80BD2-C088-4F98-A1B2-58993B20832A}"/>
              </a:ext>
            </a:extLst>
          </p:cNvPr>
          <p:cNvPicPr>
            <a:picLocks noChangeAspect="1"/>
          </p:cNvPicPr>
          <p:nvPr userDrawn="1"/>
        </p:nvPicPr>
        <p:blipFill>
          <a:blip r:embed="rId2"/>
          <a:stretch>
            <a:fillRect/>
          </a:stretch>
        </p:blipFill>
        <p:spPr>
          <a:xfrm rot="10800000">
            <a:off x="10871511" y="0"/>
            <a:ext cx="1326941" cy="1384995"/>
          </a:xfrm>
          <a:prstGeom prst="rect">
            <a:avLst/>
          </a:prstGeom>
        </p:spPr>
      </p:pic>
      <p:sp>
        <p:nvSpPr>
          <p:cNvPr id="12" name="TextBox 11">
            <a:extLst>
              <a:ext uri="{FF2B5EF4-FFF2-40B4-BE49-F238E27FC236}">
                <a16:creationId xmlns:a16="http://schemas.microsoft.com/office/drawing/2014/main" id="{8113120E-D048-4ED4-A0BB-655DD4D9C19F}"/>
              </a:ext>
            </a:extLst>
          </p:cNvPr>
          <p:cNvSpPr txBox="1"/>
          <p:nvPr userDrawn="1"/>
        </p:nvSpPr>
        <p:spPr>
          <a:xfrm>
            <a:off x="6096000" y="6155922"/>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
        <p:nvSpPr>
          <p:cNvPr id="18" name="Content Placeholder 17">
            <a:extLst>
              <a:ext uri="{FF2B5EF4-FFF2-40B4-BE49-F238E27FC236}">
                <a16:creationId xmlns:a16="http://schemas.microsoft.com/office/drawing/2014/main" id="{7D402ECE-A530-4F85-92CF-8AC0B1CC75A4}"/>
              </a:ext>
            </a:extLst>
          </p:cNvPr>
          <p:cNvSpPr>
            <a:spLocks noGrp="1"/>
          </p:cNvSpPr>
          <p:nvPr>
            <p:ph sz="quarter" idx="10" hasCustomPrompt="1"/>
          </p:nvPr>
        </p:nvSpPr>
        <p:spPr>
          <a:xfrm>
            <a:off x="1553776" y="1940978"/>
            <a:ext cx="9317735" cy="830997"/>
          </a:xfrm>
          <a:prstGeom prst="rect">
            <a:avLst/>
          </a:prstGeom>
        </p:spPr>
        <p:txBody>
          <a:bodyPr/>
          <a:lstStyle>
            <a:lvl1pPr marL="0" indent="0">
              <a:lnSpc>
                <a:spcPct val="100000"/>
              </a:lnSpc>
              <a:buNone/>
              <a:defRPr sz="4800">
                <a:solidFill>
                  <a:srgbClr val="4F703E"/>
                </a:solidFill>
              </a:defRPr>
            </a:lvl1pPr>
          </a:lstStyle>
          <a:p>
            <a:pPr lvl="0"/>
            <a:r>
              <a:rPr lang="en-CA"/>
              <a:t>Sample Headline</a:t>
            </a:r>
          </a:p>
        </p:txBody>
      </p:sp>
      <p:sp>
        <p:nvSpPr>
          <p:cNvPr id="25" name="Content Placeholder 24">
            <a:extLst>
              <a:ext uri="{FF2B5EF4-FFF2-40B4-BE49-F238E27FC236}">
                <a16:creationId xmlns:a16="http://schemas.microsoft.com/office/drawing/2014/main" id="{5A9CA77F-2E23-4142-801F-5B811D7285A4}"/>
              </a:ext>
            </a:extLst>
          </p:cNvPr>
          <p:cNvSpPr>
            <a:spLocks noGrp="1"/>
          </p:cNvSpPr>
          <p:nvPr>
            <p:ph sz="quarter" idx="11" hasCustomPrompt="1"/>
          </p:nvPr>
        </p:nvSpPr>
        <p:spPr>
          <a:xfrm>
            <a:off x="1553776" y="2850136"/>
            <a:ext cx="9731375" cy="138588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2D441E"/>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800">
                <a:solidFill>
                  <a:srgbClr val="2D441E"/>
                </a:solidFill>
              </a:rPr>
              <a:t>This is an example of what text would look like when used within the presentation. Try to keep text to minimum, and simply add more slides. Don’t overload the slide with information.</a:t>
            </a:r>
          </a:p>
          <a:p>
            <a:pPr lvl="0"/>
            <a:endParaRPr lang="en-CA"/>
          </a:p>
        </p:txBody>
      </p:sp>
    </p:spTree>
    <p:extLst>
      <p:ext uri="{BB962C8B-B14F-4D97-AF65-F5344CB8AC3E}">
        <p14:creationId xmlns:p14="http://schemas.microsoft.com/office/powerpoint/2010/main" val="200499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08211-324E-4ABA-9BF2-D31C5BED440B}"/>
              </a:ext>
            </a:extLst>
          </p:cNvPr>
          <p:cNvSpPr>
            <a:spLocks noGrp="1"/>
          </p:cNvSpPr>
          <p:nvPr>
            <p:ph idx="1" hasCustomPrompt="1"/>
          </p:nvPr>
        </p:nvSpPr>
        <p:spPr>
          <a:xfrm>
            <a:off x="4660046" y="2167563"/>
            <a:ext cx="6823742" cy="2308325"/>
          </a:xfrm>
          <a:prstGeom prst="rect">
            <a:avLst/>
          </a:prstGeom>
        </p:spPr>
        <p:txBody>
          <a:bodyPr/>
          <a:lstStyle>
            <a:lvl1pPr marL="0" indent="0">
              <a:lnSpc>
                <a:spcPct val="100000"/>
              </a:lnSpc>
              <a:buNone/>
              <a:defRPr sz="4800">
                <a:solidFill>
                  <a:srgbClr val="4F703E"/>
                </a:solidFill>
              </a:defRPr>
            </a:lvl1pPr>
          </a:lstStyle>
          <a:p>
            <a:pPr lvl="0"/>
            <a:r>
              <a:rPr lang="en-CA"/>
              <a:t>This is an example of a transition slide. Use these to divide sections.</a:t>
            </a:r>
          </a:p>
        </p:txBody>
      </p:sp>
    </p:spTree>
    <p:extLst>
      <p:ext uri="{BB962C8B-B14F-4D97-AF65-F5344CB8AC3E}">
        <p14:creationId xmlns:p14="http://schemas.microsoft.com/office/powerpoint/2010/main" val="57734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5A6E11-217B-63B0-9059-47287CA632DE}"/>
              </a:ext>
            </a:extLst>
          </p:cNvPr>
          <p:cNvSpPr/>
          <p:nvPr userDrawn="1"/>
        </p:nvSpPr>
        <p:spPr>
          <a:xfrm>
            <a:off x="-28547" y="0"/>
            <a:ext cx="4070294" cy="6858000"/>
          </a:xfrm>
          <a:prstGeom prst="rect">
            <a:avLst/>
          </a:prstGeom>
          <a:solidFill>
            <a:srgbClr val="FFFFFF">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1F867D0-1ED2-2F46-B0AB-7ABF64874B12}"/>
              </a:ext>
            </a:extLst>
          </p:cNvPr>
          <p:cNvSpPr>
            <a:spLocks noGrp="1"/>
          </p:cNvSpPr>
          <p:nvPr>
            <p:ph type="title"/>
          </p:nvPr>
        </p:nvSpPr>
        <p:spPr>
          <a:xfrm>
            <a:off x="838200" y="365125"/>
            <a:ext cx="10515600" cy="779463"/>
          </a:xfrm>
          <a:prstGeom prst="rect">
            <a:avLst/>
          </a:prstGeom>
        </p:spPr>
        <p:txBody>
          <a:bodyPr/>
          <a:lstStyle>
            <a:lvl1pPr>
              <a:defRPr sz="4800" b="1">
                <a:solidFill>
                  <a:srgbClr val="2D441E"/>
                </a:solidFill>
                <a:latin typeface="+mn-lt"/>
              </a:defRPr>
            </a:lvl1pPr>
          </a:lstStyle>
          <a:p>
            <a:r>
              <a:rPr lang="en-US"/>
              <a:t>Click to edit Master title style</a:t>
            </a:r>
            <a:endParaRPr lang="en-CA"/>
          </a:p>
        </p:txBody>
      </p:sp>
      <p:sp>
        <p:nvSpPr>
          <p:cNvPr id="4" name="Content Placeholder 2">
            <a:extLst>
              <a:ext uri="{FF2B5EF4-FFF2-40B4-BE49-F238E27FC236}">
                <a16:creationId xmlns:a16="http://schemas.microsoft.com/office/drawing/2014/main" id="{C03D5FEF-1496-F54B-61A1-8DC23B1F3307}"/>
              </a:ext>
            </a:extLst>
          </p:cNvPr>
          <p:cNvSpPr>
            <a:spLocks noGrp="1"/>
          </p:cNvSpPr>
          <p:nvPr>
            <p:ph idx="1"/>
          </p:nvPr>
        </p:nvSpPr>
        <p:spPr>
          <a:xfrm>
            <a:off x="838200" y="1402422"/>
            <a:ext cx="10515600" cy="4849403"/>
          </a:xfrm>
          <a:prstGeom prst="rect">
            <a:avLst/>
          </a:prstGeom>
        </p:spPr>
        <p:txBody>
          <a:bodyPr/>
          <a:lstStyle>
            <a:lvl1pPr>
              <a:defRPr sz="4000">
                <a:solidFill>
                  <a:srgbClr val="4F703E"/>
                </a:solidFill>
              </a:defRPr>
            </a:lvl1pPr>
            <a:lvl2pPr>
              <a:defRPr sz="3600">
                <a:solidFill>
                  <a:srgbClr val="B68A2D"/>
                </a:solidFill>
              </a:defRPr>
            </a:lvl2pPr>
            <a:lvl3pPr>
              <a:defRPr sz="3200">
                <a:solidFill>
                  <a:srgbClr val="B68A2D"/>
                </a:solidFill>
              </a:defRPr>
            </a:lvl3pPr>
            <a:lvl4pPr>
              <a:defRPr sz="2800">
                <a:solidFill>
                  <a:srgbClr val="B68A2D"/>
                </a:solidFill>
              </a:defRPr>
            </a:lvl4pPr>
            <a:lvl5pPr>
              <a:defRPr sz="2800">
                <a:solidFill>
                  <a:srgbClr val="B68A2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608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2E73-0BE8-386B-C1BD-72CA76DAC2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041B77-8F38-8A47-29FE-C3B028D66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7364E8-D307-68CD-1486-0C9885F8B32F}"/>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EAA1A661-5C57-F14C-BC19-C2216F5183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05C1F2-614A-2044-3565-AAE5879DE724}"/>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331091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F169-90E5-D6F7-6B15-7A3EA7792C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621BD05-A44C-480E-2C3C-4AA956B56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7C8470-972A-E314-F0C8-ACED683CE530}"/>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F602E564-34F0-825A-364C-DB62B5743F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E4EF93-4808-988B-9E9B-557CE1CA4EB5}"/>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275493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5D85-7664-4248-AF0F-2DFDDD9E4B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6A12EB0-869B-69E4-3CEF-BBAE2365B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D45BF-E641-C89C-4359-63AA3728135A}"/>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084EB425-7367-DEA4-98A5-CB1695FECA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05CB0E-6B26-7E1E-5E22-83B2804233C5}"/>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98490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8F6A-0612-5747-A965-FCAB000FABF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EE88E6-FC12-B064-D5F0-FD92A48530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A6F5403-6E95-C53A-09F6-48664C018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B98CA16-A2B0-E396-8234-AAB868A70959}"/>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6" name="Footer Placeholder 5">
            <a:extLst>
              <a:ext uri="{FF2B5EF4-FFF2-40B4-BE49-F238E27FC236}">
                <a16:creationId xmlns:a16="http://schemas.microsoft.com/office/drawing/2014/main" id="{0AD469F4-B1D0-CE96-5927-0FCF89BE4E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99F27A2-4911-5E98-6C07-3387274B3C0B}"/>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112729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AA00-00DC-9AEF-1072-8BAC0309A18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6FDB97-AB39-1E72-A7D7-7D5D304FB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9D1DA-9716-DA2F-8BD9-008A7DDF50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26C0A7-2768-A054-5CC6-99AF1498E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DD3562-D9A2-D8EA-7B21-2DCD2803A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70C8AA-D969-BADA-D067-7F749E18EACC}"/>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8" name="Footer Placeholder 7">
            <a:extLst>
              <a:ext uri="{FF2B5EF4-FFF2-40B4-BE49-F238E27FC236}">
                <a16:creationId xmlns:a16="http://schemas.microsoft.com/office/drawing/2014/main" id="{3F717D8D-A813-2221-B175-3FB7BDCA9F1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74C6ADB-516C-E905-5C45-38A28B9A65E7}"/>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63053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33D1-BF88-830F-80F3-8CF8720A7B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9ADD56A-B622-174B-DBF6-CEE39C0393D6}"/>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4" name="Footer Placeholder 3">
            <a:extLst>
              <a:ext uri="{FF2B5EF4-FFF2-40B4-BE49-F238E27FC236}">
                <a16:creationId xmlns:a16="http://schemas.microsoft.com/office/drawing/2014/main" id="{4320FBE7-0CAC-676C-F898-89B282F2824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B85192A-896D-A5E4-CD0A-158CCBC20D8B}"/>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42947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EF30B-DE2C-4787-B5D0-802FEF415F3E}"/>
              </a:ext>
            </a:extLst>
          </p:cNvPr>
          <p:cNvPicPr>
            <a:picLocks noChangeAspect="1"/>
          </p:cNvPicPr>
          <p:nvPr userDrawn="1"/>
        </p:nvPicPr>
        <p:blipFill>
          <a:blip r:embed="rId2"/>
          <a:stretch>
            <a:fillRect/>
          </a:stretch>
        </p:blipFill>
        <p:spPr>
          <a:xfrm>
            <a:off x="-1" y="3260627"/>
            <a:ext cx="3446585" cy="3597373"/>
          </a:xfrm>
          <a:prstGeom prst="rect">
            <a:avLst/>
          </a:prstGeom>
        </p:spPr>
      </p:pic>
      <p:pic>
        <p:nvPicPr>
          <p:cNvPr id="10" name="Picture 9">
            <a:extLst>
              <a:ext uri="{FF2B5EF4-FFF2-40B4-BE49-F238E27FC236}">
                <a16:creationId xmlns:a16="http://schemas.microsoft.com/office/drawing/2014/main" id="{80E80BD2-C088-4F98-A1B2-58993B20832A}"/>
              </a:ext>
            </a:extLst>
          </p:cNvPr>
          <p:cNvPicPr>
            <a:picLocks noChangeAspect="1"/>
          </p:cNvPicPr>
          <p:nvPr userDrawn="1"/>
        </p:nvPicPr>
        <p:blipFill>
          <a:blip r:embed="rId2"/>
          <a:stretch>
            <a:fillRect/>
          </a:stretch>
        </p:blipFill>
        <p:spPr>
          <a:xfrm rot="10800000">
            <a:off x="10871511" y="0"/>
            <a:ext cx="1326941" cy="1384995"/>
          </a:xfrm>
          <a:prstGeom prst="rect">
            <a:avLst/>
          </a:prstGeom>
        </p:spPr>
      </p:pic>
      <p:sp>
        <p:nvSpPr>
          <p:cNvPr id="12" name="TextBox 11">
            <a:extLst>
              <a:ext uri="{FF2B5EF4-FFF2-40B4-BE49-F238E27FC236}">
                <a16:creationId xmlns:a16="http://schemas.microsoft.com/office/drawing/2014/main" id="{8113120E-D048-4ED4-A0BB-655DD4D9C19F}"/>
              </a:ext>
            </a:extLst>
          </p:cNvPr>
          <p:cNvSpPr txBox="1"/>
          <p:nvPr userDrawn="1"/>
        </p:nvSpPr>
        <p:spPr>
          <a:xfrm>
            <a:off x="6212643" y="6131700"/>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
        <p:nvSpPr>
          <p:cNvPr id="18" name="Content Placeholder 17">
            <a:extLst>
              <a:ext uri="{FF2B5EF4-FFF2-40B4-BE49-F238E27FC236}">
                <a16:creationId xmlns:a16="http://schemas.microsoft.com/office/drawing/2014/main" id="{7D402ECE-A530-4F85-92CF-8AC0B1CC75A4}"/>
              </a:ext>
            </a:extLst>
          </p:cNvPr>
          <p:cNvSpPr>
            <a:spLocks noGrp="1"/>
          </p:cNvSpPr>
          <p:nvPr>
            <p:ph sz="quarter" idx="10" hasCustomPrompt="1"/>
          </p:nvPr>
        </p:nvSpPr>
        <p:spPr>
          <a:xfrm>
            <a:off x="1553776" y="1940978"/>
            <a:ext cx="9317735" cy="830997"/>
          </a:xfrm>
          <a:prstGeom prst="rect">
            <a:avLst/>
          </a:prstGeom>
        </p:spPr>
        <p:txBody>
          <a:bodyPr/>
          <a:lstStyle>
            <a:lvl1pPr marL="0" indent="0">
              <a:lnSpc>
                <a:spcPct val="100000"/>
              </a:lnSpc>
              <a:buNone/>
              <a:defRPr sz="4800">
                <a:solidFill>
                  <a:srgbClr val="4F703E"/>
                </a:solidFill>
              </a:defRPr>
            </a:lvl1pPr>
          </a:lstStyle>
          <a:p>
            <a:pPr lvl="0"/>
            <a:r>
              <a:rPr lang="en-CA"/>
              <a:t>Sample Headline</a:t>
            </a:r>
          </a:p>
        </p:txBody>
      </p:sp>
      <p:sp>
        <p:nvSpPr>
          <p:cNvPr id="22" name="Content Placeholder 21">
            <a:extLst>
              <a:ext uri="{FF2B5EF4-FFF2-40B4-BE49-F238E27FC236}">
                <a16:creationId xmlns:a16="http://schemas.microsoft.com/office/drawing/2014/main" id="{80548384-6E0C-4396-9E76-062D3CE7C5C4}"/>
              </a:ext>
            </a:extLst>
          </p:cNvPr>
          <p:cNvSpPr>
            <a:spLocks noGrp="1"/>
          </p:cNvSpPr>
          <p:nvPr>
            <p:ph sz="quarter" idx="11" hasCustomPrompt="1"/>
          </p:nvPr>
        </p:nvSpPr>
        <p:spPr>
          <a:xfrm>
            <a:off x="1553776" y="2844450"/>
            <a:ext cx="9728200" cy="94377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2D441E"/>
                </a:solidFill>
              </a:defRPr>
            </a:lvl1pPr>
          </a:lstStyle>
          <a:p>
            <a:r>
              <a:rPr lang="en-US" sz="2800">
                <a:solidFill>
                  <a:srgbClr val="2D441E"/>
                </a:solidFill>
              </a:rPr>
              <a:t>Here’s what a second slide looks like when using the same headline from the previous page. Again, keep text to a minimum.</a:t>
            </a:r>
          </a:p>
          <a:p>
            <a:pPr lvl="0"/>
            <a:endParaRPr lang="en-CA"/>
          </a:p>
        </p:txBody>
      </p:sp>
    </p:spTree>
    <p:extLst>
      <p:ext uri="{BB962C8B-B14F-4D97-AF65-F5344CB8AC3E}">
        <p14:creationId xmlns:p14="http://schemas.microsoft.com/office/powerpoint/2010/main" val="157056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B72DC-A3AE-B11F-55C5-3E2CA155DC9C}"/>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3" name="Footer Placeholder 2">
            <a:extLst>
              <a:ext uri="{FF2B5EF4-FFF2-40B4-BE49-F238E27FC236}">
                <a16:creationId xmlns:a16="http://schemas.microsoft.com/office/drawing/2014/main" id="{B5CBD7F1-FC36-9721-EAC8-42704E6A29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06F113D-A380-A3CB-6B25-050B45F56E21}"/>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205011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A1F4-4671-149D-1FCE-F99D3A487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1333AE5-3311-AEC6-046B-E342C1D69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D8E96D-59A0-C0E2-0B22-4335B7B6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A7D7E-9E47-7718-CBA4-C75F56966CEF}"/>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6" name="Footer Placeholder 5">
            <a:extLst>
              <a:ext uri="{FF2B5EF4-FFF2-40B4-BE49-F238E27FC236}">
                <a16:creationId xmlns:a16="http://schemas.microsoft.com/office/drawing/2014/main" id="{14FC4BE1-4E4C-7A4F-E8F1-C49D060490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DED544-78D2-86B9-2BD0-726BD23751B1}"/>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4008044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AFAF3-D69F-8D03-9173-C0B9D38DE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F2ABA36-DCD1-2A35-A563-952E4AB3D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52CEB6E-B771-C2C3-D506-B20DDC19A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92E34-6B72-1379-1A1D-4DC9BE7A18D0}"/>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6" name="Footer Placeholder 5">
            <a:extLst>
              <a:ext uri="{FF2B5EF4-FFF2-40B4-BE49-F238E27FC236}">
                <a16:creationId xmlns:a16="http://schemas.microsoft.com/office/drawing/2014/main" id="{88E491B3-45C2-C872-4DA8-ECB4DACE02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704552-79A5-8772-59E6-4F8A84A3ED0A}"/>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2202977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346-9869-29DB-DFF0-3F8D9B02A8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928D1D7-0FE4-7CF8-904E-8B5709A51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6BA99A-1B61-31CE-0AF2-578F85BAF0D4}"/>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5C2F5CBF-BA21-C44E-9F4B-8F5BD7E24A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7E0A46-3C4B-F202-CCED-26DC7B5850EF}"/>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78819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4BF65-2F5A-7D00-0CC7-1C300DAE05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7191F3-4E5B-666E-159B-D06B9F6902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F56581-9D93-00D3-DD25-47EA2C5A38CA}"/>
              </a:ext>
            </a:extLst>
          </p:cNvPr>
          <p:cNvSpPr>
            <a:spLocks noGrp="1"/>
          </p:cNvSpPr>
          <p:nvPr>
            <p:ph type="dt" sz="half" idx="10"/>
          </p:nvPr>
        </p:nvSpPr>
        <p:spPr/>
        <p:txBody>
          <a:body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0334E51E-84B8-B71D-1A3E-6080F937A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C85986-3C94-FD68-89DF-BF50B2583248}"/>
              </a:ext>
            </a:extLst>
          </p:cNvPr>
          <p:cNvSpPr>
            <a:spLocks noGrp="1"/>
          </p:cNvSpPr>
          <p:nvPr>
            <p:ph type="sldNum" sz="quarter" idx="12"/>
          </p:nvPr>
        </p:nvSpPr>
        <p:spPr/>
        <p:txBody>
          <a:bodyPr/>
          <a:lstStyle/>
          <a:p>
            <a:fld id="{176DC70B-9912-4082-8BC4-578B275B453A}" type="slidenum">
              <a:rPr lang="en-CA" smtClean="0"/>
              <a:t>‹#›</a:t>
            </a:fld>
            <a:endParaRPr lang="en-CA"/>
          </a:p>
        </p:txBody>
      </p:sp>
    </p:spTree>
    <p:extLst>
      <p:ext uri="{BB962C8B-B14F-4D97-AF65-F5344CB8AC3E}">
        <p14:creationId xmlns:p14="http://schemas.microsoft.com/office/powerpoint/2010/main" val="4072537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EF30B-DE2C-4787-B5D0-802FEF415F3E}"/>
              </a:ext>
            </a:extLst>
          </p:cNvPr>
          <p:cNvPicPr>
            <a:picLocks noChangeAspect="1"/>
          </p:cNvPicPr>
          <p:nvPr userDrawn="1"/>
        </p:nvPicPr>
        <p:blipFill>
          <a:blip r:embed="rId2"/>
          <a:stretch>
            <a:fillRect/>
          </a:stretch>
        </p:blipFill>
        <p:spPr>
          <a:xfrm>
            <a:off x="-1" y="3260627"/>
            <a:ext cx="3446585" cy="3597373"/>
          </a:xfrm>
          <a:prstGeom prst="rect">
            <a:avLst/>
          </a:prstGeom>
        </p:spPr>
      </p:pic>
      <p:pic>
        <p:nvPicPr>
          <p:cNvPr id="10" name="Picture 9">
            <a:extLst>
              <a:ext uri="{FF2B5EF4-FFF2-40B4-BE49-F238E27FC236}">
                <a16:creationId xmlns:a16="http://schemas.microsoft.com/office/drawing/2014/main" id="{80E80BD2-C088-4F98-A1B2-58993B20832A}"/>
              </a:ext>
            </a:extLst>
          </p:cNvPr>
          <p:cNvPicPr>
            <a:picLocks noChangeAspect="1"/>
          </p:cNvPicPr>
          <p:nvPr userDrawn="1"/>
        </p:nvPicPr>
        <p:blipFill>
          <a:blip r:embed="rId2"/>
          <a:stretch>
            <a:fillRect/>
          </a:stretch>
        </p:blipFill>
        <p:spPr>
          <a:xfrm rot="10800000">
            <a:off x="10871511" y="0"/>
            <a:ext cx="1326941" cy="1384995"/>
          </a:xfrm>
          <a:prstGeom prst="rect">
            <a:avLst/>
          </a:prstGeom>
        </p:spPr>
      </p:pic>
      <p:sp>
        <p:nvSpPr>
          <p:cNvPr id="12" name="TextBox 11">
            <a:extLst>
              <a:ext uri="{FF2B5EF4-FFF2-40B4-BE49-F238E27FC236}">
                <a16:creationId xmlns:a16="http://schemas.microsoft.com/office/drawing/2014/main" id="{8113120E-D048-4ED4-A0BB-655DD4D9C19F}"/>
              </a:ext>
            </a:extLst>
          </p:cNvPr>
          <p:cNvSpPr txBox="1"/>
          <p:nvPr userDrawn="1"/>
        </p:nvSpPr>
        <p:spPr>
          <a:xfrm>
            <a:off x="6096000" y="6155922"/>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
        <p:nvSpPr>
          <p:cNvPr id="18" name="Content Placeholder 17">
            <a:extLst>
              <a:ext uri="{FF2B5EF4-FFF2-40B4-BE49-F238E27FC236}">
                <a16:creationId xmlns:a16="http://schemas.microsoft.com/office/drawing/2014/main" id="{7D402ECE-A530-4F85-92CF-8AC0B1CC75A4}"/>
              </a:ext>
            </a:extLst>
          </p:cNvPr>
          <p:cNvSpPr>
            <a:spLocks noGrp="1"/>
          </p:cNvSpPr>
          <p:nvPr>
            <p:ph sz="quarter" idx="10" hasCustomPrompt="1"/>
          </p:nvPr>
        </p:nvSpPr>
        <p:spPr>
          <a:xfrm>
            <a:off x="1553776" y="1940978"/>
            <a:ext cx="9317735" cy="830997"/>
          </a:xfrm>
          <a:prstGeom prst="rect">
            <a:avLst/>
          </a:prstGeom>
        </p:spPr>
        <p:txBody>
          <a:bodyPr/>
          <a:lstStyle>
            <a:lvl1pPr marL="0" indent="0">
              <a:lnSpc>
                <a:spcPct val="100000"/>
              </a:lnSpc>
              <a:buNone/>
              <a:defRPr sz="4800">
                <a:solidFill>
                  <a:srgbClr val="4F703E"/>
                </a:solidFill>
              </a:defRPr>
            </a:lvl1pPr>
          </a:lstStyle>
          <a:p>
            <a:pPr lvl="0"/>
            <a:r>
              <a:rPr lang="en-CA"/>
              <a:t>Sample Headline</a:t>
            </a:r>
          </a:p>
        </p:txBody>
      </p:sp>
      <p:sp>
        <p:nvSpPr>
          <p:cNvPr id="25" name="Content Placeholder 24">
            <a:extLst>
              <a:ext uri="{FF2B5EF4-FFF2-40B4-BE49-F238E27FC236}">
                <a16:creationId xmlns:a16="http://schemas.microsoft.com/office/drawing/2014/main" id="{5A9CA77F-2E23-4142-801F-5B811D7285A4}"/>
              </a:ext>
            </a:extLst>
          </p:cNvPr>
          <p:cNvSpPr>
            <a:spLocks noGrp="1"/>
          </p:cNvSpPr>
          <p:nvPr>
            <p:ph sz="quarter" idx="11" hasCustomPrompt="1"/>
          </p:nvPr>
        </p:nvSpPr>
        <p:spPr>
          <a:xfrm>
            <a:off x="1553776" y="2850136"/>
            <a:ext cx="9731375" cy="138588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2D441E"/>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800">
                <a:solidFill>
                  <a:srgbClr val="2D441E"/>
                </a:solidFill>
              </a:rPr>
              <a:t>This is an example of what text would look like when used within the presentation. Try to keep text to minimum, and simply add more slides. Don’t overload the slide with information.</a:t>
            </a:r>
          </a:p>
          <a:p>
            <a:pPr lvl="0"/>
            <a:endParaRPr lang="en-CA"/>
          </a:p>
        </p:txBody>
      </p:sp>
    </p:spTree>
    <p:extLst>
      <p:ext uri="{BB962C8B-B14F-4D97-AF65-F5344CB8AC3E}">
        <p14:creationId xmlns:p14="http://schemas.microsoft.com/office/powerpoint/2010/main" val="3953551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EF30B-DE2C-4787-B5D0-802FEF415F3E}"/>
              </a:ext>
            </a:extLst>
          </p:cNvPr>
          <p:cNvPicPr>
            <a:picLocks noChangeAspect="1"/>
          </p:cNvPicPr>
          <p:nvPr userDrawn="1"/>
        </p:nvPicPr>
        <p:blipFill>
          <a:blip r:embed="rId2"/>
          <a:stretch>
            <a:fillRect/>
          </a:stretch>
        </p:blipFill>
        <p:spPr>
          <a:xfrm>
            <a:off x="-1" y="3260627"/>
            <a:ext cx="3446585" cy="3597373"/>
          </a:xfrm>
          <a:prstGeom prst="rect">
            <a:avLst/>
          </a:prstGeom>
        </p:spPr>
      </p:pic>
      <p:pic>
        <p:nvPicPr>
          <p:cNvPr id="10" name="Picture 9">
            <a:extLst>
              <a:ext uri="{FF2B5EF4-FFF2-40B4-BE49-F238E27FC236}">
                <a16:creationId xmlns:a16="http://schemas.microsoft.com/office/drawing/2014/main" id="{80E80BD2-C088-4F98-A1B2-58993B20832A}"/>
              </a:ext>
            </a:extLst>
          </p:cNvPr>
          <p:cNvPicPr>
            <a:picLocks noChangeAspect="1"/>
          </p:cNvPicPr>
          <p:nvPr userDrawn="1"/>
        </p:nvPicPr>
        <p:blipFill>
          <a:blip r:embed="rId2"/>
          <a:stretch>
            <a:fillRect/>
          </a:stretch>
        </p:blipFill>
        <p:spPr>
          <a:xfrm rot="10800000">
            <a:off x="10871511" y="0"/>
            <a:ext cx="1326941" cy="1384995"/>
          </a:xfrm>
          <a:prstGeom prst="rect">
            <a:avLst/>
          </a:prstGeom>
        </p:spPr>
      </p:pic>
      <p:sp>
        <p:nvSpPr>
          <p:cNvPr id="12" name="TextBox 11">
            <a:extLst>
              <a:ext uri="{FF2B5EF4-FFF2-40B4-BE49-F238E27FC236}">
                <a16:creationId xmlns:a16="http://schemas.microsoft.com/office/drawing/2014/main" id="{8113120E-D048-4ED4-A0BB-655DD4D9C19F}"/>
              </a:ext>
            </a:extLst>
          </p:cNvPr>
          <p:cNvSpPr txBox="1"/>
          <p:nvPr userDrawn="1"/>
        </p:nvSpPr>
        <p:spPr>
          <a:xfrm>
            <a:off x="6096000" y="6186200"/>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
        <p:nvSpPr>
          <p:cNvPr id="18" name="Content Placeholder 17">
            <a:extLst>
              <a:ext uri="{FF2B5EF4-FFF2-40B4-BE49-F238E27FC236}">
                <a16:creationId xmlns:a16="http://schemas.microsoft.com/office/drawing/2014/main" id="{7D402ECE-A530-4F85-92CF-8AC0B1CC75A4}"/>
              </a:ext>
            </a:extLst>
          </p:cNvPr>
          <p:cNvSpPr>
            <a:spLocks noGrp="1"/>
          </p:cNvSpPr>
          <p:nvPr>
            <p:ph sz="quarter" idx="10" hasCustomPrompt="1"/>
          </p:nvPr>
        </p:nvSpPr>
        <p:spPr>
          <a:xfrm>
            <a:off x="1553777" y="1940978"/>
            <a:ext cx="4542224" cy="830997"/>
          </a:xfrm>
          <a:prstGeom prst="rect">
            <a:avLst/>
          </a:prstGeom>
        </p:spPr>
        <p:txBody>
          <a:bodyPr/>
          <a:lstStyle>
            <a:lvl1pPr marL="0" indent="0">
              <a:lnSpc>
                <a:spcPct val="100000"/>
              </a:lnSpc>
              <a:buNone/>
              <a:defRPr sz="4800">
                <a:solidFill>
                  <a:srgbClr val="4F703E"/>
                </a:solidFill>
              </a:defRPr>
            </a:lvl1pPr>
          </a:lstStyle>
          <a:p>
            <a:pPr lvl="0"/>
            <a:r>
              <a:rPr lang="en-CA"/>
              <a:t>Sample Headline</a:t>
            </a:r>
          </a:p>
        </p:txBody>
      </p:sp>
      <p:sp>
        <p:nvSpPr>
          <p:cNvPr id="22" name="Content Placeholder 21">
            <a:extLst>
              <a:ext uri="{FF2B5EF4-FFF2-40B4-BE49-F238E27FC236}">
                <a16:creationId xmlns:a16="http://schemas.microsoft.com/office/drawing/2014/main" id="{80548384-6E0C-4396-9E76-062D3CE7C5C4}"/>
              </a:ext>
            </a:extLst>
          </p:cNvPr>
          <p:cNvSpPr>
            <a:spLocks noGrp="1"/>
          </p:cNvSpPr>
          <p:nvPr>
            <p:ph sz="quarter" idx="11" hasCustomPrompt="1"/>
          </p:nvPr>
        </p:nvSpPr>
        <p:spPr>
          <a:xfrm>
            <a:off x="1553776" y="2852123"/>
            <a:ext cx="4542224" cy="95166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2D441E"/>
                </a:solidFill>
              </a:defRPr>
            </a:lvl1pPr>
          </a:lstStyle>
          <a:p>
            <a:r>
              <a:rPr lang="en-US" sz="2800">
                <a:solidFill>
                  <a:srgbClr val="2D441E"/>
                </a:solidFill>
              </a:rPr>
              <a:t>Here’s what a slide with an image looks like.</a:t>
            </a:r>
          </a:p>
          <a:p>
            <a:pPr lvl="0"/>
            <a:endParaRPr lang="en-CA"/>
          </a:p>
        </p:txBody>
      </p:sp>
      <p:sp>
        <p:nvSpPr>
          <p:cNvPr id="3" name="Picture Placeholder 2">
            <a:extLst>
              <a:ext uri="{FF2B5EF4-FFF2-40B4-BE49-F238E27FC236}">
                <a16:creationId xmlns:a16="http://schemas.microsoft.com/office/drawing/2014/main" id="{38A06111-7EEF-4824-826C-444DCD7793C8}"/>
              </a:ext>
            </a:extLst>
          </p:cNvPr>
          <p:cNvSpPr>
            <a:spLocks noGrp="1"/>
          </p:cNvSpPr>
          <p:nvPr>
            <p:ph type="pic" sz="quarter" idx="12"/>
          </p:nvPr>
        </p:nvSpPr>
        <p:spPr>
          <a:xfrm>
            <a:off x="6928338" y="1611087"/>
            <a:ext cx="4606643" cy="3311608"/>
          </a:xfrm>
          <a:prstGeom prst="rect">
            <a:avLst/>
          </a:prstGeom>
        </p:spPr>
        <p:txBody>
          <a:bodyPr/>
          <a:lstStyle/>
          <a:p>
            <a:endParaRPr lang="en-CA"/>
          </a:p>
        </p:txBody>
      </p:sp>
    </p:spTree>
    <p:extLst>
      <p:ext uri="{BB962C8B-B14F-4D97-AF65-F5344CB8AC3E}">
        <p14:creationId xmlns:p14="http://schemas.microsoft.com/office/powerpoint/2010/main" val="2594894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08211-324E-4ABA-9BF2-D31C5BED440B}"/>
              </a:ext>
            </a:extLst>
          </p:cNvPr>
          <p:cNvSpPr>
            <a:spLocks noGrp="1"/>
          </p:cNvSpPr>
          <p:nvPr>
            <p:ph idx="1" hasCustomPrompt="1"/>
          </p:nvPr>
        </p:nvSpPr>
        <p:spPr>
          <a:xfrm>
            <a:off x="4660046" y="2167563"/>
            <a:ext cx="6823742" cy="2308325"/>
          </a:xfrm>
          <a:prstGeom prst="rect">
            <a:avLst/>
          </a:prstGeom>
        </p:spPr>
        <p:txBody>
          <a:bodyPr/>
          <a:lstStyle>
            <a:lvl1pPr marL="0" indent="0">
              <a:lnSpc>
                <a:spcPct val="100000"/>
              </a:lnSpc>
              <a:buNone/>
              <a:defRPr sz="4800">
                <a:solidFill>
                  <a:srgbClr val="4F703E"/>
                </a:solidFill>
              </a:defRPr>
            </a:lvl1pPr>
          </a:lstStyle>
          <a:p>
            <a:pPr lvl="0"/>
            <a:r>
              <a:rPr lang="en-CA"/>
              <a:t>This is an example of a transition slide. Use these to divide sections.</a:t>
            </a:r>
          </a:p>
        </p:txBody>
      </p:sp>
    </p:spTree>
    <p:extLst>
      <p:ext uri="{BB962C8B-B14F-4D97-AF65-F5344CB8AC3E}">
        <p14:creationId xmlns:p14="http://schemas.microsoft.com/office/powerpoint/2010/main" val="302551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17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E922-ADC5-50FB-41EA-E606EF2798FA}"/>
              </a:ext>
            </a:extLst>
          </p:cNvPr>
          <p:cNvSpPr>
            <a:spLocks noGrp="1"/>
          </p:cNvSpPr>
          <p:nvPr>
            <p:ph type="title"/>
          </p:nvPr>
        </p:nvSpPr>
        <p:spPr>
          <a:xfrm>
            <a:off x="2615626" y="4144531"/>
            <a:ext cx="6795435" cy="1325563"/>
          </a:xfrm>
          <a:prstGeom prst="rect">
            <a:avLst/>
          </a:prstGeom>
        </p:spPr>
        <p:txBody>
          <a:bodyPr/>
          <a:lstStyle/>
          <a:p>
            <a:r>
              <a:rPr lang="en-US"/>
              <a:t>Click to edit Master title style</a:t>
            </a:r>
            <a:endParaRPr lang="en-CA"/>
          </a:p>
        </p:txBody>
      </p:sp>
      <p:pic>
        <p:nvPicPr>
          <p:cNvPr id="3" name="Picture 2">
            <a:extLst>
              <a:ext uri="{FF2B5EF4-FFF2-40B4-BE49-F238E27FC236}">
                <a16:creationId xmlns:a16="http://schemas.microsoft.com/office/drawing/2014/main" id="{CC1ADD13-AC55-F35C-072F-F845E2564E78}"/>
              </a:ext>
            </a:extLst>
          </p:cNvPr>
          <p:cNvPicPr>
            <a:picLocks noChangeAspect="1"/>
          </p:cNvPicPr>
          <p:nvPr userDrawn="1"/>
        </p:nvPicPr>
        <p:blipFill>
          <a:blip r:embed="rId2"/>
          <a:stretch>
            <a:fillRect/>
          </a:stretch>
        </p:blipFill>
        <p:spPr>
          <a:xfrm>
            <a:off x="2615626" y="550596"/>
            <a:ext cx="6960747" cy="2577615"/>
          </a:xfrm>
          <a:prstGeom prst="rect">
            <a:avLst/>
          </a:prstGeom>
        </p:spPr>
      </p:pic>
    </p:spTree>
    <p:extLst>
      <p:ext uri="{BB962C8B-B14F-4D97-AF65-F5344CB8AC3E}">
        <p14:creationId xmlns:p14="http://schemas.microsoft.com/office/powerpoint/2010/main" val="221429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AF73B-756F-8863-6103-1A963C14339A}"/>
              </a:ext>
            </a:extLst>
          </p:cNvPr>
          <p:cNvPicPr>
            <a:picLocks noChangeAspect="1"/>
          </p:cNvPicPr>
          <p:nvPr userDrawn="1"/>
        </p:nvPicPr>
        <p:blipFill rotWithShape="1">
          <a:blip r:embed="rId2"/>
          <a:srcRect t="40495" r="44016"/>
          <a:stretch/>
        </p:blipFill>
        <p:spPr>
          <a:xfrm rot="16200000">
            <a:off x="2779389" y="-2957189"/>
            <a:ext cx="7035800" cy="12594578"/>
          </a:xfrm>
          <a:prstGeom prst="rect">
            <a:avLst/>
          </a:prstGeom>
        </p:spPr>
      </p:pic>
      <p:sp>
        <p:nvSpPr>
          <p:cNvPr id="2" name="Title 1">
            <a:extLst>
              <a:ext uri="{FF2B5EF4-FFF2-40B4-BE49-F238E27FC236}">
                <a16:creationId xmlns:a16="http://schemas.microsoft.com/office/drawing/2014/main" id="{3ECCE922-ADC5-50FB-41EA-E606EF2798FA}"/>
              </a:ext>
            </a:extLst>
          </p:cNvPr>
          <p:cNvSpPr>
            <a:spLocks noGrp="1"/>
          </p:cNvSpPr>
          <p:nvPr>
            <p:ph type="title"/>
          </p:nvPr>
        </p:nvSpPr>
        <p:spPr>
          <a:xfrm>
            <a:off x="7700211" y="2585239"/>
            <a:ext cx="3987748" cy="1325563"/>
          </a:xfrm>
          <a:prstGeom prst="rect">
            <a:avLst/>
          </a:prstGeom>
        </p:spPr>
        <p:txBody>
          <a:bodyPr/>
          <a:lstStyle/>
          <a:p>
            <a:r>
              <a:rPr lang="en-US"/>
              <a:t>Click to edit Master title style</a:t>
            </a:r>
            <a:endParaRPr lang="en-CA"/>
          </a:p>
        </p:txBody>
      </p:sp>
      <p:pic>
        <p:nvPicPr>
          <p:cNvPr id="3" name="Picture 2">
            <a:extLst>
              <a:ext uri="{FF2B5EF4-FFF2-40B4-BE49-F238E27FC236}">
                <a16:creationId xmlns:a16="http://schemas.microsoft.com/office/drawing/2014/main" id="{CC1ADD13-AC55-F35C-072F-F845E2564E78}"/>
              </a:ext>
            </a:extLst>
          </p:cNvPr>
          <p:cNvPicPr>
            <a:picLocks noChangeAspect="1"/>
          </p:cNvPicPr>
          <p:nvPr userDrawn="1"/>
        </p:nvPicPr>
        <p:blipFill>
          <a:blip r:embed="rId3"/>
          <a:stretch>
            <a:fillRect/>
          </a:stretch>
        </p:blipFill>
        <p:spPr>
          <a:xfrm>
            <a:off x="244821" y="1965509"/>
            <a:ext cx="6960747" cy="2577615"/>
          </a:xfrm>
          <a:prstGeom prst="rect">
            <a:avLst/>
          </a:prstGeom>
        </p:spPr>
      </p:pic>
    </p:spTree>
    <p:extLst>
      <p:ext uri="{BB962C8B-B14F-4D97-AF65-F5344CB8AC3E}">
        <p14:creationId xmlns:p14="http://schemas.microsoft.com/office/powerpoint/2010/main" val="361443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08211-324E-4ABA-9BF2-D31C5BED440B}"/>
              </a:ext>
            </a:extLst>
          </p:cNvPr>
          <p:cNvSpPr>
            <a:spLocks noGrp="1"/>
          </p:cNvSpPr>
          <p:nvPr>
            <p:ph idx="1" hasCustomPrompt="1"/>
          </p:nvPr>
        </p:nvSpPr>
        <p:spPr>
          <a:xfrm>
            <a:off x="4660046" y="2167563"/>
            <a:ext cx="6823742" cy="2308325"/>
          </a:xfrm>
          <a:prstGeom prst="rect">
            <a:avLst/>
          </a:prstGeom>
        </p:spPr>
        <p:txBody>
          <a:bodyPr/>
          <a:lstStyle>
            <a:lvl1pPr marL="0" indent="0">
              <a:lnSpc>
                <a:spcPct val="100000"/>
              </a:lnSpc>
              <a:buNone/>
              <a:defRPr sz="4800">
                <a:solidFill>
                  <a:srgbClr val="4F703E"/>
                </a:solidFill>
              </a:defRPr>
            </a:lvl1pPr>
          </a:lstStyle>
          <a:p>
            <a:pPr lvl="0"/>
            <a:r>
              <a:rPr lang="en-CA"/>
              <a:t>This is an example of a transition slide. Use these to divide sections.</a:t>
            </a:r>
          </a:p>
        </p:txBody>
      </p:sp>
    </p:spTree>
    <p:extLst>
      <p:ext uri="{BB962C8B-B14F-4D97-AF65-F5344CB8AC3E}">
        <p14:creationId xmlns:p14="http://schemas.microsoft.com/office/powerpoint/2010/main" val="265892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BO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08211-324E-4ABA-9BF2-D31C5BED440B}"/>
              </a:ext>
            </a:extLst>
          </p:cNvPr>
          <p:cNvSpPr>
            <a:spLocks noGrp="1"/>
          </p:cNvSpPr>
          <p:nvPr>
            <p:ph idx="1" hasCustomPrompt="1"/>
          </p:nvPr>
        </p:nvSpPr>
        <p:spPr>
          <a:xfrm>
            <a:off x="4660046" y="2167563"/>
            <a:ext cx="6823742" cy="2308325"/>
          </a:xfrm>
          <a:prstGeom prst="rect">
            <a:avLst/>
          </a:prstGeom>
        </p:spPr>
        <p:txBody>
          <a:bodyPr/>
          <a:lstStyle>
            <a:lvl1pPr marL="0" indent="0">
              <a:lnSpc>
                <a:spcPct val="100000"/>
              </a:lnSpc>
              <a:buNone/>
              <a:defRPr sz="4800">
                <a:solidFill>
                  <a:srgbClr val="4F703E"/>
                </a:solidFill>
              </a:defRPr>
            </a:lvl1pPr>
          </a:lstStyle>
          <a:p>
            <a:pPr lvl="0"/>
            <a:r>
              <a:rPr lang="en-CA"/>
              <a:t>This is an example of a transition slide. Use these to divide sections.</a:t>
            </a:r>
          </a:p>
        </p:txBody>
      </p:sp>
      <p:pic>
        <p:nvPicPr>
          <p:cNvPr id="2" name="Picture 1">
            <a:extLst>
              <a:ext uri="{FF2B5EF4-FFF2-40B4-BE49-F238E27FC236}">
                <a16:creationId xmlns:a16="http://schemas.microsoft.com/office/drawing/2014/main" id="{0CC4CBCE-7619-165C-243A-3520ADFBB310}"/>
              </a:ext>
            </a:extLst>
          </p:cNvPr>
          <p:cNvPicPr>
            <a:picLocks noChangeAspect="1"/>
          </p:cNvPicPr>
          <p:nvPr userDrawn="1"/>
        </p:nvPicPr>
        <p:blipFill>
          <a:blip r:embed="rId2"/>
          <a:stretch>
            <a:fillRect/>
          </a:stretch>
        </p:blipFill>
        <p:spPr>
          <a:xfrm>
            <a:off x="0" y="0"/>
            <a:ext cx="4013200" cy="6858000"/>
          </a:xfrm>
          <a:prstGeom prst="rect">
            <a:avLst/>
          </a:prstGeom>
        </p:spPr>
      </p:pic>
    </p:spTree>
    <p:extLst>
      <p:ext uri="{BB962C8B-B14F-4D97-AF65-F5344CB8AC3E}">
        <p14:creationId xmlns:p14="http://schemas.microsoft.com/office/powerpoint/2010/main" val="1398781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0BA58B-63F9-4BDE-85F5-DB189FE5FE2D}"/>
              </a:ext>
            </a:extLst>
          </p:cNvPr>
          <p:cNvPicPr>
            <a:picLocks noChangeAspect="1"/>
          </p:cNvPicPr>
          <p:nvPr userDrawn="1"/>
        </p:nvPicPr>
        <p:blipFill>
          <a:blip r:embed="rId5"/>
          <a:stretch>
            <a:fillRect/>
          </a:stretch>
        </p:blipFill>
        <p:spPr>
          <a:xfrm>
            <a:off x="-1" y="3260627"/>
            <a:ext cx="3446585" cy="3597373"/>
          </a:xfrm>
          <a:prstGeom prst="rect">
            <a:avLst/>
          </a:prstGeom>
        </p:spPr>
      </p:pic>
      <p:pic>
        <p:nvPicPr>
          <p:cNvPr id="8" name="Picture 7">
            <a:extLst>
              <a:ext uri="{FF2B5EF4-FFF2-40B4-BE49-F238E27FC236}">
                <a16:creationId xmlns:a16="http://schemas.microsoft.com/office/drawing/2014/main" id="{C386526F-9382-478F-BB3D-D41358A60E90}"/>
              </a:ext>
            </a:extLst>
          </p:cNvPr>
          <p:cNvPicPr>
            <a:picLocks noChangeAspect="1"/>
          </p:cNvPicPr>
          <p:nvPr userDrawn="1"/>
        </p:nvPicPr>
        <p:blipFill>
          <a:blip r:embed="rId5"/>
          <a:stretch>
            <a:fillRect/>
          </a:stretch>
        </p:blipFill>
        <p:spPr>
          <a:xfrm rot="10800000">
            <a:off x="10871511" y="0"/>
            <a:ext cx="1326941" cy="1384995"/>
          </a:xfrm>
          <a:prstGeom prst="rect">
            <a:avLst/>
          </a:prstGeom>
        </p:spPr>
      </p:pic>
    </p:spTree>
    <p:extLst>
      <p:ext uri="{BB962C8B-B14F-4D97-AF65-F5344CB8AC3E}">
        <p14:creationId xmlns:p14="http://schemas.microsoft.com/office/powerpoint/2010/main" val="408115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1DC941-3C0E-493F-A5EE-F9C00518436F}"/>
              </a:ext>
            </a:extLst>
          </p:cNvPr>
          <p:cNvPicPr>
            <a:picLocks noChangeAspect="1"/>
          </p:cNvPicPr>
          <p:nvPr userDrawn="1"/>
        </p:nvPicPr>
        <p:blipFill>
          <a:blip r:embed="rId3"/>
          <a:stretch>
            <a:fillRect/>
          </a:stretch>
        </p:blipFill>
        <p:spPr>
          <a:xfrm>
            <a:off x="0" y="0"/>
            <a:ext cx="4079630" cy="6971520"/>
          </a:xfrm>
          <a:prstGeom prst="rect">
            <a:avLst/>
          </a:prstGeom>
        </p:spPr>
      </p:pic>
      <p:sp>
        <p:nvSpPr>
          <p:cNvPr id="8" name="TextBox 7">
            <a:extLst>
              <a:ext uri="{FF2B5EF4-FFF2-40B4-BE49-F238E27FC236}">
                <a16:creationId xmlns:a16="http://schemas.microsoft.com/office/drawing/2014/main" id="{D5F7264C-922A-4232-B99E-C351B5E6AF96}"/>
              </a:ext>
            </a:extLst>
          </p:cNvPr>
          <p:cNvSpPr txBox="1"/>
          <p:nvPr userDrawn="1"/>
        </p:nvSpPr>
        <p:spPr>
          <a:xfrm>
            <a:off x="6096000" y="6222533"/>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Tree>
    <p:extLst>
      <p:ext uri="{BB962C8B-B14F-4D97-AF65-F5344CB8AC3E}">
        <p14:creationId xmlns:p14="http://schemas.microsoft.com/office/powerpoint/2010/main" val="232404110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A58E62-5454-4A6F-81BA-A83561C0EB1C}"/>
              </a:ext>
            </a:extLst>
          </p:cNvPr>
          <p:cNvSpPr txBox="1"/>
          <p:nvPr userDrawn="1"/>
        </p:nvSpPr>
        <p:spPr>
          <a:xfrm>
            <a:off x="6096000" y="6103652"/>
            <a:ext cx="5359442" cy="338554"/>
          </a:xfrm>
          <a:prstGeom prst="rect">
            <a:avLst/>
          </a:prstGeom>
          <a:noFill/>
        </p:spPr>
        <p:txBody>
          <a:bodyPr wrap="square" rtlCol="0">
            <a:spAutoFit/>
          </a:bodyPr>
          <a:lstStyle/>
          <a:p>
            <a:r>
              <a:rPr lang="en-US" sz="1600" b="1">
                <a:solidFill>
                  <a:srgbClr val="2D441E"/>
                </a:solidFill>
              </a:rPr>
              <a:t>Endow Manitoba </a:t>
            </a:r>
            <a:r>
              <a:rPr lang="en-US" sz="1600">
                <a:solidFill>
                  <a:srgbClr val="B78A2E"/>
                </a:solidFill>
              </a:rPr>
              <a:t>is an initiative of The Winnipeg Foundation</a:t>
            </a:r>
          </a:p>
        </p:txBody>
      </p:sp>
      <p:pic>
        <p:nvPicPr>
          <p:cNvPr id="8" name="Picture 7">
            <a:extLst>
              <a:ext uri="{FF2B5EF4-FFF2-40B4-BE49-F238E27FC236}">
                <a16:creationId xmlns:a16="http://schemas.microsoft.com/office/drawing/2014/main" id="{129F5A17-CCF0-458E-A8E1-32374AFE6F69}"/>
              </a:ext>
            </a:extLst>
          </p:cNvPr>
          <p:cNvPicPr>
            <a:picLocks noChangeAspect="1"/>
          </p:cNvPicPr>
          <p:nvPr userDrawn="1"/>
        </p:nvPicPr>
        <p:blipFill>
          <a:blip r:embed="rId3"/>
          <a:stretch>
            <a:fillRect/>
          </a:stretch>
        </p:blipFill>
        <p:spPr>
          <a:xfrm>
            <a:off x="1875476" y="2481210"/>
            <a:ext cx="3575049" cy="1322926"/>
          </a:xfrm>
          <a:prstGeom prst="rect">
            <a:avLst/>
          </a:prstGeom>
        </p:spPr>
      </p:pic>
      <p:sp>
        <p:nvSpPr>
          <p:cNvPr id="9" name="TextBox 8">
            <a:extLst>
              <a:ext uri="{FF2B5EF4-FFF2-40B4-BE49-F238E27FC236}">
                <a16:creationId xmlns:a16="http://schemas.microsoft.com/office/drawing/2014/main" id="{94C7704D-F1B6-4FFD-B8AD-CDB609C52562}"/>
              </a:ext>
            </a:extLst>
          </p:cNvPr>
          <p:cNvSpPr txBox="1"/>
          <p:nvPr userDrawn="1"/>
        </p:nvSpPr>
        <p:spPr>
          <a:xfrm>
            <a:off x="6593499" y="2632364"/>
            <a:ext cx="3205821" cy="923330"/>
          </a:xfrm>
          <a:prstGeom prst="rect">
            <a:avLst/>
          </a:prstGeom>
          <a:noFill/>
        </p:spPr>
        <p:txBody>
          <a:bodyPr wrap="square" rtlCol="0">
            <a:spAutoFit/>
          </a:bodyPr>
          <a:lstStyle/>
          <a:p>
            <a:r>
              <a:rPr lang="en-US" sz="5400" b="1">
                <a:solidFill>
                  <a:srgbClr val="B78A2E"/>
                </a:solidFill>
              </a:rPr>
              <a:t>Thank you</a:t>
            </a:r>
            <a:endParaRPr lang="en-US" sz="5400">
              <a:solidFill>
                <a:srgbClr val="B78A2E"/>
              </a:solidFill>
            </a:endParaRPr>
          </a:p>
        </p:txBody>
      </p:sp>
      <p:pic>
        <p:nvPicPr>
          <p:cNvPr id="10" name="Picture 9">
            <a:extLst>
              <a:ext uri="{FF2B5EF4-FFF2-40B4-BE49-F238E27FC236}">
                <a16:creationId xmlns:a16="http://schemas.microsoft.com/office/drawing/2014/main" id="{DCE1B9F7-3BCA-44E4-9AC8-DF3B42898447}"/>
              </a:ext>
            </a:extLst>
          </p:cNvPr>
          <p:cNvPicPr>
            <a:picLocks noChangeAspect="1"/>
          </p:cNvPicPr>
          <p:nvPr userDrawn="1"/>
        </p:nvPicPr>
        <p:blipFill>
          <a:blip r:embed="rId4"/>
          <a:stretch>
            <a:fillRect/>
          </a:stretch>
        </p:blipFill>
        <p:spPr>
          <a:xfrm rot="10800000">
            <a:off x="10871511" y="0"/>
            <a:ext cx="1326941" cy="1384995"/>
          </a:xfrm>
          <a:prstGeom prst="rect">
            <a:avLst/>
          </a:prstGeom>
        </p:spPr>
      </p:pic>
      <p:pic>
        <p:nvPicPr>
          <p:cNvPr id="11" name="Picture 10">
            <a:extLst>
              <a:ext uri="{FF2B5EF4-FFF2-40B4-BE49-F238E27FC236}">
                <a16:creationId xmlns:a16="http://schemas.microsoft.com/office/drawing/2014/main" id="{34B21984-9E12-4AF4-AC6E-32FFCA68C506}"/>
              </a:ext>
            </a:extLst>
          </p:cNvPr>
          <p:cNvPicPr>
            <a:picLocks noChangeAspect="1"/>
          </p:cNvPicPr>
          <p:nvPr userDrawn="1"/>
        </p:nvPicPr>
        <p:blipFill>
          <a:blip r:embed="rId4"/>
          <a:stretch>
            <a:fillRect/>
          </a:stretch>
        </p:blipFill>
        <p:spPr>
          <a:xfrm>
            <a:off x="-1" y="3260627"/>
            <a:ext cx="3446585" cy="3597373"/>
          </a:xfrm>
          <a:prstGeom prst="rect">
            <a:avLst/>
          </a:prstGeom>
        </p:spPr>
      </p:pic>
    </p:spTree>
    <p:extLst>
      <p:ext uri="{BB962C8B-B14F-4D97-AF65-F5344CB8AC3E}">
        <p14:creationId xmlns:p14="http://schemas.microsoft.com/office/powerpoint/2010/main" val="3206478661"/>
      </p:ext>
    </p:extLst>
  </p:cSld>
  <p:clrMap bg1="lt1" tx1="dk1" bg2="lt2" tx2="dk2" accent1="accent1" accent2="accent2" accent3="accent3" accent4="accent4" accent5="accent5" accent6="accent6" hlink="hlink" folHlink="folHlink"/>
  <p:sldLayoutIdLst>
    <p:sldLayoutId id="21474934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1DC941-3C0E-493F-A5EE-F9C00518436F}"/>
              </a:ext>
            </a:extLst>
          </p:cNvPr>
          <p:cNvPicPr>
            <a:picLocks noChangeAspect="1"/>
          </p:cNvPicPr>
          <p:nvPr userDrawn="1"/>
        </p:nvPicPr>
        <p:blipFill>
          <a:blip r:embed="rId8"/>
          <a:stretch>
            <a:fillRect/>
          </a:stretch>
        </p:blipFill>
        <p:spPr>
          <a:xfrm>
            <a:off x="0" y="0"/>
            <a:ext cx="4013200" cy="6858000"/>
          </a:xfrm>
          <a:prstGeom prst="rect">
            <a:avLst/>
          </a:prstGeom>
        </p:spPr>
      </p:pic>
      <p:sp>
        <p:nvSpPr>
          <p:cNvPr id="2" name="Rectangle 1">
            <a:extLst>
              <a:ext uri="{FF2B5EF4-FFF2-40B4-BE49-F238E27FC236}">
                <a16:creationId xmlns:a16="http://schemas.microsoft.com/office/drawing/2014/main" id="{43F3237A-CD16-DCFF-98DA-608055E27883}"/>
              </a:ext>
            </a:extLst>
          </p:cNvPr>
          <p:cNvSpPr/>
          <p:nvPr userDrawn="1"/>
        </p:nvSpPr>
        <p:spPr>
          <a:xfrm>
            <a:off x="-28547" y="0"/>
            <a:ext cx="4070294"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7CD84D77-C003-84E7-44FC-2FDAA86AA2B6}"/>
              </a:ext>
            </a:extLst>
          </p:cNvPr>
          <p:cNvSpPr txBox="1"/>
          <p:nvPr userDrawn="1"/>
        </p:nvSpPr>
        <p:spPr>
          <a:xfrm>
            <a:off x="7290329" y="6240557"/>
            <a:ext cx="4437694"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Your Community Foundation Network</a:t>
            </a:r>
          </a:p>
        </p:txBody>
      </p:sp>
    </p:spTree>
    <p:extLst>
      <p:ext uri="{BB962C8B-B14F-4D97-AF65-F5344CB8AC3E}">
        <p14:creationId xmlns:p14="http://schemas.microsoft.com/office/powerpoint/2010/main" val="8021116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5" r:id="rId3"/>
    <p:sldLayoutId id="2147483662" r:id="rId4"/>
    <p:sldLayoutId id="2147483677"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1DC941-3C0E-493F-A5EE-F9C00518436F}"/>
              </a:ext>
            </a:extLst>
          </p:cNvPr>
          <p:cNvPicPr>
            <a:picLocks noChangeAspect="1"/>
          </p:cNvPicPr>
          <p:nvPr userDrawn="1"/>
        </p:nvPicPr>
        <p:blipFill>
          <a:blip r:embed="rId4"/>
          <a:stretch>
            <a:fillRect/>
          </a:stretch>
        </p:blipFill>
        <p:spPr>
          <a:xfrm>
            <a:off x="0" y="0"/>
            <a:ext cx="4013200" cy="6858000"/>
          </a:xfrm>
          <a:prstGeom prst="rect">
            <a:avLst/>
          </a:prstGeom>
        </p:spPr>
      </p:pic>
      <p:sp>
        <p:nvSpPr>
          <p:cNvPr id="8" name="TextBox 7">
            <a:extLst>
              <a:ext uri="{FF2B5EF4-FFF2-40B4-BE49-F238E27FC236}">
                <a16:creationId xmlns:a16="http://schemas.microsoft.com/office/drawing/2014/main" id="{D5F7264C-922A-4232-B99E-C351B5E6AF96}"/>
              </a:ext>
            </a:extLst>
          </p:cNvPr>
          <p:cNvSpPr txBox="1"/>
          <p:nvPr userDrawn="1"/>
        </p:nvSpPr>
        <p:spPr>
          <a:xfrm>
            <a:off x="7499267" y="6465977"/>
            <a:ext cx="4934478" cy="307777"/>
          </a:xfrm>
          <a:prstGeom prst="rect">
            <a:avLst/>
          </a:prstGeom>
          <a:noFill/>
        </p:spPr>
        <p:txBody>
          <a:bodyPr wrap="square" rtlCol="0">
            <a:spAutoFit/>
          </a:bodyPr>
          <a:lstStyle/>
          <a:p>
            <a:r>
              <a:rPr lang="en-US" sz="1400" b="1">
                <a:solidFill>
                  <a:srgbClr val="2D441D"/>
                </a:solidFill>
              </a:rPr>
              <a:t>Endow Manitoba  </a:t>
            </a:r>
            <a:r>
              <a:rPr lang="en-US" sz="1400">
                <a:solidFill>
                  <a:srgbClr val="E4BA3C"/>
                </a:solidFill>
              </a:rPr>
              <a:t>|</a:t>
            </a:r>
            <a:r>
              <a:rPr lang="en-US" sz="1400">
                <a:solidFill>
                  <a:srgbClr val="1A4155"/>
                </a:solidFill>
              </a:rPr>
              <a:t>  </a:t>
            </a:r>
            <a:r>
              <a:rPr lang="en-US" sz="1400">
                <a:solidFill>
                  <a:srgbClr val="009FC6"/>
                </a:solidFill>
              </a:rPr>
              <a:t>2022 Community Foundation Conference</a:t>
            </a:r>
          </a:p>
        </p:txBody>
      </p:sp>
    </p:spTree>
    <p:extLst>
      <p:ext uri="{BB962C8B-B14F-4D97-AF65-F5344CB8AC3E}">
        <p14:creationId xmlns:p14="http://schemas.microsoft.com/office/powerpoint/2010/main" val="2373466048"/>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63619-7D4A-2F2F-C85B-2C4C7BA96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D353C9-C309-308B-6A11-DC783FCBD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C3C2ADE-60FE-002F-0E0B-55D010C9E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BA5E-2B85-4EE4-8529-B8F6F69559DF}" type="datetimeFigureOut">
              <a:rPr lang="en-CA" smtClean="0"/>
              <a:t>2023-06-20</a:t>
            </a:fld>
            <a:endParaRPr lang="en-CA"/>
          </a:p>
        </p:txBody>
      </p:sp>
      <p:sp>
        <p:nvSpPr>
          <p:cNvPr id="5" name="Footer Placeholder 4">
            <a:extLst>
              <a:ext uri="{FF2B5EF4-FFF2-40B4-BE49-F238E27FC236}">
                <a16:creationId xmlns:a16="http://schemas.microsoft.com/office/drawing/2014/main" id="{6D268FEF-D806-C8EA-B778-171768847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33507CF-770E-AB9B-AF29-88EC9360A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DC70B-9912-4082-8BC4-578B275B453A}" type="slidenum">
              <a:rPr lang="en-CA" smtClean="0"/>
              <a:t>‹#›</a:t>
            </a:fld>
            <a:endParaRPr lang="en-CA"/>
          </a:p>
        </p:txBody>
      </p:sp>
    </p:spTree>
    <p:extLst>
      <p:ext uri="{BB962C8B-B14F-4D97-AF65-F5344CB8AC3E}">
        <p14:creationId xmlns:p14="http://schemas.microsoft.com/office/powerpoint/2010/main" val="1203505765"/>
      </p:ext>
    </p:extLst>
  </p:cSld>
  <p:clrMap bg1="lt1" tx1="dk1" bg2="lt2" tx2="dk2" accent1="accent1" accent2="accent2" accent3="accent3" accent4="accent4" accent5="accent5" accent6="accent6" hlink="hlink" folHlink="folHlink"/>
  <p:sldLayoutIdLst>
    <p:sldLayoutId id="2147493469" r:id="rId1"/>
    <p:sldLayoutId id="2147493470" r:id="rId2"/>
    <p:sldLayoutId id="2147493471" r:id="rId3"/>
    <p:sldLayoutId id="2147493472" r:id="rId4"/>
    <p:sldLayoutId id="2147493473" r:id="rId5"/>
    <p:sldLayoutId id="2147493474" r:id="rId6"/>
    <p:sldLayoutId id="2147493475" r:id="rId7"/>
    <p:sldLayoutId id="2147493476" r:id="rId8"/>
    <p:sldLayoutId id="2147493477" r:id="rId9"/>
    <p:sldLayoutId id="2147493478" r:id="rId10"/>
    <p:sldLayoutId id="2147493479" r:id="rId11"/>
    <p:sldLayoutId id="21474934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uncilofnonprofits.org/tools-resources/network-approach-capacity-building" TargetMode="External"/><Relationship Id="rId2" Type="http://schemas.openxmlformats.org/officeDocument/2006/relationships/hyperlink" Target="https://doi.org/10.9707/1944-5660.1494" TargetMode="External"/><Relationship Id="rId1" Type="http://schemas.openxmlformats.org/officeDocument/2006/relationships/slideLayout" Target="../slideLayouts/slideLayout20.xml"/><Relationship Id="rId6" Type="http://schemas.openxmlformats.org/officeDocument/2006/relationships/hyperlink" Target="https://www.wpgfdn.org/community/endow-manitoba-pilot-project-builds-capacity-for-provinces-community-foundation-movement/" TargetMode="External"/><Relationship Id="rId5" Type="http://schemas.openxmlformats.org/officeDocument/2006/relationships/hyperlink" Target="https://doi.org/10.1007/s11266-010-9175-z" TargetMode="External"/><Relationship Id="rId4" Type="http://schemas.openxmlformats.org/officeDocument/2006/relationships/hyperlink" Target="https://www.everychildcq.org/wp-content/uploads/2018/06/Community-Engagement-A-Foundational-Practice-of-Community-Change-Sylvia-Cheuy.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C02F3865-8E90-9981-06F8-E7003B1D0CD9}"/>
              </a:ext>
            </a:extLst>
          </p:cNvPr>
          <p:cNvPicPr>
            <a:picLocks noChangeAspect="1"/>
          </p:cNvPicPr>
          <p:nvPr/>
        </p:nvPicPr>
        <p:blipFill rotWithShape="1">
          <a:blip r:embed="rId3">
            <a:extLst>
              <a:ext uri="{28A0092B-C50C-407E-A947-70E740481C1C}">
                <a14:useLocalDpi xmlns:a14="http://schemas.microsoft.com/office/drawing/2010/main" val="0"/>
              </a:ext>
            </a:extLst>
          </a:blip>
          <a:srcRect t="8438" r="9091" b="14954"/>
          <a:stretch/>
        </p:blipFill>
        <p:spPr>
          <a:xfrm>
            <a:off x="20" y="10"/>
            <a:ext cx="12191980" cy="6857990"/>
          </a:xfrm>
          <a:prstGeom prst="rect">
            <a:avLst/>
          </a:prstGeom>
        </p:spPr>
      </p:pic>
      <p:sp>
        <p:nvSpPr>
          <p:cNvPr id="27"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6C41053-F9CE-593E-D2B6-D8090892938A}"/>
              </a:ext>
            </a:extLst>
          </p:cNvPr>
          <p:cNvSpPr txBox="1"/>
          <p:nvPr/>
        </p:nvSpPr>
        <p:spPr>
          <a:xfrm>
            <a:off x="586155" y="1094105"/>
            <a:ext cx="11207260"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5200" b="1">
                <a:solidFill>
                  <a:srgbClr val="4F703E"/>
                </a:solidFill>
                <a:latin typeface="Segoe UI"/>
                <a:ea typeface="+mj-ea"/>
                <a:cs typeface="Segoe UI"/>
              </a:rPr>
              <a:t>Nurturing wellbeing in rural Manitoba</a:t>
            </a:r>
            <a:endParaRPr lang="en-US" sz="5200" b="1">
              <a:solidFill>
                <a:srgbClr val="4F703E"/>
              </a:solidFill>
              <a:latin typeface="Segoe UI"/>
              <a:ea typeface="+mj-ea"/>
              <a:cs typeface="+mj-cs"/>
            </a:endParaRPr>
          </a:p>
          <a:p>
            <a:pPr>
              <a:lnSpc>
                <a:spcPct val="90000"/>
              </a:lnSpc>
              <a:spcAft>
                <a:spcPts val="600"/>
              </a:spcAft>
            </a:pPr>
            <a:endParaRPr lang="en-US" sz="4000">
              <a:solidFill>
                <a:srgbClr val="4F703E"/>
              </a:solidFill>
              <a:latin typeface="Segoe UI" panose="020B0502040204020203" pitchFamily="34" charset="0"/>
              <a:cs typeface="Segoe UI" panose="020B0502040204020203" pitchFamily="34" charset="0"/>
            </a:endParaRPr>
          </a:p>
          <a:p>
            <a:pPr>
              <a:lnSpc>
                <a:spcPct val="90000"/>
              </a:lnSpc>
              <a:spcAft>
                <a:spcPts val="600"/>
              </a:spcAft>
            </a:pPr>
            <a:r>
              <a:rPr lang="en-US" sz="3200">
                <a:solidFill>
                  <a:srgbClr val="4F703E"/>
                </a:solidFill>
                <a:latin typeface="Segoe UI"/>
                <a:cs typeface="Segoe UI"/>
              </a:rPr>
              <a:t>Presented by:</a:t>
            </a:r>
          </a:p>
          <a:p>
            <a:pPr>
              <a:lnSpc>
                <a:spcPct val="90000"/>
              </a:lnSpc>
              <a:spcAft>
                <a:spcPts val="600"/>
              </a:spcAft>
            </a:pPr>
            <a:r>
              <a:rPr lang="en-US" sz="2800">
                <a:solidFill>
                  <a:srgbClr val="4F703E"/>
                </a:solidFill>
                <a:latin typeface="Segoe UI" panose="020B0502040204020203" pitchFamily="34" charset="0"/>
                <a:cs typeface="Segoe UI" panose="020B0502040204020203" pitchFamily="34" charset="0"/>
              </a:rPr>
              <a:t>Courtney Feldman, Capacity Building Lead, Endow Manitoba</a:t>
            </a:r>
          </a:p>
          <a:p>
            <a:pPr>
              <a:lnSpc>
                <a:spcPct val="90000"/>
              </a:lnSpc>
              <a:spcAft>
                <a:spcPts val="600"/>
              </a:spcAft>
            </a:pPr>
            <a:r>
              <a:rPr lang="en-US" sz="2800">
                <a:solidFill>
                  <a:srgbClr val="4F703E"/>
                </a:solidFill>
                <a:latin typeface="Segoe UI"/>
                <a:cs typeface="Segoe UI"/>
              </a:rPr>
              <a:t>Iain Cowie, Community Researcher, Rural Development Institute</a:t>
            </a:r>
            <a:endParaRPr lang="en-US" sz="2800">
              <a:solidFill>
                <a:srgbClr val="4F703E"/>
              </a:solidFill>
              <a:latin typeface="Segoe UI" panose="020B0502040204020203" pitchFamily="34" charset="0"/>
              <a:cs typeface="Segoe UI" panose="020B0502040204020203" pitchFamily="34" charset="0"/>
            </a:endParaRPr>
          </a:p>
          <a:p>
            <a:pPr>
              <a:lnSpc>
                <a:spcPct val="90000"/>
              </a:lnSpc>
              <a:spcAft>
                <a:spcPts val="600"/>
              </a:spcAft>
            </a:pPr>
            <a:endParaRPr lang="en-US" sz="4000">
              <a:solidFill>
                <a:srgbClr val="4F703E"/>
              </a:solidFill>
              <a:latin typeface="Segoe UI" panose="020B0502040204020203" pitchFamily="34" charset="0"/>
              <a:cs typeface="Segoe UI" panose="020B0502040204020203" pitchFamily="34" charset="0"/>
            </a:endParaRPr>
          </a:p>
          <a:p>
            <a:pPr>
              <a:lnSpc>
                <a:spcPct val="90000"/>
              </a:lnSpc>
              <a:spcAft>
                <a:spcPts val="600"/>
              </a:spcAft>
            </a:pPr>
            <a:r>
              <a:rPr lang="en-US" sz="2800">
                <a:solidFill>
                  <a:srgbClr val="4F703E"/>
                </a:solidFill>
                <a:latin typeface="Segoe UI"/>
                <a:cs typeface="Segoe UI"/>
              </a:rPr>
              <a:t>June 21, 2023</a:t>
            </a:r>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332346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941E1F02-106F-768F-4F8F-1D20C475C4DC}"/>
              </a:ext>
            </a:extLst>
          </p:cNvPr>
          <p:cNvSpPr txBox="1">
            <a:spLocks/>
          </p:cNvSpPr>
          <p:nvPr/>
        </p:nvSpPr>
        <p:spPr>
          <a:xfrm>
            <a:off x="5876731" y="742097"/>
            <a:ext cx="5477069" cy="1484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accent6">
                    <a:lumMod val="75000"/>
                  </a:schemeClr>
                </a:solidFill>
                <a:latin typeface="Segoe UI"/>
                <a:cs typeface="Calibri"/>
              </a:rPr>
              <a:t>What information should we be gathering? </a:t>
            </a:r>
          </a:p>
        </p:txBody>
      </p:sp>
      <p:sp>
        <p:nvSpPr>
          <p:cNvPr id="4" name="Content Placeholder 1">
            <a:extLst>
              <a:ext uri="{FF2B5EF4-FFF2-40B4-BE49-F238E27FC236}">
                <a16:creationId xmlns:a16="http://schemas.microsoft.com/office/drawing/2014/main" id="{75B6662A-4D79-507B-5364-66DA15CCCA93}"/>
              </a:ext>
            </a:extLst>
          </p:cNvPr>
          <p:cNvSpPr txBox="1">
            <a:spLocks/>
          </p:cNvSpPr>
          <p:nvPr/>
        </p:nvSpPr>
        <p:spPr>
          <a:xfrm>
            <a:off x="0" y="1531165"/>
            <a:ext cx="5477069" cy="22669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accent6">
                    <a:lumMod val="75000"/>
                  </a:schemeClr>
                </a:solidFill>
                <a:latin typeface="Segoe UI"/>
                <a:cs typeface="Calibri"/>
              </a:rPr>
              <a:t>What questions should we be asking our community? </a:t>
            </a:r>
          </a:p>
        </p:txBody>
      </p:sp>
      <p:sp>
        <p:nvSpPr>
          <p:cNvPr id="6" name="Content Placeholder 1">
            <a:extLst>
              <a:ext uri="{FF2B5EF4-FFF2-40B4-BE49-F238E27FC236}">
                <a16:creationId xmlns:a16="http://schemas.microsoft.com/office/drawing/2014/main" id="{2774E75E-4AB4-175F-7CB6-8A6FB676B487}"/>
              </a:ext>
            </a:extLst>
          </p:cNvPr>
          <p:cNvSpPr txBox="1">
            <a:spLocks/>
          </p:cNvSpPr>
          <p:nvPr/>
        </p:nvSpPr>
        <p:spPr>
          <a:xfrm>
            <a:off x="6950914" y="3150629"/>
            <a:ext cx="4402886" cy="2783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accent6">
                    <a:lumMod val="75000"/>
                  </a:schemeClr>
                </a:solidFill>
                <a:latin typeface="Segoe UI"/>
                <a:cs typeface="Calibri"/>
              </a:rPr>
              <a:t>What voices haven’t we heard from? </a:t>
            </a:r>
          </a:p>
        </p:txBody>
      </p:sp>
      <p:sp>
        <p:nvSpPr>
          <p:cNvPr id="7" name="Content Placeholder 1">
            <a:extLst>
              <a:ext uri="{FF2B5EF4-FFF2-40B4-BE49-F238E27FC236}">
                <a16:creationId xmlns:a16="http://schemas.microsoft.com/office/drawing/2014/main" id="{70AB38F6-C229-9C5C-4C54-0F1C42CA6662}"/>
              </a:ext>
            </a:extLst>
          </p:cNvPr>
          <p:cNvSpPr txBox="1">
            <a:spLocks/>
          </p:cNvSpPr>
          <p:nvPr/>
        </p:nvSpPr>
        <p:spPr>
          <a:xfrm>
            <a:off x="2007826" y="3798091"/>
            <a:ext cx="4402886" cy="26040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accent6">
                    <a:lumMod val="75000"/>
                  </a:schemeClr>
                </a:solidFill>
                <a:latin typeface="Segoe UI"/>
                <a:cs typeface="Calibri"/>
              </a:rPr>
              <a:t>Other than granting, how can we use this information we are gathering?</a:t>
            </a:r>
          </a:p>
        </p:txBody>
      </p:sp>
    </p:spTree>
    <p:extLst>
      <p:ext uri="{BB962C8B-B14F-4D97-AF65-F5344CB8AC3E}">
        <p14:creationId xmlns:p14="http://schemas.microsoft.com/office/powerpoint/2010/main" val="381225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391722"/>
            <a:chOff x="0" y="0"/>
            <a:chExt cx="4816593" cy="154754"/>
          </a:xfrm>
        </p:grpSpPr>
        <p:sp>
          <p:nvSpPr>
            <p:cNvPr id="3" name="Freeform 3"/>
            <p:cNvSpPr/>
            <p:nvPr/>
          </p:nvSpPr>
          <p:spPr>
            <a:xfrm>
              <a:off x="0" y="0"/>
              <a:ext cx="4816592" cy="154754"/>
            </a:xfrm>
            <a:custGeom>
              <a:avLst/>
              <a:gdLst/>
              <a:ahLst/>
              <a:cxnLst/>
              <a:rect l="l" t="t" r="r" b="b"/>
              <a:pathLst>
                <a:path w="4816592" h="154754">
                  <a:moveTo>
                    <a:pt x="0" y="0"/>
                  </a:moveTo>
                  <a:lnTo>
                    <a:pt x="4816592" y="0"/>
                  </a:lnTo>
                  <a:lnTo>
                    <a:pt x="4816592" y="154754"/>
                  </a:lnTo>
                  <a:lnTo>
                    <a:pt x="0" y="154754"/>
                  </a:lnTo>
                  <a:close/>
                </a:path>
              </a:pathLst>
            </a:custGeom>
            <a:solidFill>
              <a:srgbClr val="0029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800"/>
            </a:p>
          </p:txBody>
        </p:sp>
      </p:grpSp>
      <p:pic>
        <p:nvPicPr>
          <p:cNvPr id="5" name="Picture 5"/>
          <p:cNvPicPr>
            <a:picLocks noChangeAspect="1"/>
          </p:cNvPicPr>
          <p:nvPr/>
        </p:nvPicPr>
        <p:blipFill>
          <a:blip r:embed="rId2"/>
          <a:srcRect/>
          <a:stretch>
            <a:fillRect/>
          </a:stretch>
        </p:blipFill>
        <p:spPr>
          <a:xfrm>
            <a:off x="11154106" y="-381"/>
            <a:ext cx="678513" cy="392103"/>
          </a:xfrm>
          <a:prstGeom prst="rect">
            <a:avLst/>
          </a:prstGeom>
        </p:spPr>
      </p:pic>
      <p:sp>
        <p:nvSpPr>
          <p:cNvPr id="6" name="TextBox 6"/>
          <p:cNvSpPr txBox="1"/>
          <p:nvPr/>
        </p:nvSpPr>
        <p:spPr>
          <a:xfrm>
            <a:off x="514384" y="9425"/>
            <a:ext cx="5151474" cy="292388"/>
          </a:xfrm>
          <a:prstGeom prst="rect">
            <a:avLst/>
          </a:prstGeom>
        </p:spPr>
        <p:txBody>
          <a:bodyPr lIns="0" tIns="0" rIns="0" bIns="0" rtlCol="0" anchor="t">
            <a:spAutoFit/>
          </a:bodyPr>
          <a:lstStyle/>
          <a:p>
            <a:pPr>
              <a:lnSpc>
                <a:spcPts val="2492"/>
              </a:lnSpc>
              <a:spcBef>
                <a:spcPct val="0"/>
              </a:spcBef>
            </a:pPr>
            <a:r>
              <a:rPr lang="en-US" sz="1780">
                <a:solidFill>
                  <a:srgbClr val="7E99AA"/>
                </a:solidFill>
                <a:latin typeface="Arial Bold"/>
              </a:rPr>
              <a:t>RURAL DEVELOPMENT INSTITUTE</a:t>
            </a:r>
          </a:p>
        </p:txBody>
      </p:sp>
      <p:sp>
        <p:nvSpPr>
          <p:cNvPr id="7" name="TextBox 7"/>
          <p:cNvSpPr txBox="1"/>
          <p:nvPr/>
        </p:nvSpPr>
        <p:spPr>
          <a:xfrm>
            <a:off x="514384" y="6459047"/>
            <a:ext cx="10179645" cy="263918"/>
          </a:xfrm>
          <a:prstGeom prst="rect">
            <a:avLst/>
          </a:prstGeom>
        </p:spPr>
        <p:txBody>
          <a:bodyPr lIns="0" tIns="0" rIns="0" bIns="0" rtlCol="0" anchor="t">
            <a:spAutoFit/>
          </a:bodyPr>
          <a:lstStyle/>
          <a:p>
            <a:pPr>
              <a:lnSpc>
                <a:spcPts val="2253"/>
              </a:lnSpc>
            </a:pPr>
            <a:r>
              <a:rPr lang="en-US" sz="1300" spc="66">
                <a:solidFill>
                  <a:srgbClr val="737373"/>
                </a:solidFill>
                <a:latin typeface="Arial"/>
              </a:rPr>
              <a:t>Nurturing Wellbeing in Rural Manitoba</a:t>
            </a:r>
            <a:endParaRPr lang="en-US"/>
          </a:p>
        </p:txBody>
      </p:sp>
      <p:sp>
        <p:nvSpPr>
          <p:cNvPr id="8" name="TextBox 8"/>
          <p:cNvSpPr txBox="1"/>
          <p:nvPr/>
        </p:nvSpPr>
        <p:spPr>
          <a:xfrm>
            <a:off x="501546" y="854998"/>
            <a:ext cx="10991816" cy="1272913"/>
          </a:xfrm>
          <a:prstGeom prst="rect">
            <a:avLst/>
          </a:prstGeom>
        </p:spPr>
        <p:txBody>
          <a:bodyPr lIns="0" tIns="0" rIns="0" bIns="0" rtlCol="0" anchor="t">
            <a:spAutoFit/>
          </a:bodyPr>
          <a:lstStyle/>
          <a:p>
            <a:pPr>
              <a:lnSpc>
                <a:spcPct val="90000"/>
              </a:lnSpc>
              <a:spcBef>
                <a:spcPts val="1000"/>
              </a:spcBef>
            </a:pPr>
            <a:r>
              <a:rPr lang="en-US" sz="4800" b="1">
                <a:solidFill>
                  <a:srgbClr val="013766"/>
                </a:solidFill>
                <a:latin typeface="Segoe UI" panose="020B0502040204020203" pitchFamily="34" charset="0"/>
                <a:cs typeface="Segoe UI" panose="020B0502040204020203" pitchFamily="34" charset="0"/>
              </a:rPr>
              <a:t>Next Steps for Rural Researchers</a:t>
            </a:r>
          </a:p>
          <a:p>
            <a:pPr>
              <a:lnSpc>
                <a:spcPts val="5227"/>
              </a:lnSpc>
              <a:spcBef>
                <a:spcPct val="0"/>
              </a:spcBef>
            </a:pPr>
            <a:endParaRPr lang="en-US" sz="3700">
              <a:solidFill>
                <a:srgbClr val="013766"/>
              </a:solidFill>
              <a:latin typeface="Arial Bold"/>
              <a:cs typeface="Arial Bold"/>
            </a:endParaRPr>
          </a:p>
        </p:txBody>
      </p:sp>
      <p:sp>
        <p:nvSpPr>
          <p:cNvPr id="10" name="TextBox 9">
            <a:extLst>
              <a:ext uri="{FF2B5EF4-FFF2-40B4-BE49-F238E27FC236}">
                <a16:creationId xmlns:a16="http://schemas.microsoft.com/office/drawing/2014/main" id="{17657EEE-DA35-7E1E-DD0F-48D9C0DB82E0}"/>
              </a:ext>
            </a:extLst>
          </p:cNvPr>
          <p:cNvSpPr txBox="1"/>
          <p:nvPr/>
        </p:nvSpPr>
        <p:spPr>
          <a:xfrm>
            <a:off x="737318" y="2211717"/>
            <a:ext cx="104140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latin typeface="Segoe UI"/>
                <a:cs typeface="Segoe UI"/>
              </a:rPr>
              <a:t>Continued collaboration and partnership </a:t>
            </a:r>
            <a:endParaRPr lang="en-US"/>
          </a:p>
          <a:p>
            <a:pPr marL="285750" indent="-285750">
              <a:buFont typeface="Arial"/>
              <a:buChar char="•"/>
            </a:pPr>
            <a:endParaRPr lang="en-US" sz="2800" dirty="0">
              <a:latin typeface="Segoe UI" panose="020B0502040204020203" pitchFamily="34" charset="0"/>
              <a:cs typeface="Segoe UI" panose="020B0502040204020203" pitchFamily="34" charset="0"/>
            </a:endParaRPr>
          </a:p>
          <a:p>
            <a:pPr marL="285750" indent="-285750">
              <a:buFont typeface="Arial"/>
              <a:buChar char="•"/>
            </a:pPr>
            <a:r>
              <a:rPr lang="en-US" sz="2800" dirty="0">
                <a:latin typeface="Segoe UI"/>
                <a:cs typeface="Segoe UI"/>
              </a:rPr>
              <a:t>Addressing gaps in the existing literature</a:t>
            </a:r>
          </a:p>
          <a:p>
            <a:pPr marL="285750" indent="-285750">
              <a:buFont typeface="Arial"/>
              <a:buChar char="•"/>
            </a:pPr>
            <a:endParaRPr lang="en-US" sz="2800" dirty="0">
              <a:latin typeface="Segoe UI"/>
              <a:cs typeface="Segoe UI"/>
            </a:endParaRPr>
          </a:p>
          <a:p>
            <a:pPr marL="285750" indent="-285750">
              <a:buFont typeface="Arial"/>
              <a:buChar char="•"/>
            </a:pPr>
            <a:r>
              <a:rPr lang="en-US" sz="2800" dirty="0">
                <a:latin typeface="Segoe UI"/>
                <a:cs typeface="Segoe UI"/>
              </a:rPr>
              <a:t>Emphasis on wellbeing </a:t>
            </a:r>
          </a:p>
        </p:txBody>
      </p:sp>
    </p:spTree>
    <p:extLst>
      <p:ext uri="{BB962C8B-B14F-4D97-AF65-F5344CB8AC3E}">
        <p14:creationId xmlns:p14="http://schemas.microsoft.com/office/powerpoint/2010/main" val="45092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F3865-8E90-9981-06F8-E7003B1D0CD9}"/>
              </a:ext>
            </a:extLst>
          </p:cNvPr>
          <p:cNvPicPr>
            <a:picLocks noChangeAspect="1"/>
          </p:cNvPicPr>
          <p:nvPr/>
        </p:nvPicPr>
        <p:blipFill>
          <a:blip r:embed="rId3">
            <a:extLst>
              <a:ext uri="{28A0092B-C50C-407E-A947-70E740481C1C}">
                <a14:useLocalDpi xmlns:a14="http://schemas.microsoft.com/office/drawing/2010/main" val="0"/>
              </a:ext>
            </a:extLst>
          </a:blip>
          <a:srcRect t="17074" b="17074"/>
          <a:stretch/>
        </p:blipFill>
        <p:spPr>
          <a:xfrm>
            <a:off x="0" y="10"/>
            <a:ext cx="12191980" cy="6857990"/>
          </a:xfrm>
          <a:prstGeom prst="rect">
            <a:avLst/>
          </a:prstGeom>
        </p:spPr>
      </p:pic>
      <p:sp>
        <p:nvSpPr>
          <p:cNvPr id="36" name="Rectangle 3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937E0A18-160D-C6FC-D87C-11B286E2E003}"/>
              </a:ext>
            </a:extLst>
          </p:cNvPr>
          <p:cNvSpPr txBox="1">
            <a:spLocks/>
          </p:cNvSpPr>
          <p:nvPr/>
        </p:nvSpPr>
        <p:spPr>
          <a:xfrm>
            <a:off x="623652" y="1654331"/>
            <a:ext cx="11223170" cy="43023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a:solidFill>
                  <a:srgbClr val="4F703E"/>
                </a:solidFill>
                <a:latin typeface="Segoe UI" panose="020B0502040204020203" pitchFamily="34" charset="0"/>
                <a:cs typeface="Segoe UI" panose="020B0502040204020203" pitchFamily="34" charset="0"/>
              </a:rPr>
              <a:t>Thank you</a:t>
            </a:r>
            <a:endParaRPr lang="en-CA" sz="6000">
              <a:solidFill>
                <a:schemeClr val="accent4">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295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042BBC-F237-F814-E547-C7A43BF30E50}"/>
              </a:ext>
            </a:extLst>
          </p:cNvPr>
          <p:cNvSpPr txBox="1"/>
          <p:nvPr/>
        </p:nvSpPr>
        <p:spPr>
          <a:xfrm>
            <a:off x="769041" y="119204"/>
            <a:ext cx="3470656" cy="584775"/>
          </a:xfrm>
          <a:prstGeom prst="rect">
            <a:avLst/>
          </a:prstGeom>
          <a:noFill/>
        </p:spPr>
        <p:txBody>
          <a:bodyPr wrap="square" lIns="91440" tIns="45720" rIns="91440" bIns="45720" rtlCol="0" anchor="t">
            <a:spAutoFit/>
          </a:bodyPr>
          <a:lstStyle/>
          <a:p>
            <a:r>
              <a:rPr lang="en-US" sz="3200" dirty="0">
                <a:solidFill>
                  <a:srgbClr val="4F703E"/>
                </a:solidFill>
              </a:rPr>
              <a:t>Key References</a:t>
            </a:r>
            <a:endParaRPr lang="en-US" sz="3600" dirty="0">
              <a:solidFill>
                <a:srgbClr val="4F703E"/>
              </a:solidFill>
              <a:ea typeface="Calibri"/>
              <a:cs typeface="Calibri"/>
            </a:endParaRPr>
          </a:p>
        </p:txBody>
      </p:sp>
      <p:sp>
        <p:nvSpPr>
          <p:cNvPr id="3" name="TextBox 2">
            <a:extLst>
              <a:ext uri="{FF2B5EF4-FFF2-40B4-BE49-F238E27FC236}">
                <a16:creationId xmlns:a16="http://schemas.microsoft.com/office/drawing/2014/main" id="{EA2D5847-539E-289F-F3D3-E689524DECAC}"/>
              </a:ext>
            </a:extLst>
          </p:cNvPr>
          <p:cNvSpPr txBox="1"/>
          <p:nvPr/>
        </p:nvSpPr>
        <p:spPr>
          <a:xfrm>
            <a:off x="494049" y="708518"/>
            <a:ext cx="11058300" cy="68480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100" dirty="0">
                <a:latin typeface="Segoe UI"/>
                <a:cs typeface="Segoe UI"/>
              </a:rPr>
              <a:t>Bingle, B. (2019). Capacity-Building Catalysts: A Qualitative Assessment of Nonprofit Capacity Building by Community Foundations in Illinois. </a:t>
            </a:r>
            <a:r>
              <a:rPr lang="en-US" sz="1100" i="1" dirty="0">
                <a:latin typeface="Segoe UI"/>
                <a:cs typeface="Segoe UI"/>
              </a:rPr>
              <a:t>The Foundation Review</a:t>
            </a:r>
            <a:r>
              <a:rPr lang="en-US" sz="1100" dirty="0">
                <a:latin typeface="Segoe UI"/>
                <a:cs typeface="Segoe UI"/>
              </a:rPr>
              <a:t>, </a:t>
            </a:r>
            <a:r>
              <a:rPr lang="en-US" sz="1100" i="1" dirty="0">
                <a:latin typeface="Segoe UI"/>
                <a:cs typeface="Segoe UI"/>
              </a:rPr>
              <a:t>11</a:t>
            </a:r>
            <a:r>
              <a:rPr lang="en-US" sz="1100" dirty="0">
                <a:latin typeface="Segoe UI"/>
                <a:cs typeface="Segoe UI"/>
              </a:rPr>
              <a:t>(4), 68, 70, 73, 74, 77-79. </a:t>
            </a:r>
            <a:r>
              <a:rPr lang="en-US" sz="1100" dirty="0">
                <a:latin typeface="Segoe UI"/>
                <a:cs typeface="Segoe UI"/>
                <a:hlinkClick r:id="rId2"/>
              </a:rPr>
              <a:t>https://doi.org/10.9707/1944-5660.1494</a:t>
            </a:r>
            <a:endParaRPr lang="en-US" sz="1100">
              <a:latin typeface="Segoe UI"/>
              <a:ea typeface="Calibri"/>
              <a:cs typeface="Segoe UI"/>
            </a:endParaRP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Chandler, J., &amp; Scott Kennedy, K. (n.d.). </a:t>
            </a:r>
            <a:r>
              <a:rPr lang="en-US" sz="1100" i="1" dirty="0">
                <a:latin typeface="Segoe UI"/>
                <a:ea typeface="Calibri"/>
                <a:cs typeface="Segoe UI"/>
              </a:rPr>
              <a:t>A Network Approach to Capacity Building</a:t>
            </a:r>
            <a:r>
              <a:rPr lang="en-US" sz="1100" dirty="0">
                <a:latin typeface="Segoe UI"/>
                <a:ea typeface="Calibri"/>
                <a:cs typeface="Segoe UI"/>
              </a:rPr>
              <a:t>. National Council of Nonprofits. </a:t>
            </a:r>
            <a:r>
              <a:rPr lang="en-US" sz="1100" dirty="0">
                <a:latin typeface="Segoe UI"/>
                <a:ea typeface="Calibri"/>
                <a:cs typeface="Segoe UI"/>
                <a:hlinkClick r:id="rId3"/>
              </a:rPr>
              <a:t>https://www.councilofnonprofits.org/tools-resources/network-approach-capacity-building</a:t>
            </a:r>
            <a:r>
              <a:rPr lang="en-US" sz="1100" dirty="0">
                <a:latin typeface="Segoe UI"/>
                <a:ea typeface="Calibri"/>
                <a:cs typeface="Segoe UI"/>
              </a:rPr>
              <a:t>.</a:t>
            </a:r>
            <a:endParaRPr lang="en-US" sz="1100">
              <a:ea typeface="Calibri" panose="020F0502020204030204"/>
              <a:cs typeface="Calibri" panose="020F0502020204030204"/>
            </a:endParaRP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err="1">
                <a:latin typeface="Segoe UI"/>
                <a:ea typeface="Calibri"/>
                <a:cs typeface="Segoe UI"/>
              </a:rPr>
              <a:t>Cheuy</a:t>
            </a:r>
            <a:r>
              <a:rPr lang="en-US" sz="1100" dirty="0">
                <a:latin typeface="Segoe UI"/>
                <a:ea typeface="Calibri"/>
                <a:cs typeface="Segoe UI"/>
              </a:rPr>
              <a:t>, S. (2018) "Community engagement: a foundational practice of community change". Retrieved from: </a:t>
            </a:r>
            <a:r>
              <a:rPr lang="en-US" sz="1100" dirty="0">
                <a:latin typeface="Segoe UI"/>
                <a:ea typeface="Calibri"/>
                <a:cs typeface="Segoe UI"/>
                <a:hlinkClick r:id="rId4"/>
              </a:rPr>
              <a:t>https://www.everychildcq.org/wp-content/uploads/2018/06/Community-Engagement-A-Foundational-Practice-of-Community-Change-Sylvia-Cheuy.pdf</a:t>
            </a:r>
            <a:endParaRPr lang="en-US" sz="1100">
              <a:latin typeface="Segoe UI"/>
              <a:ea typeface="Calibri"/>
              <a:cs typeface="Segoe UI"/>
            </a:endParaRP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Cornforth, C., &amp; Mordaunt, J. (2011). </a:t>
            </a:r>
            <a:r>
              <a:rPr lang="en-US" sz="1100" err="1">
                <a:latin typeface="Segoe UI"/>
                <a:ea typeface="Calibri"/>
                <a:cs typeface="Segoe UI"/>
              </a:rPr>
              <a:t>Organisational</a:t>
            </a:r>
            <a:r>
              <a:rPr lang="en-US" sz="1100" dirty="0">
                <a:latin typeface="Segoe UI"/>
                <a:ea typeface="Calibri"/>
                <a:cs typeface="Segoe UI"/>
              </a:rPr>
              <a:t> Capacity Building: Understanding the Dilemmas for Foundations of Intervening in Small- and Medium-Size Charities. </a:t>
            </a:r>
            <a:r>
              <a:rPr lang="en-US" sz="1100" i="1" err="1">
                <a:latin typeface="Segoe UI"/>
                <a:ea typeface="Calibri"/>
                <a:cs typeface="Segoe UI"/>
              </a:rPr>
              <a:t>Voluntas</a:t>
            </a:r>
            <a:r>
              <a:rPr lang="en-US" sz="1100" i="1" dirty="0">
                <a:latin typeface="Segoe UI"/>
                <a:ea typeface="Calibri"/>
                <a:cs typeface="Segoe UI"/>
              </a:rPr>
              <a:t>: International Journal of Voluntary and Nonprofit Organizations</a:t>
            </a:r>
            <a:r>
              <a:rPr lang="en-US" sz="1100" dirty="0">
                <a:latin typeface="Segoe UI"/>
                <a:ea typeface="Calibri"/>
                <a:cs typeface="Segoe UI"/>
              </a:rPr>
              <a:t>, </a:t>
            </a:r>
            <a:r>
              <a:rPr lang="en-US" sz="1100" i="1" dirty="0">
                <a:latin typeface="Segoe UI"/>
                <a:ea typeface="Calibri"/>
                <a:cs typeface="Segoe UI"/>
              </a:rPr>
              <a:t>22</a:t>
            </a:r>
            <a:r>
              <a:rPr lang="en-US" sz="1100" dirty="0">
                <a:latin typeface="Segoe UI"/>
                <a:ea typeface="Calibri"/>
                <a:cs typeface="Segoe UI"/>
              </a:rPr>
              <a:t>(3), 434, 440, 441. </a:t>
            </a:r>
            <a:r>
              <a:rPr lang="en-US" sz="1100" dirty="0">
                <a:latin typeface="Segoe UI"/>
                <a:ea typeface="Calibri"/>
                <a:cs typeface="Segoe UI"/>
                <a:hlinkClick r:id="rId5"/>
              </a:rPr>
              <a:t>https://doi.org/10.1007/s11266-010-9175-z</a:t>
            </a:r>
            <a:endParaRPr lang="en-US" sz="1100" dirty="0">
              <a:latin typeface="Segoe UI"/>
              <a:ea typeface="Calibri"/>
              <a:cs typeface="Segoe UI"/>
            </a:endParaRP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Easterling, D. (2009) "The leadership role of community foundations in building social capital" </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Gibson, R., Barrett, J., &amp; Vodden, K. (2014). Fostering Sustainable Futures for Rural Community and Regions through Philanthropy. </a:t>
            </a:r>
            <a:r>
              <a:rPr lang="en-US" sz="1100" i="1" dirty="0">
                <a:latin typeface="Segoe UI"/>
                <a:ea typeface="Calibri"/>
                <a:cs typeface="Segoe UI"/>
              </a:rPr>
              <a:t>Fostering Sustainable Rural Communities through Philanthropy</a:t>
            </a:r>
            <a:r>
              <a:rPr lang="en-US" sz="1100" dirty="0">
                <a:latin typeface="Segoe UI"/>
                <a:ea typeface="Calibri"/>
                <a:cs typeface="Segoe UI"/>
              </a:rPr>
              <a:t>, 1–33.</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Gilmer, S. D., &amp; Hughes, C. (2013). Human Resource Capacity Building and Nonprofit Organizations: Addressing Potential Leadership Shortages. </a:t>
            </a:r>
            <a:r>
              <a:rPr lang="en-US" sz="1100" i="1" dirty="0">
                <a:latin typeface="Segoe UI"/>
                <a:ea typeface="Calibri"/>
                <a:cs typeface="Segoe UI"/>
              </a:rPr>
              <a:t>Journal of the North American Management Society</a:t>
            </a:r>
            <a:r>
              <a:rPr lang="en-US" sz="1100" dirty="0">
                <a:latin typeface="Segoe UI"/>
                <a:ea typeface="Calibri"/>
                <a:cs typeface="Segoe UI"/>
              </a:rPr>
              <a:t>, </a:t>
            </a:r>
            <a:r>
              <a:rPr lang="en-US" sz="1100" i="1" dirty="0">
                <a:latin typeface="Segoe UI"/>
                <a:ea typeface="Calibri"/>
                <a:cs typeface="Segoe UI"/>
              </a:rPr>
              <a:t>7</a:t>
            </a:r>
            <a:r>
              <a:rPr lang="en-US" sz="1100" dirty="0">
                <a:latin typeface="Segoe UI"/>
                <a:ea typeface="Calibri"/>
                <a:cs typeface="Segoe UI"/>
              </a:rPr>
              <a:t>(1), 121, 122.</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Lowe, J. S. (2004). Community Foundations: What Do They Offer Community Development? Journal of Urban Affairs, 26(2), 221–240.</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err="1">
                <a:latin typeface="Segoe UI"/>
                <a:ea typeface="Calibri"/>
                <a:cs typeface="Segoe UI"/>
              </a:rPr>
              <a:t>Ostrower</a:t>
            </a:r>
            <a:r>
              <a:rPr lang="en-US" sz="1100" dirty="0">
                <a:latin typeface="Segoe UI"/>
                <a:ea typeface="Calibri"/>
                <a:cs typeface="Segoe UI"/>
              </a:rPr>
              <a:t>, F. (2007). The Relativity of Foundation Effectiveness: The Case of Community Foundations. Nonprofit and Voluntary Sector Quarterly, 36(3), 521–527.</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Lachapelle, P. (2020) Assessing the potential of community foundation leadership through a new conceptual lens, Community Development, 51:2, 93 106, DOI: 10.1080/15575330.2020.1750445 </a:t>
            </a:r>
            <a:endParaRPr lang="en-US" dirty="0">
              <a:latin typeface="Segoe UI"/>
              <a:ea typeface="Calibri"/>
              <a:cs typeface="Segoe UI"/>
            </a:endParaRPr>
          </a:p>
          <a:p>
            <a:pPr marL="285750" indent="-285750">
              <a:buFont typeface="Arial"/>
              <a:buChar char="•"/>
            </a:pPr>
            <a:endParaRPr lang="en-US" dirty="0">
              <a:latin typeface="Segoe UI"/>
              <a:ea typeface="Calibri"/>
              <a:cs typeface="Segoe UI"/>
            </a:endParaRPr>
          </a:p>
          <a:p>
            <a:pPr marL="285750" indent="-285750">
              <a:buFont typeface="Arial"/>
              <a:buChar char="•"/>
            </a:pPr>
            <a:r>
              <a:rPr lang="en-US" sz="1100" dirty="0">
                <a:latin typeface="Segoe UI"/>
                <a:ea typeface="Calibri"/>
                <a:cs typeface="Segoe UI"/>
              </a:rPr>
              <a:t>Phillips, S., Bird, I., Carlton, L., &amp; Rose, L. (2016). Knowledge as Leadership, Belonging as Community: How Canadian Community Foundations Are Using Vital Signs for Social Change. The Foundation Review, 8(3), 8. </a:t>
            </a:r>
          </a:p>
          <a:p>
            <a:pPr marL="285750" indent="-285750">
              <a:buFont typeface="Arial"/>
              <a:buChar char="•"/>
            </a:pPr>
            <a:endParaRPr lang="en-US" sz="1100" dirty="0">
              <a:latin typeface="Segoe UI"/>
              <a:ea typeface="Calibri"/>
              <a:cs typeface="Segoe UI"/>
            </a:endParaRPr>
          </a:p>
          <a:p>
            <a:pPr marL="285750" indent="-285750">
              <a:buFont typeface="Arial"/>
              <a:buChar char="•"/>
            </a:pPr>
            <a:r>
              <a:rPr lang="en-US" sz="1100" dirty="0">
                <a:latin typeface="Segoe UI"/>
                <a:ea typeface="Calibri"/>
                <a:cs typeface="Segoe UI"/>
              </a:rPr>
              <a:t>Rose, L. (2014) Community Knowledge: The Building Blocks of Collective Impact. </a:t>
            </a:r>
            <a:r>
              <a:rPr lang="en-US" sz="1100" i="1" dirty="0">
                <a:latin typeface="Segoe UI"/>
                <a:ea typeface="Calibri"/>
                <a:cs typeface="Segoe UI"/>
              </a:rPr>
              <a:t>The Philanthropist </a:t>
            </a:r>
            <a:r>
              <a:rPr lang="en-US" sz="1100" dirty="0">
                <a:latin typeface="Segoe UI"/>
                <a:ea typeface="Calibri"/>
                <a:cs typeface="Segoe UI"/>
              </a:rPr>
              <a:t>26(1), 75-82.</a:t>
            </a:r>
          </a:p>
          <a:p>
            <a:pPr marL="285750" indent="-285750">
              <a:buFont typeface="Arial"/>
              <a:buChar char="•"/>
            </a:pPr>
            <a:endParaRPr lang="en-US" sz="1100" dirty="0">
              <a:solidFill>
                <a:srgbClr val="000000"/>
              </a:solidFill>
              <a:latin typeface="Segoe UI"/>
              <a:ea typeface="Calibri"/>
              <a:cs typeface="Segoe UI"/>
            </a:endParaRPr>
          </a:p>
          <a:p>
            <a:pPr marL="285750" indent="-285750">
              <a:buFont typeface="Arial"/>
              <a:buChar char="•"/>
            </a:pPr>
            <a:r>
              <a:rPr lang="en-US" sz="1100">
                <a:solidFill>
                  <a:srgbClr val="1D1D1D"/>
                </a:solidFill>
                <a:latin typeface="Segoe UI"/>
                <a:ea typeface="Calibri"/>
                <a:cs typeface="Segoe UI"/>
              </a:rPr>
              <a:t>The Winnipeg </a:t>
            </a:r>
            <a:r>
              <a:rPr lang="en-US" sz="1100">
                <a:latin typeface="Segoe UI"/>
                <a:ea typeface="Calibri"/>
                <a:cs typeface="Segoe UI"/>
              </a:rPr>
              <a:t>Foundation (2020) “Endow Manitoba pilot project builds capacity for province’s community foundation movement” Retrieved from: </a:t>
            </a:r>
            <a:r>
              <a:rPr lang="en-US" sz="1100" dirty="0">
                <a:latin typeface="Segoe UI"/>
                <a:ea typeface="Calibri"/>
                <a:cs typeface="Segoe UI"/>
                <a:hlinkClick r:id="rId6"/>
              </a:rPr>
              <a:t>https://www.wpgfdn.org/community/endow-manitoba-pilot-project-builds-capacity-for-provinces-community-foundation-movement/</a:t>
            </a:r>
            <a:r>
              <a:rPr lang="en-US" sz="1100" dirty="0">
                <a:solidFill>
                  <a:srgbClr val="1D1D1D"/>
                </a:solidFill>
                <a:latin typeface="Segoe UI"/>
                <a:ea typeface="Calibri"/>
                <a:cs typeface="Segoe UI"/>
              </a:rPr>
              <a:t> </a:t>
            </a:r>
            <a:endParaRPr lang="en-US" sz="1100" dirty="0">
              <a:latin typeface="Segoe UI"/>
              <a:ea typeface="Calibri"/>
              <a:cs typeface="Segoe UI"/>
            </a:endParaRPr>
          </a:p>
          <a:p>
            <a:pPr marL="285750" indent="-285750">
              <a:buFont typeface="Arial"/>
              <a:buChar char="•"/>
            </a:pPr>
            <a:endParaRPr lang="en-US" sz="1100" dirty="0">
              <a:latin typeface="Segoe UI"/>
              <a:ea typeface="Calibri"/>
              <a:cs typeface="Segoe UI"/>
            </a:endParaRPr>
          </a:p>
          <a:p>
            <a:pPr marL="285750" indent="-285750">
              <a:buFont typeface="Arial"/>
              <a:buChar char="•"/>
            </a:pPr>
            <a:endParaRPr lang="en-US" sz="1100" dirty="0">
              <a:latin typeface="Segoe UI"/>
              <a:ea typeface="Calibri"/>
              <a:cs typeface="Segoe UI"/>
            </a:endParaRPr>
          </a:p>
          <a:p>
            <a:pPr marL="285750" indent="-285750">
              <a:buFont typeface="Arial"/>
              <a:buChar char="•"/>
            </a:pPr>
            <a:endParaRPr lang="en-US" dirty="0">
              <a:latin typeface="Segoe UI"/>
              <a:ea typeface="Calibri"/>
              <a:cs typeface="Segoe UI"/>
            </a:endParaRPr>
          </a:p>
          <a:p>
            <a:endParaRPr lang="en-US" dirty="0">
              <a:ea typeface="Calibri"/>
              <a:cs typeface="Calibri"/>
            </a:endParaRPr>
          </a:p>
        </p:txBody>
      </p:sp>
    </p:spTree>
    <p:extLst>
      <p:ext uri="{BB962C8B-B14F-4D97-AF65-F5344CB8AC3E}">
        <p14:creationId xmlns:p14="http://schemas.microsoft.com/office/powerpoint/2010/main" val="256676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391722"/>
            <a:chOff x="0" y="0"/>
            <a:chExt cx="4816593" cy="154754"/>
          </a:xfrm>
        </p:grpSpPr>
        <p:sp>
          <p:nvSpPr>
            <p:cNvPr id="3" name="Freeform 3"/>
            <p:cNvSpPr/>
            <p:nvPr/>
          </p:nvSpPr>
          <p:spPr>
            <a:xfrm>
              <a:off x="0" y="0"/>
              <a:ext cx="4816592" cy="154754"/>
            </a:xfrm>
            <a:custGeom>
              <a:avLst/>
              <a:gdLst/>
              <a:ahLst/>
              <a:cxnLst/>
              <a:rect l="l" t="t" r="r" b="b"/>
              <a:pathLst>
                <a:path w="4816592" h="154754">
                  <a:moveTo>
                    <a:pt x="0" y="0"/>
                  </a:moveTo>
                  <a:lnTo>
                    <a:pt x="4816592" y="0"/>
                  </a:lnTo>
                  <a:lnTo>
                    <a:pt x="4816592" y="154754"/>
                  </a:lnTo>
                  <a:lnTo>
                    <a:pt x="0" y="154754"/>
                  </a:lnTo>
                  <a:close/>
                </a:path>
              </a:pathLst>
            </a:custGeom>
            <a:solidFill>
              <a:srgbClr val="0029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800"/>
            </a:p>
          </p:txBody>
        </p:sp>
      </p:grpSp>
      <p:pic>
        <p:nvPicPr>
          <p:cNvPr id="5" name="Picture 5"/>
          <p:cNvPicPr>
            <a:picLocks noChangeAspect="1"/>
          </p:cNvPicPr>
          <p:nvPr/>
        </p:nvPicPr>
        <p:blipFill>
          <a:blip r:embed="rId2"/>
          <a:srcRect/>
          <a:stretch>
            <a:fillRect/>
          </a:stretch>
        </p:blipFill>
        <p:spPr>
          <a:xfrm>
            <a:off x="11154106" y="-381"/>
            <a:ext cx="678513" cy="392103"/>
          </a:xfrm>
          <a:prstGeom prst="rect">
            <a:avLst/>
          </a:prstGeom>
        </p:spPr>
      </p:pic>
      <p:sp>
        <p:nvSpPr>
          <p:cNvPr id="6" name="TextBox 6"/>
          <p:cNvSpPr txBox="1"/>
          <p:nvPr/>
        </p:nvSpPr>
        <p:spPr>
          <a:xfrm>
            <a:off x="514384" y="9425"/>
            <a:ext cx="5151474" cy="292388"/>
          </a:xfrm>
          <a:prstGeom prst="rect">
            <a:avLst/>
          </a:prstGeom>
        </p:spPr>
        <p:txBody>
          <a:bodyPr lIns="0" tIns="0" rIns="0" bIns="0" rtlCol="0" anchor="t">
            <a:spAutoFit/>
          </a:bodyPr>
          <a:lstStyle/>
          <a:p>
            <a:pPr>
              <a:lnSpc>
                <a:spcPts val="2492"/>
              </a:lnSpc>
              <a:spcBef>
                <a:spcPct val="0"/>
              </a:spcBef>
            </a:pPr>
            <a:r>
              <a:rPr lang="en-US" sz="1780">
                <a:solidFill>
                  <a:srgbClr val="7E99AA"/>
                </a:solidFill>
                <a:latin typeface="Arial Bold"/>
              </a:rPr>
              <a:t>RURAL DEVELOPMENT INSTITUTE</a:t>
            </a:r>
          </a:p>
        </p:txBody>
      </p:sp>
      <p:sp>
        <p:nvSpPr>
          <p:cNvPr id="7" name="TextBox 7"/>
          <p:cNvSpPr txBox="1"/>
          <p:nvPr/>
        </p:nvSpPr>
        <p:spPr>
          <a:xfrm>
            <a:off x="514384" y="6459047"/>
            <a:ext cx="10179645" cy="263918"/>
          </a:xfrm>
          <a:prstGeom prst="rect">
            <a:avLst/>
          </a:prstGeom>
        </p:spPr>
        <p:txBody>
          <a:bodyPr lIns="0" tIns="0" rIns="0" bIns="0" rtlCol="0" anchor="t">
            <a:spAutoFit/>
          </a:bodyPr>
          <a:lstStyle/>
          <a:p>
            <a:pPr>
              <a:lnSpc>
                <a:spcPts val="2253"/>
              </a:lnSpc>
            </a:pPr>
            <a:r>
              <a:rPr lang="en-US" sz="1300" spc="66">
                <a:solidFill>
                  <a:srgbClr val="737373"/>
                </a:solidFill>
                <a:latin typeface="Arial"/>
              </a:rPr>
              <a:t>Nurturing Wellbeing in Rural Manitoba</a:t>
            </a:r>
            <a:endParaRPr lang="en-US"/>
          </a:p>
        </p:txBody>
      </p:sp>
      <p:sp>
        <p:nvSpPr>
          <p:cNvPr id="8" name="TextBox 8"/>
          <p:cNvSpPr txBox="1"/>
          <p:nvPr/>
        </p:nvSpPr>
        <p:spPr>
          <a:xfrm>
            <a:off x="514384" y="726656"/>
            <a:ext cx="10991816" cy="616900"/>
          </a:xfrm>
          <a:prstGeom prst="rect">
            <a:avLst/>
          </a:prstGeom>
        </p:spPr>
        <p:txBody>
          <a:bodyPr lIns="0" tIns="0" rIns="0" bIns="0" rtlCol="0" anchor="t">
            <a:spAutoFit/>
          </a:bodyPr>
          <a:lstStyle/>
          <a:p>
            <a:pPr>
              <a:lnSpc>
                <a:spcPts val="5227"/>
              </a:lnSpc>
              <a:spcBef>
                <a:spcPct val="0"/>
              </a:spcBef>
            </a:pPr>
            <a:r>
              <a:rPr lang="en-US" sz="4000">
                <a:solidFill>
                  <a:srgbClr val="013766"/>
                </a:solidFill>
                <a:latin typeface="Arial Bold"/>
                <a:cs typeface="Arial Bold"/>
              </a:rPr>
              <a:t>Methods and Process</a:t>
            </a:r>
          </a:p>
        </p:txBody>
      </p:sp>
      <p:sp>
        <p:nvSpPr>
          <p:cNvPr id="9" name="TextBox 9"/>
          <p:cNvSpPr txBox="1"/>
          <p:nvPr/>
        </p:nvSpPr>
        <p:spPr>
          <a:xfrm>
            <a:off x="514392" y="1252089"/>
            <a:ext cx="10858151" cy="2185231"/>
          </a:xfrm>
          <a:prstGeom prst="rect">
            <a:avLst/>
          </a:prstGeom>
        </p:spPr>
        <p:txBody>
          <a:bodyPr wrap="square" lIns="0" tIns="0" rIns="0" bIns="0" rtlCol="0" anchor="t">
            <a:spAutoFit/>
          </a:bodyPr>
          <a:lstStyle/>
          <a:p>
            <a:pPr>
              <a:lnSpc>
                <a:spcPts val="3734"/>
              </a:lnSpc>
              <a:spcBef>
                <a:spcPct val="0"/>
              </a:spcBef>
            </a:pPr>
            <a:endParaRPr lang="en-US" sz="2650">
              <a:solidFill>
                <a:srgbClr val="000000"/>
              </a:solidFill>
              <a:latin typeface="Crimson Roman"/>
            </a:endParaRPr>
          </a:p>
        </p:txBody>
      </p:sp>
      <p:sp>
        <p:nvSpPr>
          <p:cNvPr id="10" name="TextBox 9">
            <a:extLst>
              <a:ext uri="{FF2B5EF4-FFF2-40B4-BE49-F238E27FC236}">
                <a16:creationId xmlns:a16="http://schemas.microsoft.com/office/drawing/2014/main" id="{18E06EE4-9868-6F0D-00E0-B63A4A713845}"/>
              </a:ext>
            </a:extLst>
          </p:cNvPr>
          <p:cNvSpPr txBox="1"/>
          <p:nvPr/>
        </p:nvSpPr>
        <p:spPr>
          <a:xfrm>
            <a:off x="518426" y="1479414"/>
            <a:ext cx="9776679"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lumMod val="75000"/>
                  </a:schemeClr>
                </a:solidFill>
                <a:cs typeface="Calibri"/>
              </a:rPr>
              <a:t>Process</a:t>
            </a:r>
          </a:p>
          <a:p>
            <a:endParaRPr lang="en-US" sz="2000">
              <a:solidFill>
                <a:schemeClr val="tx2">
                  <a:lumMod val="75000"/>
                </a:schemeClr>
              </a:solidFill>
              <a:cs typeface="Calibri"/>
            </a:endParaRPr>
          </a:p>
          <a:p>
            <a:pPr marL="457200" indent="-457200">
              <a:buAutoNum type="arabicPeriod"/>
            </a:pPr>
            <a:r>
              <a:rPr lang="en-US" sz="2000">
                <a:solidFill>
                  <a:srgbClr val="000000"/>
                </a:solidFill>
                <a:ea typeface="Calibri"/>
                <a:cs typeface="Calibri"/>
              </a:rPr>
              <a:t>Identifying research question and criteria</a:t>
            </a:r>
            <a:endParaRPr lang="en-US" sz="2000" i="1">
              <a:solidFill>
                <a:srgbClr val="000000"/>
              </a:solidFill>
              <a:ea typeface="Calibri"/>
              <a:cs typeface="Calibri"/>
            </a:endParaRPr>
          </a:p>
          <a:p>
            <a:pPr marL="457200" indent="-457200">
              <a:buFontTx/>
              <a:buAutoNum type="arabicPeriod"/>
            </a:pPr>
            <a:r>
              <a:rPr lang="en-US" sz="2000">
                <a:solidFill>
                  <a:srgbClr val="000000"/>
                </a:solidFill>
                <a:ea typeface="Calibri"/>
                <a:cs typeface="Calibri"/>
              </a:rPr>
              <a:t>Identifying relevant articles</a:t>
            </a:r>
          </a:p>
          <a:p>
            <a:pPr marL="457200" indent="-457200">
              <a:buFontTx/>
              <a:buAutoNum type="arabicPeriod"/>
            </a:pPr>
            <a:r>
              <a:rPr lang="en-US" sz="2000">
                <a:solidFill>
                  <a:srgbClr val="000000"/>
                </a:solidFill>
                <a:ea typeface="Calibri"/>
                <a:cs typeface="Calibri"/>
              </a:rPr>
              <a:t>Iterative review of articles</a:t>
            </a:r>
          </a:p>
          <a:p>
            <a:pPr marL="457200" indent="-457200">
              <a:buFontTx/>
              <a:buAutoNum type="arabicPeriod"/>
            </a:pPr>
            <a:r>
              <a:rPr lang="en-US" sz="2000">
                <a:solidFill>
                  <a:srgbClr val="000000"/>
                </a:solidFill>
                <a:ea typeface="Calibri"/>
                <a:cs typeface="Calibri"/>
              </a:rPr>
              <a:t>Charting the data</a:t>
            </a:r>
            <a:endParaRPr lang="en-US" sz="2000">
              <a:ea typeface="Calibri"/>
              <a:cs typeface="Calibri"/>
            </a:endParaRPr>
          </a:p>
          <a:p>
            <a:pPr marL="457200" indent="-457200">
              <a:buFontTx/>
              <a:buAutoNum type="arabicPeriod"/>
            </a:pPr>
            <a:r>
              <a:rPr lang="en-US" sz="2000">
                <a:solidFill>
                  <a:srgbClr val="000000"/>
                </a:solidFill>
                <a:ea typeface="Calibri"/>
                <a:cs typeface="Calibri"/>
              </a:rPr>
              <a:t>Reporting and summarizing results</a:t>
            </a:r>
          </a:p>
          <a:p>
            <a:pPr marL="457200" indent="-457200">
              <a:buAutoNum type="arabicPeriod"/>
            </a:pPr>
            <a:r>
              <a:rPr lang="en-US" sz="2000">
                <a:solidFill>
                  <a:srgbClr val="000000"/>
                </a:solidFill>
                <a:ea typeface="Calibri"/>
                <a:cs typeface="Calibri"/>
              </a:rPr>
              <a:t>Collaboration and consultation </a:t>
            </a:r>
          </a:p>
          <a:p>
            <a:endParaRPr lang="en-US" sz="2000">
              <a:solidFill>
                <a:srgbClr val="000000"/>
              </a:solidFill>
              <a:ea typeface="Calibri"/>
              <a:cs typeface="Calibri"/>
            </a:endParaRPr>
          </a:p>
          <a:p>
            <a:pPr marL="457200" indent="-457200">
              <a:buFontTx/>
              <a:buAutoNum type="arabicPeriod"/>
            </a:pPr>
            <a:endParaRPr lang="en-US" sz="2000">
              <a:solidFill>
                <a:srgbClr val="000000"/>
              </a:solidFill>
              <a:ea typeface="Calibri"/>
              <a:cs typeface="Calibri"/>
            </a:endParaRPr>
          </a:p>
          <a:p>
            <a:pPr marL="285750" indent="-285750">
              <a:buFont typeface="Arial"/>
              <a:buChar char="•"/>
            </a:pPr>
            <a:endParaRPr lang="en-US">
              <a:solidFill>
                <a:schemeClr val="tx2">
                  <a:lumMod val="75000"/>
                </a:schemeClr>
              </a:solidFill>
              <a:ea typeface="Calibri"/>
              <a:cs typeface="Calibri"/>
            </a:endParaRPr>
          </a:p>
        </p:txBody>
      </p:sp>
      <p:pic>
        <p:nvPicPr>
          <p:cNvPr id="11" name="Picture 11" descr="Diagram&#10;&#10;Description automatically generated">
            <a:extLst>
              <a:ext uri="{FF2B5EF4-FFF2-40B4-BE49-F238E27FC236}">
                <a16:creationId xmlns:a16="http://schemas.microsoft.com/office/drawing/2014/main" id="{048B8195-BD5F-05B2-945B-D7E347DB0F74}"/>
              </a:ext>
            </a:extLst>
          </p:cNvPr>
          <p:cNvPicPr>
            <a:picLocks noChangeAspect="1"/>
          </p:cNvPicPr>
          <p:nvPr/>
        </p:nvPicPr>
        <p:blipFill>
          <a:blip r:embed="rId3"/>
          <a:stretch>
            <a:fillRect/>
          </a:stretch>
        </p:blipFill>
        <p:spPr>
          <a:xfrm>
            <a:off x="6360160" y="440877"/>
            <a:ext cx="4663440" cy="6270885"/>
          </a:xfrm>
          <a:prstGeom prst="rect">
            <a:avLst/>
          </a:prstGeom>
        </p:spPr>
      </p:pic>
    </p:spTree>
    <p:extLst>
      <p:ext uri="{BB962C8B-B14F-4D97-AF65-F5344CB8AC3E}">
        <p14:creationId xmlns:p14="http://schemas.microsoft.com/office/powerpoint/2010/main" val="135536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391722"/>
            <a:chOff x="0" y="0"/>
            <a:chExt cx="4816593" cy="154754"/>
          </a:xfrm>
        </p:grpSpPr>
        <p:sp>
          <p:nvSpPr>
            <p:cNvPr id="3" name="Freeform 3"/>
            <p:cNvSpPr/>
            <p:nvPr/>
          </p:nvSpPr>
          <p:spPr>
            <a:xfrm>
              <a:off x="0" y="0"/>
              <a:ext cx="4816592" cy="154754"/>
            </a:xfrm>
            <a:custGeom>
              <a:avLst/>
              <a:gdLst/>
              <a:ahLst/>
              <a:cxnLst/>
              <a:rect l="l" t="t" r="r" b="b"/>
              <a:pathLst>
                <a:path w="4816592" h="154754">
                  <a:moveTo>
                    <a:pt x="0" y="0"/>
                  </a:moveTo>
                  <a:lnTo>
                    <a:pt x="4816592" y="0"/>
                  </a:lnTo>
                  <a:lnTo>
                    <a:pt x="4816592" y="154754"/>
                  </a:lnTo>
                  <a:lnTo>
                    <a:pt x="0" y="154754"/>
                  </a:lnTo>
                  <a:close/>
                </a:path>
              </a:pathLst>
            </a:custGeom>
            <a:solidFill>
              <a:srgbClr val="0029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800"/>
            </a:p>
          </p:txBody>
        </p:sp>
      </p:grpSp>
      <p:pic>
        <p:nvPicPr>
          <p:cNvPr id="5" name="Picture 5"/>
          <p:cNvPicPr>
            <a:picLocks noChangeAspect="1"/>
          </p:cNvPicPr>
          <p:nvPr/>
        </p:nvPicPr>
        <p:blipFill>
          <a:blip r:embed="rId2"/>
          <a:srcRect/>
          <a:stretch>
            <a:fillRect/>
          </a:stretch>
        </p:blipFill>
        <p:spPr>
          <a:xfrm>
            <a:off x="11154106" y="-381"/>
            <a:ext cx="678513" cy="392103"/>
          </a:xfrm>
          <a:prstGeom prst="rect">
            <a:avLst/>
          </a:prstGeom>
        </p:spPr>
      </p:pic>
      <p:sp>
        <p:nvSpPr>
          <p:cNvPr id="6" name="TextBox 6"/>
          <p:cNvSpPr txBox="1"/>
          <p:nvPr/>
        </p:nvSpPr>
        <p:spPr>
          <a:xfrm>
            <a:off x="514384" y="9425"/>
            <a:ext cx="5151474" cy="292388"/>
          </a:xfrm>
          <a:prstGeom prst="rect">
            <a:avLst/>
          </a:prstGeom>
        </p:spPr>
        <p:txBody>
          <a:bodyPr lIns="0" tIns="0" rIns="0" bIns="0" rtlCol="0" anchor="t">
            <a:spAutoFit/>
          </a:bodyPr>
          <a:lstStyle/>
          <a:p>
            <a:pPr>
              <a:lnSpc>
                <a:spcPts val="2492"/>
              </a:lnSpc>
              <a:spcBef>
                <a:spcPct val="0"/>
              </a:spcBef>
            </a:pPr>
            <a:r>
              <a:rPr lang="en-US" sz="1780">
                <a:solidFill>
                  <a:srgbClr val="7E99AA"/>
                </a:solidFill>
                <a:latin typeface="Arial Bold"/>
              </a:rPr>
              <a:t>RURAL DEVELOPMENT INSTITUTE</a:t>
            </a:r>
          </a:p>
        </p:txBody>
      </p:sp>
      <p:sp>
        <p:nvSpPr>
          <p:cNvPr id="7" name="TextBox 7"/>
          <p:cNvSpPr txBox="1"/>
          <p:nvPr/>
        </p:nvSpPr>
        <p:spPr>
          <a:xfrm>
            <a:off x="514384" y="6459047"/>
            <a:ext cx="10179645" cy="263918"/>
          </a:xfrm>
          <a:prstGeom prst="rect">
            <a:avLst/>
          </a:prstGeom>
        </p:spPr>
        <p:txBody>
          <a:bodyPr lIns="0" tIns="0" rIns="0" bIns="0" rtlCol="0" anchor="t">
            <a:spAutoFit/>
          </a:bodyPr>
          <a:lstStyle/>
          <a:p>
            <a:pPr>
              <a:lnSpc>
                <a:spcPts val="2253"/>
              </a:lnSpc>
            </a:pPr>
            <a:r>
              <a:rPr lang="en-US" sz="1300" spc="66">
                <a:solidFill>
                  <a:srgbClr val="737373"/>
                </a:solidFill>
                <a:latin typeface="Arial"/>
                <a:cs typeface="Arial"/>
              </a:rPr>
              <a:t>Nurturing Wellbeing in Rural Manitoba</a:t>
            </a:r>
            <a:endParaRPr lang="en-US"/>
          </a:p>
        </p:txBody>
      </p:sp>
      <p:sp>
        <p:nvSpPr>
          <p:cNvPr id="8" name="TextBox 8"/>
          <p:cNvSpPr txBox="1"/>
          <p:nvPr/>
        </p:nvSpPr>
        <p:spPr>
          <a:xfrm>
            <a:off x="514384" y="539750"/>
            <a:ext cx="10991816" cy="765338"/>
          </a:xfrm>
          <a:prstGeom prst="rect">
            <a:avLst/>
          </a:prstGeom>
        </p:spPr>
        <p:txBody>
          <a:bodyPr lIns="0" tIns="0" rIns="0" bIns="0" rtlCol="0" anchor="t">
            <a:spAutoFit/>
          </a:bodyPr>
          <a:lstStyle/>
          <a:p>
            <a:pPr>
              <a:lnSpc>
                <a:spcPct val="90000"/>
              </a:lnSpc>
              <a:spcBef>
                <a:spcPts val="1000"/>
              </a:spcBef>
            </a:pPr>
            <a:r>
              <a:rPr lang="en-US" sz="2800">
                <a:solidFill>
                  <a:schemeClr val="tx2">
                    <a:lumMod val="75000"/>
                  </a:schemeClr>
                </a:solidFill>
                <a:cs typeface="Calibri"/>
              </a:rPr>
              <a:t>Research Limitations and Challenges</a:t>
            </a:r>
          </a:p>
          <a:p>
            <a:pPr>
              <a:lnSpc>
                <a:spcPct val="90000"/>
              </a:lnSpc>
              <a:spcBef>
                <a:spcPts val="1000"/>
              </a:spcBef>
            </a:pPr>
            <a:endParaRPr lang="en-US"/>
          </a:p>
        </p:txBody>
      </p:sp>
      <p:sp>
        <p:nvSpPr>
          <p:cNvPr id="9" name="TextBox 8">
            <a:extLst>
              <a:ext uri="{FF2B5EF4-FFF2-40B4-BE49-F238E27FC236}">
                <a16:creationId xmlns:a16="http://schemas.microsoft.com/office/drawing/2014/main" id="{012F11D8-500A-D255-AB86-C28F67321C7E}"/>
              </a:ext>
            </a:extLst>
          </p:cNvPr>
          <p:cNvSpPr txBox="1"/>
          <p:nvPr/>
        </p:nvSpPr>
        <p:spPr>
          <a:xfrm>
            <a:off x="698499" y="1701800"/>
            <a:ext cx="97408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Limitations of a scoping review</a:t>
            </a:r>
          </a:p>
          <a:p>
            <a:endParaRPr lang="en-US">
              <a:cs typeface="Calibri"/>
            </a:endParaRPr>
          </a:p>
          <a:p>
            <a:r>
              <a:rPr lang="en-US" dirty="0">
                <a:cs typeface="Calibri"/>
              </a:rPr>
              <a:t>Capacity challenges for community foundations</a:t>
            </a:r>
          </a:p>
          <a:p>
            <a:endParaRPr lang="en-US">
              <a:cs typeface="Calibri"/>
            </a:endParaRPr>
          </a:p>
          <a:p>
            <a:pPr marL="285750" indent="-285750">
              <a:buFont typeface="Arial"/>
              <a:buChar char="•"/>
            </a:pPr>
            <a:r>
              <a:rPr lang="en-US" dirty="0">
                <a:cs typeface="Calibri"/>
              </a:rPr>
              <a:t>How to identify and nurture capacity</a:t>
            </a:r>
            <a:endParaRPr lang="en-US" dirty="0">
              <a:ea typeface="Calibri"/>
              <a:cs typeface="Calibri"/>
            </a:endParaRPr>
          </a:p>
          <a:p>
            <a:endParaRPr lang="en-US">
              <a:cs typeface="Calibri"/>
            </a:endParaRPr>
          </a:p>
        </p:txBody>
      </p:sp>
    </p:spTree>
    <p:extLst>
      <p:ext uri="{BB962C8B-B14F-4D97-AF65-F5344CB8AC3E}">
        <p14:creationId xmlns:p14="http://schemas.microsoft.com/office/powerpoint/2010/main" val="18683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38809-CC73-43E7-A2B1-01AE9323BE13}"/>
              </a:ext>
            </a:extLst>
          </p:cNvPr>
          <p:cNvSpPr>
            <a:spLocks noGrp="1"/>
          </p:cNvSpPr>
          <p:nvPr>
            <p:ph sz="quarter" idx="10"/>
          </p:nvPr>
        </p:nvSpPr>
        <p:spPr>
          <a:xfrm>
            <a:off x="758613" y="421950"/>
            <a:ext cx="9950338" cy="888506"/>
          </a:xfrm>
        </p:spPr>
        <p:txBody>
          <a:bodyPr lIns="91440" tIns="45720" rIns="91440" bIns="45720" anchor="t"/>
          <a:lstStyle/>
          <a:p>
            <a:r>
              <a:rPr lang="en-US" b="1"/>
              <a:t>Application example </a:t>
            </a:r>
            <a:endParaRPr lang="en-US" b="1">
              <a:cs typeface="Calibri"/>
            </a:endParaRPr>
          </a:p>
        </p:txBody>
      </p:sp>
      <p:grpSp>
        <p:nvGrpSpPr>
          <p:cNvPr id="4" name="Group 3">
            <a:extLst>
              <a:ext uri="{FF2B5EF4-FFF2-40B4-BE49-F238E27FC236}">
                <a16:creationId xmlns:a16="http://schemas.microsoft.com/office/drawing/2014/main" id="{70EB0F37-E345-4E08-9744-BC706A8BAD03}"/>
              </a:ext>
            </a:extLst>
          </p:cNvPr>
          <p:cNvGrpSpPr/>
          <p:nvPr/>
        </p:nvGrpSpPr>
        <p:grpSpPr>
          <a:xfrm>
            <a:off x="1711489" y="1453892"/>
            <a:ext cx="8769022" cy="4668043"/>
            <a:chOff x="2074241" y="1334758"/>
            <a:chExt cx="7375426" cy="4672015"/>
          </a:xfrm>
        </p:grpSpPr>
        <p:sp>
          <p:nvSpPr>
            <p:cNvPr id="5" name="Freeform: Shape 4">
              <a:extLst>
                <a:ext uri="{FF2B5EF4-FFF2-40B4-BE49-F238E27FC236}">
                  <a16:creationId xmlns:a16="http://schemas.microsoft.com/office/drawing/2014/main" id="{0EB62186-4DF2-4B6E-A702-A2CE688ABF9B}"/>
                </a:ext>
              </a:extLst>
            </p:cNvPr>
            <p:cNvSpPr/>
            <p:nvPr/>
          </p:nvSpPr>
          <p:spPr>
            <a:xfrm>
              <a:off x="2074241" y="1334758"/>
              <a:ext cx="2458475" cy="2458475"/>
            </a:xfrm>
            <a:custGeom>
              <a:avLst/>
              <a:gdLst>
                <a:gd name="connsiteX0" fmla="*/ 0 w 2021149"/>
                <a:gd name="connsiteY0" fmla="*/ 1010575 h 2021149"/>
                <a:gd name="connsiteX1" fmla="*/ 1010575 w 2021149"/>
                <a:gd name="connsiteY1" fmla="*/ 0 h 2021149"/>
                <a:gd name="connsiteX2" fmla="*/ 2021150 w 2021149"/>
                <a:gd name="connsiteY2" fmla="*/ 1010575 h 2021149"/>
                <a:gd name="connsiteX3" fmla="*/ 1010575 w 2021149"/>
                <a:gd name="connsiteY3" fmla="*/ 2021150 h 2021149"/>
                <a:gd name="connsiteX4" fmla="*/ 0 w 2021149"/>
                <a:gd name="connsiteY4" fmla="*/ 1010575 h 202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9" h="2021149">
                  <a:moveTo>
                    <a:pt x="0" y="1010575"/>
                  </a:moveTo>
                  <a:cubicBezTo>
                    <a:pt x="0" y="452450"/>
                    <a:pt x="452450" y="0"/>
                    <a:pt x="1010575" y="0"/>
                  </a:cubicBezTo>
                  <a:cubicBezTo>
                    <a:pt x="1568700" y="0"/>
                    <a:pt x="2021150" y="452450"/>
                    <a:pt x="2021150" y="1010575"/>
                  </a:cubicBezTo>
                  <a:cubicBezTo>
                    <a:pt x="2021150" y="1568700"/>
                    <a:pt x="1568700" y="2021150"/>
                    <a:pt x="1010575" y="2021150"/>
                  </a:cubicBezTo>
                  <a:cubicBezTo>
                    <a:pt x="452450" y="2021150"/>
                    <a:pt x="0" y="1568700"/>
                    <a:pt x="0" y="101057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9486" tIns="353701" rIns="269487" bIns="757931" numCol="1" spcCol="1270" anchor="ctr" anchorCtr="0">
              <a:noAutofit/>
            </a:bodyPr>
            <a:lstStyle/>
            <a:p>
              <a:pPr algn="ctr"/>
              <a:r>
                <a:rPr lang="en-US" sz="2800" b="1">
                  <a:latin typeface="Segoe UI"/>
                  <a:cs typeface="Segoe UI"/>
                </a:rPr>
                <a:t>STEP 1</a:t>
              </a:r>
              <a:br>
                <a:rPr lang="en-US">
                  <a:latin typeface="Segoe UI" panose="020B0502040204020203" pitchFamily="34" charset="0"/>
                  <a:cs typeface="Segoe UI" panose="020B0502040204020203" pitchFamily="34" charset="0"/>
                </a:rPr>
              </a:br>
              <a:r>
                <a:rPr lang="en-US">
                  <a:latin typeface="Segoe UI"/>
                  <a:cs typeface="Segoe UI"/>
                </a:rPr>
                <a:t>Community philanthropy framework to understand wellbeing </a:t>
              </a:r>
              <a:endParaRPr lang="en-CA">
                <a:latin typeface="Segoe UI" panose="020B0502040204020203" pitchFamily="34" charset="0"/>
                <a:cs typeface="Segoe UI" panose="020B0502040204020203" pitchFamily="34" charset="0"/>
              </a:endParaRPr>
            </a:p>
          </p:txBody>
        </p:sp>
        <p:sp>
          <p:nvSpPr>
            <p:cNvPr id="6" name="Freeform: Shape 5">
              <a:extLst>
                <a:ext uri="{FF2B5EF4-FFF2-40B4-BE49-F238E27FC236}">
                  <a16:creationId xmlns:a16="http://schemas.microsoft.com/office/drawing/2014/main" id="{A987693B-B111-40E2-AFB5-3846711248BC}"/>
                </a:ext>
              </a:extLst>
            </p:cNvPr>
            <p:cNvSpPr/>
            <p:nvPr/>
          </p:nvSpPr>
          <p:spPr>
            <a:xfrm>
              <a:off x="5791996" y="3548298"/>
              <a:ext cx="2458475" cy="2458475"/>
            </a:xfrm>
            <a:custGeom>
              <a:avLst/>
              <a:gdLst>
                <a:gd name="connsiteX0" fmla="*/ 0 w 2021149"/>
                <a:gd name="connsiteY0" fmla="*/ 1010575 h 2021149"/>
                <a:gd name="connsiteX1" fmla="*/ 1010575 w 2021149"/>
                <a:gd name="connsiteY1" fmla="*/ 0 h 2021149"/>
                <a:gd name="connsiteX2" fmla="*/ 2021150 w 2021149"/>
                <a:gd name="connsiteY2" fmla="*/ 1010575 h 2021149"/>
                <a:gd name="connsiteX3" fmla="*/ 1010575 w 2021149"/>
                <a:gd name="connsiteY3" fmla="*/ 2021150 h 2021149"/>
                <a:gd name="connsiteX4" fmla="*/ 0 w 2021149"/>
                <a:gd name="connsiteY4" fmla="*/ 1010575 h 202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9" h="2021149">
                  <a:moveTo>
                    <a:pt x="0" y="1010575"/>
                  </a:moveTo>
                  <a:cubicBezTo>
                    <a:pt x="0" y="452450"/>
                    <a:pt x="452450" y="0"/>
                    <a:pt x="1010575" y="0"/>
                  </a:cubicBezTo>
                  <a:cubicBezTo>
                    <a:pt x="1568700" y="0"/>
                    <a:pt x="2021150" y="452450"/>
                    <a:pt x="2021150" y="1010575"/>
                  </a:cubicBezTo>
                  <a:cubicBezTo>
                    <a:pt x="2021150" y="1568700"/>
                    <a:pt x="1568700" y="2021150"/>
                    <a:pt x="1010575" y="2021150"/>
                  </a:cubicBezTo>
                  <a:cubicBezTo>
                    <a:pt x="452450" y="2021150"/>
                    <a:pt x="0" y="1568700"/>
                    <a:pt x="0" y="101057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9486" tIns="353701" rIns="269487" bIns="757931" numCol="1" spcCol="1270" anchor="ctr" anchorCtr="0">
              <a:noAutofit/>
            </a:bodyPr>
            <a:lstStyle/>
            <a:p>
              <a:pPr algn="ctr"/>
              <a:r>
                <a:rPr lang="en-US" sz="2800" b="1">
                  <a:latin typeface="Segoe UI" panose="020B0502040204020203" pitchFamily="34" charset="0"/>
                  <a:cs typeface="Segoe UI" panose="020B0502040204020203" pitchFamily="34" charset="0"/>
                </a:rPr>
                <a:t>STEP 5</a:t>
              </a:r>
              <a:br>
                <a:rPr lang="en-US">
                  <a:latin typeface="Segoe UI" panose="020B0502040204020203" pitchFamily="34" charset="0"/>
                  <a:cs typeface="Segoe UI" panose="020B0502040204020203" pitchFamily="34" charset="0"/>
                </a:rPr>
              </a:br>
              <a:r>
                <a:rPr lang="en-US">
                  <a:latin typeface="Segoe UI"/>
                  <a:ea typeface="+mn-lt"/>
                  <a:cs typeface="+mn-lt"/>
                </a:rPr>
                <a:t>Identify CF’s response to wellbeing priorities and communicate with community</a:t>
              </a:r>
              <a:endParaRPr lang="en-CA">
                <a:latin typeface="Segoe UI" panose="020B0502040204020203" pitchFamily="34" charset="0"/>
                <a:cs typeface="Segoe UI" panose="020B0502040204020203" pitchFamily="34" charset="0"/>
              </a:endParaRPr>
            </a:p>
          </p:txBody>
        </p:sp>
        <p:sp>
          <p:nvSpPr>
            <p:cNvPr id="7" name="Freeform: Shape 6">
              <a:extLst>
                <a:ext uri="{FF2B5EF4-FFF2-40B4-BE49-F238E27FC236}">
                  <a16:creationId xmlns:a16="http://schemas.microsoft.com/office/drawing/2014/main" id="{62E5F515-2B64-4210-9C53-D3F32633CBCB}"/>
                </a:ext>
              </a:extLst>
            </p:cNvPr>
            <p:cNvSpPr/>
            <p:nvPr/>
          </p:nvSpPr>
          <p:spPr>
            <a:xfrm>
              <a:off x="4532716" y="1334758"/>
              <a:ext cx="2458475" cy="2458475"/>
            </a:xfrm>
            <a:custGeom>
              <a:avLst/>
              <a:gdLst>
                <a:gd name="connsiteX0" fmla="*/ 0 w 2021149"/>
                <a:gd name="connsiteY0" fmla="*/ 1010575 h 2021149"/>
                <a:gd name="connsiteX1" fmla="*/ 1010575 w 2021149"/>
                <a:gd name="connsiteY1" fmla="*/ 0 h 2021149"/>
                <a:gd name="connsiteX2" fmla="*/ 2021150 w 2021149"/>
                <a:gd name="connsiteY2" fmla="*/ 1010575 h 2021149"/>
                <a:gd name="connsiteX3" fmla="*/ 1010575 w 2021149"/>
                <a:gd name="connsiteY3" fmla="*/ 2021150 h 2021149"/>
                <a:gd name="connsiteX4" fmla="*/ 0 w 2021149"/>
                <a:gd name="connsiteY4" fmla="*/ 1010575 h 202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9" h="2021149">
                  <a:moveTo>
                    <a:pt x="0" y="1010575"/>
                  </a:moveTo>
                  <a:cubicBezTo>
                    <a:pt x="0" y="452450"/>
                    <a:pt x="452450" y="0"/>
                    <a:pt x="1010575" y="0"/>
                  </a:cubicBezTo>
                  <a:cubicBezTo>
                    <a:pt x="1568700" y="0"/>
                    <a:pt x="2021150" y="452450"/>
                    <a:pt x="2021150" y="1010575"/>
                  </a:cubicBezTo>
                  <a:cubicBezTo>
                    <a:pt x="2021150" y="1568700"/>
                    <a:pt x="1568700" y="2021150"/>
                    <a:pt x="1010575" y="2021150"/>
                  </a:cubicBezTo>
                  <a:cubicBezTo>
                    <a:pt x="452450" y="2021150"/>
                    <a:pt x="0" y="1568700"/>
                    <a:pt x="0" y="101057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9486" tIns="353701" rIns="269487" bIns="757931" numCol="1" spcCol="1270" anchor="ctr" anchorCtr="0">
              <a:noAutofit/>
            </a:bodyPr>
            <a:lstStyle/>
            <a:p>
              <a:pPr algn="ctr"/>
              <a:r>
                <a:rPr lang="en-US" sz="2800" b="1">
                  <a:latin typeface="Segoe UI" panose="020B0502040204020203" pitchFamily="34" charset="0"/>
                  <a:cs typeface="Segoe UI" panose="020B0502040204020203" pitchFamily="34" charset="0"/>
                </a:rPr>
                <a:t>STEP 2</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Engage community to educate &amp; understand wellbeing findings </a:t>
              </a:r>
              <a:endParaRPr lang="en-CA">
                <a:latin typeface="Segoe UI" panose="020B0502040204020203" pitchFamily="34" charset="0"/>
                <a:cs typeface="Segoe UI" panose="020B0502040204020203" pitchFamily="34" charset="0"/>
              </a:endParaRPr>
            </a:p>
          </p:txBody>
        </p:sp>
        <p:sp>
          <p:nvSpPr>
            <p:cNvPr id="8" name="Freeform: Shape 7">
              <a:extLst>
                <a:ext uri="{FF2B5EF4-FFF2-40B4-BE49-F238E27FC236}">
                  <a16:creationId xmlns:a16="http://schemas.microsoft.com/office/drawing/2014/main" id="{C5D2450D-E5E8-48FE-8EC5-A04CB38DB9F1}"/>
                </a:ext>
              </a:extLst>
            </p:cNvPr>
            <p:cNvSpPr/>
            <p:nvPr/>
          </p:nvSpPr>
          <p:spPr>
            <a:xfrm>
              <a:off x="3339420" y="3548298"/>
              <a:ext cx="2458475" cy="2458475"/>
            </a:xfrm>
            <a:custGeom>
              <a:avLst/>
              <a:gdLst>
                <a:gd name="connsiteX0" fmla="*/ 0 w 2021149"/>
                <a:gd name="connsiteY0" fmla="*/ 1010575 h 2021149"/>
                <a:gd name="connsiteX1" fmla="*/ 1010575 w 2021149"/>
                <a:gd name="connsiteY1" fmla="*/ 0 h 2021149"/>
                <a:gd name="connsiteX2" fmla="*/ 2021150 w 2021149"/>
                <a:gd name="connsiteY2" fmla="*/ 1010575 h 2021149"/>
                <a:gd name="connsiteX3" fmla="*/ 1010575 w 2021149"/>
                <a:gd name="connsiteY3" fmla="*/ 2021150 h 2021149"/>
                <a:gd name="connsiteX4" fmla="*/ 0 w 2021149"/>
                <a:gd name="connsiteY4" fmla="*/ 1010575 h 202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9" h="2021149">
                  <a:moveTo>
                    <a:pt x="0" y="1010575"/>
                  </a:moveTo>
                  <a:cubicBezTo>
                    <a:pt x="0" y="452450"/>
                    <a:pt x="452450" y="0"/>
                    <a:pt x="1010575" y="0"/>
                  </a:cubicBezTo>
                  <a:cubicBezTo>
                    <a:pt x="1568700" y="0"/>
                    <a:pt x="2021150" y="452450"/>
                    <a:pt x="2021150" y="1010575"/>
                  </a:cubicBezTo>
                  <a:cubicBezTo>
                    <a:pt x="2021150" y="1568700"/>
                    <a:pt x="1568700" y="2021150"/>
                    <a:pt x="1010575" y="2021150"/>
                  </a:cubicBezTo>
                  <a:cubicBezTo>
                    <a:pt x="452450" y="2021150"/>
                    <a:pt x="0" y="1568700"/>
                    <a:pt x="0" y="101057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9486" tIns="353701" rIns="269487" bIns="757931" numCol="1" spcCol="1270" anchor="ctr" anchorCtr="0">
              <a:noAutofit/>
            </a:bodyPr>
            <a:lstStyle/>
            <a:p>
              <a:pPr algn="ctr"/>
              <a:r>
                <a:rPr lang="en-US" sz="2800" b="1">
                  <a:latin typeface="Segoe UI" panose="020B0502040204020203" pitchFamily="34" charset="0"/>
                  <a:cs typeface="Segoe UI" panose="020B0502040204020203" pitchFamily="34" charset="0"/>
                </a:rPr>
                <a:t>STEP 4</a:t>
              </a:r>
              <a:br>
                <a:rPr lang="en-US">
                  <a:latin typeface="Segoe UI" panose="020B0502040204020203" pitchFamily="34" charset="0"/>
                  <a:cs typeface="Segoe UI" panose="020B0502040204020203" pitchFamily="34" charset="0"/>
                </a:rPr>
              </a:br>
              <a:r>
                <a:rPr lang="en-US" sz="1800">
                  <a:latin typeface="Segoe UI"/>
                  <a:ea typeface="+mn-lt"/>
                  <a:cs typeface="+mn-lt"/>
                </a:rPr>
                <a:t>Release narratives to  community to support validation and solution development</a:t>
              </a:r>
            </a:p>
          </p:txBody>
        </p:sp>
        <p:sp>
          <p:nvSpPr>
            <p:cNvPr id="9" name="Freeform: Shape 8">
              <a:extLst>
                <a:ext uri="{FF2B5EF4-FFF2-40B4-BE49-F238E27FC236}">
                  <a16:creationId xmlns:a16="http://schemas.microsoft.com/office/drawing/2014/main" id="{3230F8EB-DB35-4335-B752-ECD007AFB4E2}"/>
                </a:ext>
              </a:extLst>
            </p:cNvPr>
            <p:cNvSpPr/>
            <p:nvPr/>
          </p:nvSpPr>
          <p:spPr>
            <a:xfrm>
              <a:off x="6991191" y="1334758"/>
              <a:ext cx="2458476" cy="2458476"/>
            </a:xfrm>
            <a:custGeom>
              <a:avLst/>
              <a:gdLst>
                <a:gd name="connsiteX0" fmla="*/ 0 w 2021149"/>
                <a:gd name="connsiteY0" fmla="*/ 1010575 h 2021149"/>
                <a:gd name="connsiteX1" fmla="*/ 1010575 w 2021149"/>
                <a:gd name="connsiteY1" fmla="*/ 0 h 2021149"/>
                <a:gd name="connsiteX2" fmla="*/ 2021150 w 2021149"/>
                <a:gd name="connsiteY2" fmla="*/ 1010575 h 2021149"/>
                <a:gd name="connsiteX3" fmla="*/ 1010575 w 2021149"/>
                <a:gd name="connsiteY3" fmla="*/ 2021150 h 2021149"/>
                <a:gd name="connsiteX4" fmla="*/ 0 w 2021149"/>
                <a:gd name="connsiteY4" fmla="*/ 1010575 h 202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9" h="2021149">
                  <a:moveTo>
                    <a:pt x="0" y="1010575"/>
                  </a:moveTo>
                  <a:cubicBezTo>
                    <a:pt x="0" y="452450"/>
                    <a:pt x="452450" y="0"/>
                    <a:pt x="1010575" y="0"/>
                  </a:cubicBezTo>
                  <a:cubicBezTo>
                    <a:pt x="1568700" y="0"/>
                    <a:pt x="2021150" y="452450"/>
                    <a:pt x="2021150" y="1010575"/>
                  </a:cubicBezTo>
                  <a:cubicBezTo>
                    <a:pt x="2021150" y="1568700"/>
                    <a:pt x="1568700" y="2021150"/>
                    <a:pt x="1010575" y="2021150"/>
                  </a:cubicBezTo>
                  <a:cubicBezTo>
                    <a:pt x="452450" y="2021150"/>
                    <a:pt x="0" y="1568700"/>
                    <a:pt x="0" y="101057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9486" tIns="353701" rIns="269487" bIns="757931" numCol="1" spcCol="1270" anchor="ctr" anchorCtr="0">
              <a:noAutofit/>
            </a:bodyPr>
            <a:lstStyle/>
            <a:p>
              <a:pPr algn="ctr"/>
              <a:r>
                <a:rPr lang="en-US" sz="2800" b="1">
                  <a:latin typeface="Segoe UI"/>
                  <a:cs typeface="Segoe UI"/>
                </a:rPr>
                <a:t>STEP 3</a:t>
              </a:r>
              <a:br>
                <a:rPr lang="en-US">
                  <a:latin typeface="Segoe UI" panose="020B0502040204020203" pitchFamily="34" charset="0"/>
                  <a:cs typeface="Segoe UI" panose="020B0502040204020203" pitchFamily="34" charset="0"/>
                </a:rPr>
              </a:br>
              <a:r>
                <a:rPr lang="en-US" sz="1800">
                  <a:latin typeface="Segoe UI"/>
                  <a:ea typeface="+mn-lt"/>
                  <a:cs typeface="+mn-lt"/>
                </a:rPr>
                <a:t>Develop community narratives</a:t>
              </a:r>
              <a:r>
                <a:rPr lang="en-US">
                  <a:latin typeface="Segoe UI"/>
                  <a:ea typeface="+mn-lt"/>
                  <a:cs typeface="+mn-lt"/>
                </a:rPr>
                <a:t>, based on findings,</a:t>
              </a:r>
              <a:r>
                <a:rPr lang="en-US" sz="1800">
                  <a:latin typeface="Segoe UI"/>
                  <a:ea typeface="+mn-lt"/>
                  <a:cs typeface="+mn-lt"/>
                </a:rPr>
                <a:t> to inform next steps</a:t>
              </a:r>
              <a:endParaRPr lang="en-CA">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09533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53B-5598-A225-A3C2-5FD45158110C}"/>
              </a:ext>
            </a:extLst>
          </p:cNvPr>
          <p:cNvSpPr>
            <a:spLocks noGrp="1"/>
          </p:cNvSpPr>
          <p:nvPr>
            <p:ph type="title"/>
          </p:nvPr>
        </p:nvSpPr>
        <p:spPr>
          <a:xfrm>
            <a:off x="838200" y="556748"/>
            <a:ext cx="10515600" cy="779463"/>
          </a:xfrm>
        </p:spPr>
        <p:txBody>
          <a:bodyPr lIns="91440" tIns="45720" rIns="91440" bIns="45720" anchor="t"/>
          <a:lstStyle/>
          <a:p>
            <a:r>
              <a:rPr lang="en-CA">
                <a:solidFill>
                  <a:srgbClr val="4F703E"/>
                </a:solidFill>
                <a:latin typeface="Segoe UI"/>
                <a:ea typeface="+mn-ea"/>
                <a:cs typeface="Calibri"/>
              </a:rPr>
              <a:t>Implications</a:t>
            </a:r>
          </a:p>
        </p:txBody>
      </p:sp>
      <p:pic>
        <p:nvPicPr>
          <p:cNvPr id="8" name="Picture 8" descr="Timeline&#10;&#10;Description automatically generated">
            <a:extLst>
              <a:ext uri="{FF2B5EF4-FFF2-40B4-BE49-F238E27FC236}">
                <a16:creationId xmlns:a16="http://schemas.microsoft.com/office/drawing/2014/main" id="{722FE89D-0AFC-93B8-5D7B-4080041F3666}"/>
              </a:ext>
            </a:extLst>
          </p:cNvPr>
          <p:cNvPicPr>
            <a:picLocks noGrp="1" noChangeAspect="1"/>
          </p:cNvPicPr>
          <p:nvPr>
            <p:ph idx="1"/>
          </p:nvPr>
        </p:nvPicPr>
        <p:blipFill>
          <a:blip r:embed="rId3"/>
          <a:stretch>
            <a:fillRect/>
          </a:stretch>
        </p:blipFill>
        <p:spPr>
          <a:xfrm>
            <a:off x="483439" y="1001796"/>
            <a:ext cx="6135538" cy="3290978"/>
          </a:xfrm>
        </p:spPr>
      </p:pic>
      <p:pic>
        <p:nvPicPr>
          <p:cNvPr id="4" name="Picture 4" descr="Timeline&#10;&#10;Description automatically generated">
            <a:extLst>
              <a:ext uri="{FF2B5EF4-FFF2-40B4-BE49-F238E27FC236}">
                <a16:creationId xmlns:a16="http://schemas.microsoft.com/office/drawing/2014/main" id="{890EF7EC-944B-542D-2280-A520CA306016}"/>
              </a:ext>
            </a:extLst>
          </p:cNvPr>
          <p:cNvPicPr>
            <a:picLocks noChangeAspect="1"/>
          </p:cNvPicPr>
          <p:nvPr/>
        </p:nvPicPr>
        <p:blipFill>
          <a:blip r:embed="rId4"/>
          <a:stretch>
            <a:fillRect/>
          </a:stretch>
        </p:blipFill>
        <p:spPr>
          <a:xfrm>
            <a:off x="4753156" y="2801429"/>
            <a:ext cx="7171426" cy="4173746"/>
          </a:xfrm>
          <a:prstGeom prst="rect">
            <a:avLst/>
          </a:prstGeom>
        </p:spPr>
      </p:pic>
      <p:sp>
        <p:nvSpPr>
          <p:cNvPr id="5" name="TextBox 4">
            <a:extLst>
              <a:ext uri="{FF2B5EF4-FFF2-40B4-BE49-F238E27FC236}">
                <a16:creationId xmlns:a16="http://schemas.microsoft.com/office/drawing/2014/main" id="{DC48A267-7F19-4485-8037-5BC862D8601F}"/>
              </a:ext>
            </a:extLst>
          </p:cNvPr>
          <p:cNvSpPr txBox="1"/>
          <p:nvPr/>
        </p:nvSpPr>
        <p:spPr>
          <a:xfrm>
            <a:off x="5607169" y="3709358"/>
            <a:ext cx="5032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4546A"/>
                </a:solidFill>
                <a:cs typeface="Calibri"/>
              </a:rPr>
              <a:t>Generating community knowledge activities </a:t>
            </a:r>
          </a:p>
          <a:p>
            <a:pPr algn="l"/>
            <a:endParaRPr lang="en-US">
              <a:cs typeface="Calibri"/>
            </a:endParaRPr>
          </a:p>
        </p:txBody>
      </p:sp>
      <p:sp>
        <p:nvSpPr>
          <p:cNvPr id="10" name="TextBox 9">
            <a:extLst>
              <a:ext uri="{FF2B5EF4-FFF2-40B4-BE49-F238E27FC236}">
                <a16:creationId xmlns:a16="http://schemas.microsoft.com/office/drawing/2014/main" id="{D36C005B-26B0-C818-FF3E-FF4F1DF0BB43}"/>
              </a:ext>
            </a:extLst>
          </p:cNvPr>
          <p:cNvSpPr txBox="1"/>
          <p:nvPr/>
        </p:nvSpPr>
        <p:spPr>
          <a:xfrm>
            <a:off x="474452" y="1653396"/>
            <a:ext cx="33499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4546A"/>
                </a:solidFill>
                <a:cs typeface="Calibri"/>
              </a:rPr>
              <a:t>Community convening activities</a:t>
            </a:r>
          </a:p>
          <a:p>
            <a:pPr algn="l"/>
            <a:endParaRPr lang="en-US">
              <a:cs typeface="Calibri"/>
            </a:endParaRPr>
          </a:p>
        </p:txBody>
      </p:sp>
      <p:sp>
        <p:nvSpPr>
          <p:cNvPr id="3" name="Oval 2">
            <a:extLst>
              <a:ext uri="{FF2B5EF4-FFF2-40B4-BE49-F238E27FC236}">
                <a16:creationId xmlns:a16="http://schemas.microsoft.com/office/drawing/2014/main" id="{89F9D96A-5C39-B063-841B-7390499AEF0B}"/>
              </a:ext>
            </a:extLst>
          </p:cNvPr>
          <p:cNvSpPr/>
          <p:nvPr/>
        </p:nvSpPr>
        <p:spPr>
          <a:xfrm>
            <a:off x="9161929" y="292118"/>
            <a:ext cx="1800752" cy="7977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Wellbeing</a:t>
            </a:r>
          </a:p>
        </p:txBody>
      </p:sp>
      <p:sp>
        <p:nvSpPr>
          <p:cNvPr id="6" name="Oval 5">
            <a:extLst>
              <a:ext uri="{FF2B5EF4-FFF2-40B4-BE49-F238E27FC236}">
                <a16:creationId xmlns:a16="http://schemas.microsoft.com/office/drawing/2014/main" id="{3955EB8D-B5B9-51F8-119B-A5EADC14B08A}"/>
              </a:ext>
            </a:extLst>
          </p:cNvPr>
          <p:cNvSpPr/>
          <p:nvPr/>
        </p:nvSpPr>
        <p:spPr>
          <a:xfrm>
            <a:off x="8391877" y="1082997"/>
            <a:ext cx="1540104" cy="823613"/>
          </a:xfrm>
          <a:prstGeom prst="ellipse">
            <a:avLst/>
          </a:prstGeom>
          <a:solidFill>
            <a:schemeClr val="accent6">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Leadership</a:t>
            </a:r>
            <a:endParaRPr lang="en-US" sz="3200">
              <a:solidFill>
                <a:schemeClr val="tx1"/>
              </a:solidFill>
            </a:endParaRPr>
          </a:p>
        </p:txBody>
      </p:sp>
      <p:sp>
        <p:nvSpPr>
          <p:cNvPr id="7" name="Oval 6">
            <a:extLst>
              <a:ext uri="{FF2B5EF4-FFF2-40B4-BE49-F238E27FC236}">
                <a16:creationId xmlns:a16="http://schemas.microsoft.com/office/drawing/2014/main" id="{B2BC6704-0FF9-9C60-C0D2-AD462F360A9B}"/>
              </a:ext>
            </a:extLst>
          </p:cNvPr>
          <p:cNvSpPr/>
          <p:nvPr/>
        </p:nvSpPr>
        <p:spPr>
          <a:xfrm>
            <a:off x="10384478" y="1073512"/>
            <a:ext cx="1540104" cy="904814"/>
          </a:xfrm>
          <a:prstGeom prst="ellipse">
            <a:avLst/>
          </a:prstGeom>
          <a:solidFill>
            <a:schemeClr val="accent6">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Diversity &amp; Inclusion</a:t>
            </a:r>
          </a:p>
        </p:txBody>
      </p:sp>
    </p:spTree>
    <p:extLst>
      <p:ext uri="{BB962C8B-B14F-4D97-AF65-F5344CB8AC3E}">
        <p14:creationId xmlns:p14="http://schemas.microsoft.com/office/powerpoint/2010/main" val="263691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0" y="0"/>
            <a:ext cx="12192000" cy="391722"/>
            <a:chOff x="0" y="0"/>
            <a:chExt cx="4816593" cy="154754"/>
          </a:xfrm>
        </p:grpSpPr>
        <p:sp>
          <p:nvSpPr>
            <p:cNvPr id="3" name="Freeform 3"/>
            <p:cNvSpPr/>
            <p:nvPr/>
          </p:nvSpPr>
          <p:spPr>
            <a:xfrm>
              <a:off x="0" y="0"/>
              <a:ext cx="4816592" cy="154754"/>
            </a:xfrm>
            <a:custGeom>
              <a:avLst/>
              <a:gdLst/>
              <a:ahLst/>
              <a:cxnLst/>
              <a:rect l="l" t="t" r="r" b="b"/>
              <a:pathLst>
                <a:path w="4816592" h="154754">
                  <a:moveTo>
                    <a:pt x="0" y="0"/>
                  </a:moveTo>
                  <a:lnTo>
                    <a:pt x="4816592" y="0"/>
                  </a:lnTo>
                  <a:lnTo>
                    <a:pt x="4816592" y="154754"/>
                  </a:lnTo>
                  <a:lnTo>
                    <a:pt x="0" y="154754"/>
                  </a:lnTo>
                  <a:close/>
                </a:path>
              </a:pathLst>
            </a:custGeom>
            <a:solidFill>
              <a:srgbClr val="0029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800"/>
            </a:p>
          </p:txBody>
        </p:sp>
      </p:grpSp>
      <p:pic>
        <p:nvPicPr>
          <p:cNvPr id="5" name="Picture 5"/>
          <p:cNvPicPr>
            <a:picLocks noChangeAspect="1"/>
          </p:cNvPicPr>
          <p:nvPr/>
        </p:nvPicPr>
        <p:blipFill>
          <a:blip r:embed="rId2"/>
          <a:srcRect/>
          <a:stretch>
            <a:fillRect/>
          </a:stretch>
        </p:blipFill>
        <p:spPr>
          <a:xfrm>
            <a:off x="11154106" y="-381"/>
            <a:ext cx="678513" cy="392103"/>
          </a:xfrm>
          <a:prstGeom prst="rect">
            <a:avLst/>
          </a:prstGeom>
        </p:spPr>
      </p:pic>
      <p:sp>
        <p:nvSpPr>
          <p:cNvPr id="6" name="TextBox 6"/>
          <p:cNvSpPr txBox="1"/>
          <p:nvPr/>
        </p:nvSpPr>
        <p:spPr>
          <a:xfrm>
            <a:off x="514384" y="9425"/>
            <a:ext cx="5151474" cy="292388"/>
          </a:xfrm>
          <a:prstGeom prst="rect">
            <a:avLst/>
          </a:prstGeom>
        </p:spPr>
        <p:txBody>
          <a:bodyPr lIns="0" tIns="0" rIns="0" bIns="0" rtlCol="0" anchor="t">
            <a:spAutoFit/>
          </a:bodyPr>
          <a:lstStyle/>
          <a:p>
            <a:pPr>
              <a:lnSpc>
                <a:spcPts val="2492"/>
              </a:lnSpc>
              <a:spcBef>
                <a:spcPct val="0"/>
              </a:spcBef>
            </a:pPr>
            <a:r>
              <a:rPr lang="en-US" sz="1780">
                <a:solidFill>
                  <a:srgbClr val="7E99AA"/>
                </a:solidFill>
                <a:latin typeface="Arial Bold"/>
              </a:rPr>
              <a:t>RURAL DEVELOPMENT INSTITUTE</a:t>
            </a:r>
          </a:p>
        </p:txBody>
      </p:sp>
      <p:sp>
        <p:nvSpPr>
          <p:cNvPr id="7" name="TextBox 7"/>
          <p:cNvSpPr txBox="1"/>
          <p:nvPr/>
        </p:nvSpPr>
        <p:spPr>
          <a:xfrm>
            <a:off x="514384" y="6459047"/>
            <a:ext cx="10179645" cy="263918"/>
          </a:xfrm>
          <a:prstGeom prst="rect">
            <a:avLst/>
          </a:prstGeom>
        </p:spPr>
        <p:txBody>
          <a:bodyPr lIns="0" tIns="0" rIns="0" bIns="0" rtlCol="0" anchor="t">
            <a:spAutoFit/>
          </a:bodyPr>
          <a:lstStyle/>
          <a:p>
            <a:pPr>
              <a:lnSpc>
                <a:spcPts val="2253"/>
              </a:lnSpc>
            </a:pPr>
            <a:r>
              <a:rPr lang="en-US" sz="1300" spc="66">
                <a:solidFill>
                  <a:srgbClr val="737373"/>
                </a:solidFill>
                <a:latin typeface="Arial"/>
              </a:rPr>
              <a:t>Nurturing Wellbeing in Rural Manitoba</a:t>
            </a:r>
            <a:endParaRPr lang="en-US"/>
          </a:p>
        </p:txBody>
      </p:sp>
      <p:sp>
        <p:nvSpPr>
          <p:cNvPr id="8" name="TextBox 8"/>
          <p:cNvSpPr txBox="1"/>
          <p:nvPr/>
        </p:nvSpPr>
        <p:spPr>
          <a:xfrm>
            <a:off x="514384" y="726656"/>
            <a:ext cx="10991816" cy="616900"/>
          </a:xfrm>
          <a:prstGeom prst="rect">
            <a:avLst/>
          </a:prstGeom>
        </p:spPr>
        <p:txBody>
          <a:bodyPr lIns="0" tIns="0" rIns="0" bIns="0" rtlCol="0" anchor="t">
            <a:spAutoFit/>
          </a:bodyPr>
          <a:lstStyle/>
          <a:p>
            <a:pPr>
              <a:lnSpc>
                <a:spcPts val="5227"/>
              </a:lnSpc>
              <a:spcBef>
                <a:spcPct val="0"/>
              </a:spcBef>
            </a:pPr>
            <a:r>
              <a:rPr lang="en-US" sz="4000">
                <a:solidFill>
                  <a:srgbClr val="013766"/>
                </a:solidFill>
                <a:latin typeface="Arial Bold"/>
                <a:cs typeface="Arial Bold"/>
              </a:rPr>
              <a:t>Methods and Process</a:t>
            </a:r>
          </a:p>
        </p:txBody>
      </p:sp>
      <p:sp>
        <p:nvSpPr>
          <p:cNvPr id="9" name="TextBox 9"/>
          <p:cNvSpPr txBox="1"/>
          <p:nvPr/>
        </p:nvSpPr>
        <p:spPr>
          <a:xfrm>
            <a:off x="514392" y="1252089"/>
            <a:ext cx="10858151" cy="2185231"/>
          </a:xfrm>
          <a:prstGeom prst="rect">
            <a:avLst/>
          </a:prstGeom>
        </p:spPr>
        <p:txBody>
          <a:bodyPr wrap="square" lIns="0" tIns="0" rIns="0" bIns="0" rtlCol="0" anchor="t">
            <a:spAutoFit/>
          </a:bodyPr>
          <a:lstStyle/>
          <a:p>
            <a:pPr>
              <a:lnSpc>
                <a:spcPts val="3734"/>
              </a:lnSpc>
              <a:spcBef>
                <a:spcPct val="0"/>
              </a:spcBef>
            </a:pPr>
            <a:endParaRPr lang="en-US" sz="2650">
              <a:solidFill>
                <a:srgbClr val="000000"/>
              </a:solidFill>
              <a:latin typeface="Crimson Roman"/>
            </a:endParaRPr>
          </a:p>
        </p:txBody>
      </p:sp>
      <p:sp>
        <p:nvSpPr>
          <p:cNvPr id="10" name="TextBox 9">
            <a:extLst>
              <a:ext uri="{FF2B5EF4-FFF2-40B4-BE49-F238E27FC236}">
                <a16:creationId xmlns:a16="http://schemas.microsoft.com/office/drawing/2014/main" id="{18E06EE4-9868-6F0D-00E0-B63A4A713845}"/>
              </a:ext>
            </a:extLst>
          </p:cNvPr>
          <p:cNvSpPr txBox="1"/>
          <p:nvPr/>
        </p:nvSpPr>
        <p:spPr>
          <a:xfrm>
            <a:off x="518426" y="1479414"/>
            <a:ext cx="977667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lumMod val="75000"/>
                  </a:schemeClr>
                </a:solidFill>
                <a:cs typeface="Calibri"/>
              </a:rPr>
              <a:t>Method</a:t>
            </a:r>
            <a:endParaRPr lang="en-US"/>
          </a:p>
          <a:p>
            <a:pPr marL="285750" indent="-285750">
              <a:buFont typeface="Arial"/>
              <a:buChar char="•"/>
            </a:pPr>
            <a:r>
              <a:rPr lang="en-US" sz="2000">
                <a:latin typeface="Calibri"/>
                <a:cs typeface="Calibri"/>
              </a:rPr>
              <a:t>A scoping review was conducted </a:t>
            </a:r>
            <a:r>
              <a:rPr lang="en-US" sz="2000">
                <a:latin typeface="Calibri"/>
                <a:cs typeface="Segoe UI"/>
              </a:rPr>
              <a:t>to explore the existing literature base on community foundations and identify key articles</a:t>
            </a:r>
            <a:r>
              <a:rPr lang="en-US" sz="2000">
                <a:latin typeface="Calibri"/>
                <a:cs typeface="Calibri"/>
              </a:rPr>
              <a:t> relating to the core strategic initiative functions of community foundations: </a:t>
            </a:r>
            <a:r>
              <a:rPr lang="en-US" sz="2000" u="sng">
                <a:latin typeface="Calibri"/>
                <a:cs typeface="Calibri"/>
              </a:rPr>
              <a:t>Community engagement</a:t>
            </a:r>
            <a:r>
              <a:rPr lang="en-US" sz="2000" i="1">
                <a:latin typeface="Calibri"/>
                <a:cs typeface="Calibri"/>
              </a:rPr>
              <a:t> </a:t>
            </a:r>
            <a:r>
              <a:rPr lang="en-US" sz="2000">
                <a:latin typeface="Calibri"/>
                <a:cs typeface="Calibri"/>
              </a:rPr>
              <a:t>and </a:t>
            </a:r>
            <a:r>
              <a:rPr lang="en-US" sz="2000" u="sng">
                <a:latin typeface="Calibri"/>
                <a:cs typeface="Calibri"/>
              </a:rPr>
              <a:t>knowledge generation</a:t>
            </a:r>
            <a:r>
              <a:rPr lang="en-US" sz="2000" i="1">
                <a:latin typeface="Calibri"/>
                <a:cs typeface="Calibri"/>
              </a:rPr>
              <a:t> </a:t>
            </a:r>
          </a:p>
          <a:p>
            <a:pPr marL="285750" indent="-285750">
              <a:buFont typeface="Arial"/>
              <a:buChar char="•"/>
            </a:pPr>
            <a:endParaRPr lang="en-US" sz="2000" i="1">
              <a:cs typeface="Calibri"/>
            </a:endParaRPr>
          </a:p>
          <a:p>
            <a:r>
              <a:rPr lang="en-US" sz="2000">
                <a:solidFill>
                  <a:schemeClr val="tx2">
                    <a:lumMod val="75000"/>
                  </a:schemeClr>
                </a:solidFill>
                <a:cs typeface="Calibri"/>
              </a:rPr>
              <a:t>Why a scoping review?</a:t>
            </a:r>
          </a:p>
          <a:p>
            <a:pPr marL="285750" indent="-285750">
              <a:buFont typeface="Arial"/>
              <a:buChar char="•"/>
            </a:pPr>
            <a:r>
              <a:rPr lang="en-US" sz="2000">
                <a:cs typeface="Calibri"/>
              </a:rPr>
              <a:t>Identify the "scope" of existing knowledge</a:t>
            </a:r>
          </a:p>
          <a:p>
            <a:pPr marL="285750" indent="-285750">
              <a:buFont typeface="Arial"/>
              <a:buChar char="•"/>
            </a:pPr>
            <a:r>
              <a:rPr lang="en-US" sz="2000">
                <a:cs typeface="Calibri"/>
              </a:rPr>
              <a:t>Identify gaps</a:t>
            </a:r>
          </a:p>
          <a:p>
            <a:pPr marL="285750" indent="-285750">
              <a:buFont typeface="Arial"/>
              <a:buChar char="•"/>
            </a:pPr>
            <a:r>
              <a:rPr lang="en-US" sz="2000">
                <a:cs typeface="Calibri"/>
              </a:rPr>
              <a:t>Map key concepts </a:t>
            </a:r>
            <a:endParaRPr lang="en-US" sz="2000">
              <a:solidFill>
                <a:schemeClr val="tx2">
                  <a:lumMod val="75000"/>
                </a:schemeClr>
              </a:solidFill>
              <a:cs typeface="Calibri"/>
            </a:endParaRPr>
          </a:p>
          <a:p>
            <a:pPr marL="285750" indent="-285750">
              <a:buFont typeface="Arial"/>
              <a:buChar char="•"/>
            </a:pPr>
            <a:endParaRPr lang="en-US">
              <a:solidFill>
                <a:schemeClr val="tx2">
                  <a:lumMod val="75000"/>
                </a:schemeClr>
              </a:solidFill>
              <a:cs typeface="Calibri"/>
            </a:endParaRPr>
          </a:p>
        </p:txBody>
      </p:sp>
    </p:spTree>
    <p:extLst>
      <p:ext uri="{BB962C8B-B14F-4D97-AF65-F5344CB8AC3E}">
        <p14:creationId xmlns:p14="http://schemas.microsoft.com/office/powerpoint/2010/main" val="8713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F3865-8E90-9981-06F8-E7003B1D0CD9}"/>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20100"/>
          <a:stretch/>
        </p:blipFill>
        <p:spPr>
          <a:xfrm>
            <a:off x="20" y="10"/>
            <a:ext cx="12191980" cy="6857990"/>
          </a:xfrm>
          <a:prstGeom prst="rect">
            <a:avLst/>
          </a:prstGeom>
        </p:spPr>
      </p:pic>
      <p:sp>
        <p:nvSpPr>
          <p:cNvPr id="36" name="Rectangle 3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937E0A18-160D-C6FC-D87C-11B286E2E003}"/>
              </a:ext>
            </a:extLst>
          </p:cNvPr>
          <p:cNvSpPr txBox="1">
            <a:spLocks/>
          </p:cNvSpPr>
          <p:nvPr/>
        </p:nvSpPr>
        <p:spPr>
          <a:xfrm>
            <a:off x="484415" y="1277836"/>
            <a:ext cx="7598881" cy="47206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6000" b="1">
                <a:solidFill>
                  <a:srgbClr val="4F703E"/>
                </a:solidFill>
                <a:latin typeface="Segoe UI"/>
                <a:ea typeface="+mj-ea"/>
                <a:cs typeface="+mj-cs"/>
              </a:rPr>
              <a:t>What are contributors to enhancing community wellbeing? </a:t>
            </a:r>
          </a:p>
          <a:p>
            <a:pPr marL="457200" lvl="1" indent="0">
              <a:buFont typeface="Arial" panose="020B0604020202020204" pitchFamily="34" charset="0"/>
              <a:buNone/>
            </a:pPr>
            <a:endParaRPr lang="en-CA" sz="4000">
              <a:ea typeface="Calibri" panose="020F0502020204030204"/>
              <a:cs typeface="Calibri"/>
            </a:endParaRPr>
          </a:p>
        </p:txBody>
      </p:sp>
    </p:spTree>
    <p:extLst>
      <p:ext uri="{BB962C8B-B14F-4D97-AF65-F5344CB8AC3E}">
        <p14:creationId xmlns:p14="http://schemas.microsoft.com/office/powerpoint/2010/main" val="19525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46F99-CA5F-4331-A20F-B0F21EE8F573}"/>
              </a:ext>
            </a:extLst>
          </p:cNvPr>
          <p:cNvSpPr>
            <a:spLocks noGrp="1"/>
          </p:cNvSpPr>
          <p:nvPr>
            <p:ph sz="quarter" idx="10"/>
          </p:nvPr>
        </p:nvSpPr>
        <p:spPr>
          <a:xfrm>
            <a:off x="1437132" y="550995"/>
            <a:ext cx="10076844" cy="830997"/>
          </a:xfrm>
        </p:spPr>
        <p:txBody>
          <a:bodyPr lIns="91440" tIns="45720" rIns="91440" bIns="45720" anchor="t"/>
          <a:lstStyle/>
          <a:p>
            <a:r>
              <a:rPr lang="en-US" b="1">
                <a:latin typeface="Segoe UI"/>
                <a:cs typeface="Calibri"/>
              </a:rPr>
              <a:t>Community Foundations</a:t>
            </a:r>
          </a:p>
        </p:txBody>
      </p:sp>
      <p:sp>
        <p:nvSpPr>
          <p:cNvPr id="3" name="Content Placeholder 2">
            <a:extLst>
              <a:ext uri="{FF2B5EF4-FFF2-40B4-BE49-F238E27FC236}">
                <a16:creationId xmlns:a16="http://schemas.microsoft.com/office/drawing/2014/main" id="{26CA7219-45D3-485C-A0DC-6BBB7B879BA4}"/>
              </a:ext>
            </a:extLst>
          </p:cNvPr>
          <p:cNvSpPr>
            <a:spLocks noGrp="1"/>
          </p:cNvSpPr>
          <p:nvPr>
            <p:ph sz="quarter" idx="11"/>
          </p:nvPr>
        </p:nvSpPr>
        <p:spPr>
          <a:xfrm>
            <a:off x="1437132" y="1572053"/>
            <a:ext cx="10513850" cy="4454674"/>
          </a:xfrm>
        </p:spPr>
        <p:txBody>
          <a:bodyPr lIns="91440" tIns="45720" rIns="91440" bIns="45720" anchor="t"/>
          <a:lstStyle/>
          <a:p>
            <a:pPr marL="514350" indent="-514350">
              <a:buFont typeface="Arial" panose="020B0604020202020204" pitchFamily="34" charset="0"/>
              <a:buChar char="•"/>
            </a:pPr>
            <a:r>
              <a:rPr lang="en-US" sz="3200">
                <a:solidFill>
                  <a:srgbClr val="4F703E"/>
                </a:solidFill>
                <a:latin typeface="Segoe UI"/>
                <a:ea typeface="+mn-lt"/>
                <a:cs typeface="+mn-lt"/>
              </a:rPr>
              <a:t>Governed by </a:t>
            </a:r>
            <a:r>
              <a:rPr lang="en-US" sz="3200" b="1">
                <a:solidFill>
                  <a:srgbClr val="4F703E"/>
                </a:solidFill>
                <a:latin typeface="Segoe UI"/>
                <a:ea typeface="+mn-lt"/>
                <a:cs typeface="+mn-lt"/>
              </a:rPr>
              <a:t>local leadership</a:t>
            </a:r>
            <a:r>
              <a:rPr lang="en-US" sz="3200">
                <a:solidFill>
                  <a:srgbClr val="4F703E"/>
                </a:solidFill>
                <a:latin typeface="Segoe UI"/>
                <a:ea typeface="+mn-lt"/>
                <a:cs typeface="+mn-lt"/>
              </a:rPr>
              <a:t>, building transparency, accountability, and trust in processes.</a:t>
            </a:r>
            <a:endParaRPr lang="en-US" sz="3200">
              <a:solidFill>
                <a:srgbClr val="4F703E"/>
              </a:solidFill>
              <a:latin typeface="Segoe UI"/>
              <a:cs typeface="Arial"/>
            </a:endParaRPr>
          </a:p>
          <a:p>
            <a:pPr marL="514350" indent="-514350">
              <a:buFont typeface="Arial" panose="020B0604020202020204" pitchFamily="34" charset="0"/>
              <a:buChar char="•"/>
            </a:pPr>
            <a:r>
              <a:rPr lang="en-US" sz="3200">
                <a:solidFill>
                  <a:srgbClr val="4F703E"/>
                </a:solidFill>
                <a:latin typeface="Segoe UI"/>
                <a:cs typeface="Arial"/>
              </a:rPr>
              <a:t>Act as a c</a:t>
            </a:r>
            <a:r>
              <a:rPr lang="en-US" sz="3200" b="1">
                <a:solidFill>
                  <a:srgbClr val="4F703E"/>
                </a:solidFill>
                <a:latin typeface="Segoe UI"/>
                <a:cs typeface="Arial"/>
              </a:rPr>
              <a:t>ommunity leader </a:t>
            </a:r>
            <a:r>
              <a:rPr lang="en-US" sz="3200">
                <a:solidFill>
                  <a:srgbClr val="4F703E"/>
                </a:solidFill>
                <a:latin typeface="Segoe UI"/>
                <a:cs typeface="Arial"/>
              </a:rPr>
              <a:t>to convene, connect, and better understand wellbeing priorities. </a:t>
            </a:r>
          </a:p>
          <a:p>
            <a:pPr marL="514350" indent="-514350">
              <a:buFont typeface="Arial" panose="020B0604020202020204" pitchFamily="34" charset="0"/>
              <a:buChar char="•"/>
            </a:pPr>
            <a:r>
              <a:rPr lang="en-US" sz="3200">
                <a:solidFill>
                  <a:srgbClr val="4F703E"/>
                </a:solidFill>
                <a:latin typeface="Segoe UI"/>
                <a:cs typeface="Arial"/>
              </a:rPr>
              <a:t>In a climate of fiscal constraint, they build relationships to secure </a:t>
            </a:r>
            <a:r>
              <a:rPr lang="en-US" sz="3200" b="1">
                <a:solidFill>
                  <a:srgbClr val="4F703E"/>
                </a:solidFill>
                <a:latin typeface="Segoe UI"/>
                <a:cs typeface="Arial"/>
              </a:rPr>
              <a:t>funding </a:t>
            </a:r>
            <a:r>
              <a:rPr lang="en-US" sz="3200">
                <a:solidFill>
                  <a:srgbClr val="4F703E"/>
                </a:solidFill>
                <a:latin typeface="Segoe UI"/>
                <a:cs typeface="Arial"/>
              </a:rPr>
              <a:t>for community priorities.  </a:t>
            </a:r>
            <a:endParaRPr lang="en-US" sz="3200">
              <a:latin typeface="Segoe UI"/>
              <a:cs typeface="Segoe UI"/>
            </a:endParaRPr>
          </a:p>
        </p:txBody>
      </p:sp>
    </p:spTree>
    <p:extLst>
      <p:ext uri="{BB962C8B-B14F-4D97-AF65-F5344CB8AC3E}">
        <p14:creationId xmlns:p14="http://schemas.microsoft.com/office/powerpoint/2010/main" val="322994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A2929B-B74C-3625-9AE3-40BAA3680053}"/>
              </a:ext>
            </a:extLst>
          </p:cNvPr>
          <p:cNvSpPr/>
          <p:nvPr/>
        </p:nvSpPr>
        <p:spPr>
          <a:xfrm>
            <a:off x="1193717" y="1623434"/>
            <a:ext cx="2315072" cy="1631216"/>
          </a:xfrm>
          <a:prstGeom prst="rect">
            <a:avLst/>
          </a:prstGeom>
          <a:solidFill>
            <a:schemeClr val="accent4">
              <a:lumMod val="50000"/>
            </a:schemeClr>
          </a:solidFill>
        </p:spPr>
        <p:txBody>
          <a:bodyPr wrap="square">
            <a:spAutoFit/>
          </a:bodyPr>
          <a:lstStyle/>
          <a:p>
            <a:pPr algn="r">
              <a:spcAft>
                <a:spcPts val="600"/>
              </a:spcAft>
            </a:pPr>
            <a:r>
              <a:rPr lang="en-US" sz="1600">
                <a:solidFill>
                  <a:schemeClr val="bg1"/>
                </a:solidFill>
              </a:rPr>
              <a:t>Board of Directors</a:t>
            </a:r>
          </a:p>
          <a:p>
            <a:pPr algn="r">
              <a:spcAft>
                <a:spcPts val="600"/>
              </a:spcAft>
            </a:pPr>
            <a:r>
              <a:rPr lang="en-US" sz="1600">
                <a:solidFill>
                  <a:schemeClr val="bg1"/>
                </a:solidFill>
              </a:rPr>
              <a:t>Committees</a:t>
            </a:r>
          </a:p>
          <a:p>
            <a:pPr algn="r">
              <a:spcAft>
                <a:spcPts val="600"/>
              </a:spcAft>
            </a:pPr>
            <a:r>
              <a:rPr lang="en-US" sz="1600">
                <a:solidFill>
                  <a:schemeClr val="bg1"/>
                </a:solidFill>
              </a:rPr>
              <a:t>Bylaws &amp; Policies</a:t>
            </a:r>
          </a:p>
          <a:p>
            <a:pPr algn="r">
              <a:spcAft>
                <a:spcPts val="600"/>
              </a:spcAft>
            </a:pPr>
            <a:r>
              <a:rPr lang="en-US" sz="1600">
                <a:solidFill>
                  <a:schemeClr val="bg1"/>
                </a:solidFill>
              </a:rPr>
              <a:t>Vision, Mission &amp; Values</a:t>
            </a:r>
          </a:p>
          <a:p>
            <a:pPr algn="r">
              <a:spcAft>
                <a:spcPts val="600"/>
              </a:spcAft>
            </a:pPr>
            <a:r>
              <a:rPr lang="en-US" sz="1600">
                <a:solidFill>
                  <a:schemeClr val="bg1"/>
                </a:solidFill>
              </a:rPr>
              <a:t>Strategy &amp; Risk</a:t>
            </a:r>
          </a:p>
        </p:txBody>
      </p:sp>
      <p:sp>
        <p:nvSpPr>
          <p:cNvPr id="5" name="Rectangle 4">
            <a:extLst>
              <a:ext uri="{FF2B5EF4-FFF2-40B4-BE49-F238E27FC236}">
                <a16:creationId xmlns:a16="http://schemas.microsoft.com/office/drawing/2014/main" id="{CC68F736-56CD-BFE2-B3CD-7765E11945B9}"/>
              </a:ext>
            </a:extLst>
          </p:cNvPr>
          <p:cNvSpPr/>
          <p:nvPr/>
        </p:nvSpPr>
        <p:spPr>
          <a:xfrm>
            <a:off x="3760162" y="2296474"/>
            <a:ext cx="1527193" cy="400110"/>
          </a:xfrm>
          <a:prstGeom prst="rect">
            <a:avLst/>
          </a:prstGeom>
        </p:spPr>
        <p:txBody>
          <a:bodyPr wrap="square">
            <a:spAutoFit/>
          </a:bodyPr>
          <a:lstStyle/>
          <a:p>
            <a:pPr algn="r"/>
            <a:r>
              <a:rPr lang="en-CA" sz="2000" b="1">
                <a:solidFill>
                  <a:schemeClr val="accent4">
                    <a:lumMod val="50000"/>
                  </a:schemeClr>
                </a:solidFill>
              </a:rPr>
              <a:t>Governance</a:t>
            </a:r>
          </a:p>
        </p:txBody>
      </p:sp>
      <p:sp>
        <p:nvSpPr>
          <p:cNvPr id="6" name="Rectangle 5">
            <a:extLst>
              <a:ext uri="{FF2B5EF4-FFF2-40B4-BE49-F238E27FC236}">
                <a16:creationId xmlns:a16="http://schemas.microsoft.com/office/drawing/2014/main" id="{D45CDC5E-7083-C3FC-CAEC-8DE5B82F5C25}"/>
              </a:ext>
            </a:extLst>
          </p:cNvPr>
          <p:cNvSpPr/>
          <p:nvPr/>
        </p:nvSpPr>
        <p:spPr>
          <a:xfrm>
            <a:off x="-4409138" y="1254539"/>
            <a:ext cx="3706438" cy="461665"/>
          </a:xfrm>
          <a:prstGeom prst="rect">
            <a:avLst/>
          </a:prstGeom>
        </p:spPr>
        <p:txBody>
          <a:bodyPr wrap="square">
            <a:spAutoFit/>
          </a:bodyPr>
          <a:lstStyle/>
          <a:p>
            <a:pPr algn="ctr"/>
            <a:r>
              <a:rPr lang="en-US" sz="2400" b="1">
                <a:solidFill>
                  <a:schemeClr val="accent4">
                    <a:lumMod val="50000"/>
                  </a:schemeClr>
                </a:solidFill>
              </a:rPr>
              <a:t>Governance</a:t>
            </a:r>
          </a:p>
        </p:txBody>
      </p:sp>
      <p:sp>
        <p:nvSpPr>
          <p:cNvPr id="7" name="Rectangle 6">
            <a:extLst>
              <a:ext uri="{FF2B5EF4-FFF2-40B4-BE49-F238E27FC236}">
                <a16:creationId xmlns:a16="http://schemas.microsoft.com/office/drawing/2014/main" id="{F3E1D39F-3470-37BF-5A65-667776CD7225}"/>
              </a:ext>
            </a:extLst>
          </p:cNvPr>
          <p:cNvSpPr/>
          <p:nvPr/>
        </p:nvSpPr>
        <p:spPr>
          <a:xfrm>
            <a:off x="-4058926" y="196115"/>
            <a:ext cx="2543208" cy="830997"/>
          </a:xfrm>
          <a:prstGeom prst="rect">
            <a:avLst/>
          </a:prstGeom>
          <a:ln>
            <a:noFill/>
          </a:ln>
        </p:spPr>
        <p:txBody>
          <a:bodyPr wrap="square">
            <a:spAutoFit/>
          </a:bodyPr>
          <a:lstStyle/>
          <a:p>
            <a:pPr algn="ctr"/>
            <a:r>
              <a:rPr lang="en-US" sz="2400" b="1">
                <a:solidFill>
                  <a:srgbClr val="4F703E"/>
                </a:solidFill>
              </a:rPr>
              <a:t>Operational</a:t>
            </a:r>
          </a:p>
          <a:p>
            <a:pPr algn="ctr"/>
            <a:r>
              <a:rPr lang="en-US" sz="2400" b="1">
                <a:solidFill>
                  <a:srgbClr val="4F703E"/>
                </a:solidFill>
              </a:rPr>
              <a:t>(outward facing)</a:t>
            </a:r>
            <a:endParaRPr lang="en-CA" sz="2400" b="1">
              <a:solidFill>
                <a:srgbClr val="4F703E"/>
              </a:solidFill>
            </a:endParaRPr>
          </a:p>
        </p:txBody>
      </p:sp>
      <p:sp>
        <p:nvSpPr>
          <p:cNvPr id="12" name="Rectangle 11">
            <a:extLst>
              <a:ext uri="{FF2B5EF4-FFF2-40B4-BE49-F238E27FC236}">
                <a16:creationId xmlns:a16="http://schemas.microsoft.com/office/drawing/2014/main" id="{1FA256B7-833A-1B60-4492-6DE1992BE0AC}"/>
              </a:ext>
            </a:extLst>
          </p:cNvPr>
          <p:cNvSpPr/>
          <p:nvPr/>
        </p:nvSpPr>
        <p:spPr>
          <a:xfrm>
            <a:off x="1154133" y="3633074"/>
            <a:ext cx="2375807" cy="2277547"/>
          </a:xfrm>
          <a:prstGeom prst="rect">
            <a:avLst/>
          </a:prstGeom>
          <a:solidFill>
            <a:schemeClr val="accent4">
              <a:lumMod val="50000"/>
            </a:schemeClr>
          </a:solidFill>
        </p:spPr>
        <p:txBody>
          <a:bodyPr wrap="square" lIns="91440" tIns="45720" rIns="91440" bIns="45720" anchor="t">
            <a:spAutoFit/>
          </a:bodyPr>
          <a:lstStyle/>
          <a:p>
            <a:pPr algn="r">
              <a:spcAft>
                <a:spcPts val="600"/>
              </a:spcAft>
            </a:pPr>
            <a:r>
              <a:rPr lang="en-US" sz="1600">
                <a:solidFill>
                  <a:schemeClr val="bg1"/>
                </a:solidFill>
              </a:rPr>
              <a:t>Fund Accounting</a:t>
            </a:r>
          </a:p>
          <a:p>
            <a:pPr algn="r">
              <a:spcAft>
                <a:spcPts val="600"/>
              </a:spcAft>
            </a:pPr>
            <a:r>
              <a:rPr lang="en-US" sz="1600">
                <a:solidFill>
                  <a:schemeClr val="bg1"/>
                </a:solidFill>
              </a:rPr>
              <a:t>Sustainable Fund Strategy </a:t>
            </a:r>
            <a:endParaRPr lang="en-US" sz="1600">
              <a:solidFill>
                <a:schemeClr val="bg1"/>
              </a:solidFill>
              <a:cs typeface="Calibri"/>
            </a:endParaRPr>
          </a:p>
          <a:p>
            <a:pPr algn="r">
              <a:spcAft>
                <a:spcPts val="600"/>
              </a:spcAft>
            </a:pPr>
            <a:r>
              <a:rPr lang="en-US" sz="1600">
                <a:solidFill>
                  <a:schemeClr val="bg1"/>
                </a:solidFill>
              </a:rPr>
              <a:t>Budget</a:t>
            </a:r>
          </a:p>
          <a:p>
            <a:pPr algn="r">
              <a:spcAft>
                <a:spcPts val="600"/>
              </a:spcAft>
            </a:pPr>
            <a:r>
              <a:rPr lang="en-US" sz="1600">
                <a:solidFill>
                  <a:schemeClr val="bg1"/>
                </a:solidFill>
              </a:rPr>
              <a:t>Human Resources</a:t>
            </a:r>
            <a:endParaRPr lang="en-US" sz="1600">
              <a:solidFill>
                <a:schemeClr val="bg1"/>
              </a:solidFill>
              <a:cs typeface="Calibri"/>
            </a:endParaRPr>
          </a:p>
          <a:p>
            <a:pPr algn="r">
              <a:spcAft>
                <a:spcPts val="600"/>
              </a:spcAft>
            </a:pPr>
            <a:r>
              <a:rPr lang="en-US" sz="1600">
                <a:solidFill>
                  <a:schemeClr val="bg1"/>
                </a:solidFill>
              </a:rPr>
              <a:t>Office Space </a:t>
            </a:r>
            <a:endParaRPr lang="en-US" sz="1600">
              <a:solidFill>
                <a:schemeClr val="bg1"/>
              </a:solidFill>
              <a:cs typeface="Calibri"/>
            </a:endParaRPr>
          </a:p>
          <a:p>
            <a:pPr algn="r">
              <a:spcAft>
                <a:spcPts val="600"/>
              </a:spcAft>
            </a:pPr>
            <a:r>
              <a:rPr lang="en-US" sz="1600">
                <a:solidFill>
                  <a:schemeClr val="bg1"/>
                </a:solidFill>
              </a:rPr>
              <a:t>Information Technology</a:t>
            </a:r>
            <a:endParaRPr lang="en-US" sz="1600">
              <a:solidFill>
                <a:schemeClr val="bg1"/>
              </a:solidFill>
              <a:cs typeface="Calibri"/>
            </a:endParaRPr>
          </a:p>
          <a:p>
            <a:pPr algn="r">
              <a:spcAft>
                <a:spcPts val="600"/>
              </a:spcAft>
            </a:pPr>
            <a:r>
              <a:rPr lang="en-US" sz="1600">
                <a:solidFill>
                  <a:schemeClr val="bg1"/>
                </a:solidFill>
              </a:rPr>
              <a:t>Operational Risk </a:t>
            </a:r>
            <a:endParaRPr lang="en-US" sz="1600">
              <a:solidFill>
                <a:schemeClr val="bg1"/>
              </a:solidFill>
              <a:cs typeface="Calibri"/>
            </a:endParaRPr>
          </a:p>
        </p:txBody>
      </p:sp>
      <p:cxnSp>
        <p:nvCxnSpPr>
          <p:cNvPr id="15" name="Straight Connector 14">
            <a:extLst>
              <a:ext uri="{FF2B5EF4-FFF2-40B4-BE49-F238E27FC236}">
                <a16:creationId xmlns:a16="http://schemas.microsoft.com/office/drawing/2014/main" id="{C390ED71-362C-0B1E-4BFF-D5E954BC95CA}"/>
              </a:ext>
            </a:extLst>
          </p:cNvPr>
          <p:cNvCxnSpPr>
            <a:cxnSpLocks/>
          </p:cNvCxnSpPr>
          <p:nvPr/>
        </p:nvCxnSpPr>
        <p:spPr>
          <a:xfrm>
            <a:off x="1146866" y="4587883"/>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0AE5680-CBAF-BE69-EC0B-2E476C407F67}"/>
              </a:ext>
            </a:extLst>
          </p:cNvPr>
          <p:cNvSpPr/>
          <p:nvPr/>
        </p:nvSpPr>
        <p:spPr>
          <a:xfrm>
            <a:off x="3702161" y="4503044"/>
            <a:ext cx="1986658" cy="727678"/>
          </a:xfrm>
          <a:prstGeom prst="rect">
            <a:avLst/>
          </a:prstGeom>
        </p:spPr>
        <p:txBody>
          <a:bodyPr wrap="square" lIns="91440" tIns="45720" rIns="91440" bIns="45720" anchor="t">
            <a:spAutoFit/>
          </a:bodyPr>
          <a:lstStyle/>
          <a:p>
            <a:r>
              <a:rPr lang="en-CA" sz="2000" b="1">
                <a:solidFill>
                  <a:schemeClr val="accent4">
                    <a:lumMod val="50000"/>
                  </a:schemeClr>
                </a:solidFill>
              </a:rPr>
              <a:t>Finance &amp; Administration</a:t>
            </a:r>
          </a:p>
        </p:txBody>
      </p:sp>
      <p:sp>
        <p:nvSpPr>
          <p:cNvPr id="21" name="Left Brace 20">
            <a:extLst>
              <a:ext uri="{FF2B5EF4-FFF2-40B4-BE49-F238E27FC236}">
                <a16:creationId xmlns:a16="http://schemas.microsoft.com/office/drawing/2014/main" id="{DC607286-6191-79B1-3943-C95FA53661D1}"/>
              </a:ext>
            </a:extLst>
          </p:cNvPr>
          <p:cNvSpPr/>
          <p:nvPr/>
        </p:nvSpPr>
        <p:spPr>
          <a:xfrm flipH="1">
            <a:off x="3501603" y="1623434"/>
            <a:ext cx="279753" cy="1627436"/>
          </a:xfrm>
          <a:prstGeom prst="leftBrace">
            <a:avLst>
              <a:gd name="adj1" fmla="val 41588"/>
              <a:gd name="adj2" fmla="val 50000"/>
            </a:avLst>
          </a:prstGeom>
          <a:solidFill>
            <a:schemeClr val="accent4">
              <a:lumMod val="50000"/>
            </a:schemeClr>
          </a:solidFill>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3200"/>
          </a:p>
        </p:txBody>
      </p:sp>
      <p:sp>
        <p:nvSpPr>
          <p:cNvPr id="22" name="Left Brace 21">
            <a:extLst>
              <a:ext uri="{FF2B5EF4-FFF2-40B4-BE49-F238E27FC236}">
                <a16:creationId xmlns:a16="http://schemas.microsoft.com/office/drawing/2014/main" id="{9027B440-3D02-4B9F-F8A1-83787763D551}"/>
              </a:ext>
            </a:extLst>
          </p:cNvPr>
          <p:cNvSpPr/>
          <p:nvPr/>
        </p:nvSpPr>
        <p:spPr>
          <a:xfrm flipH="1">
            <a:off x="3524833" y="3633074"/>
            <a:ext cx="230482" cy="2277546"/>
          </a:xfrm>
          <a:prstGeom prst="leftBrace">
            <a:avLst>
              <a:gd name="adj1" fmla="val 41588"/>
              <a:gd name="adj2" fmla="val 50000"/>
            </a:avLst>
          </a:prstGeom>
          <a:solidFill>
            <a:schemeClr val="accent4">
              <a:lumMod val="50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3200"/>
          </a:p>
        </p:txBody>
      </p:sp>
      <p:sp>
        <p:nvSpPr>
          <p:cNvPr id="23" name="Rectangle 22">
            <a:extLst>
              <a:ext uri="{FF2B5EF4-FFF2-40B4-BE49-F238E27FC236}">
                <a16:creationId xmlns:a16="http://schemas.microsoft.com/office/drawing/2014/main" id="{610D14FA-A076-F01D-473C-E383ABE953CD}"/>
              </a:ext>
            </a:extLst>
          </p:cNvPr>
          <p:cNvSpPr/>
          <p:nvPr/>
        </p:nvSpPr>
        <p:spPr>
          <a:xfrm>
            <a:off x="8111190" y="1224975"/>
            <a:ext cx="2836078" cy="1308050"/>
          </a:xfrm>
          <a:prstGeom prst="rect">
            <a:avLst/>
          </a:prstGeom>
          <a:solidFill>
            <a:srgbClr val="4F703E"/>
          </a:solidFill>
        </p:spPr>
        <p:txBody>
          <a:bodyPr wrap="square">
            <a:spAutoFit/>
          </a:bodyPr>
          <a:lstStyle/>
          <a:p>
            <a:pPr>
              <a:spcAft>
                <a:spcPts val="600"/>
              </a:spcAft>
            </a:pPr>
            <a:r>
              <a:rPr lang="en-US" sz="1600">
                <a:solidFill>
                  <a:schemeClr val="bg1"/>
                </a:solidFill>
              </a:rPr>
              <a:t>Donor Stewardship</a:t>
            </a:r>
          </a:p>
          <a:p>
            <a:pPr>
              <a:spcAft>
                <a:spcPts val="600"/>
              </a:spcAft>
            </a:pPr>
            <a:r>
              <a:rPr lang="en-US" sz="1600">
                <a:solidFill>
                  <a:schemeClr val="bg1"/>
                </a:solidFill>
              </a:rPr>
              <a:t>Fund Structures</a:t>
            </a:r>
          </a:p>
          <a:p>
            <a:pPr>
              <a:spcAft>
                <a:spcPts val="600"/>
              </a:spcAft>
            </a:pPr>
            <a:r>
              <a:rPr lang="en-US" sz="1600">
                <a:solidFill>
                  <a:schemeClr val="bg1"/>
                </a:solidFill>
              </a:rPr>
              <a:t>Donor Prospects &amp; Allies</a:t>
            </a:r>
          </a:p>
          <a:p>
            <a:pPr>
              <a:spcAft>
                <a:spcPts val="600"/>
              </a:spcAft>
            </a:pPr>
            <a:r>
              <a:rPr lang="en-US" sz="1600">
                <a:solidFill>
                  <a:schemeClr val="bg1"/>
                </a:solidFill>
              </a:rPr>
              <a:t>Fund Goals &amp; Growth Strategy</a:t>
            </a:r>
          </a:p>
        </p:txBody>
      </p:sp>
      <p:sp>
        <p:nvSpPr>
          <p:cNvPr id="27" name="Left Brace 26">
            <a:extLst>
              <a:ext uri="{FF2B5EF4-FFF2-40B4-BE49-F238E27FC236}">
                <a16:creationId xmlns:a16="http://schemas.microsoft.com/office/drawing/2014/main" id="{4C3B4F52-C5A2-E24A-55A8-749E665A7F7A}"/>
              </a:ext>
            </a:extLst>
          </p:cNvPr>
          <p:cNvSpPr/>
          <p:nvPr/>
        </p:nvSpPr>
        <p:spPr>
          <a:xfrm>
            <a:off x="7851454" y="1224975"/>
            <a:ext cx="279753" cy="1308050"/>
          </a:xfrm>
          <a:prstGeom prst="leftBrace">
            <a:avLst>
              <a:gd name="adj1" fmla="val 41588"/>
              <a:gd name="adj2" fmla="val 50000"/>
            </a:avLst>
          </a:prstGeom>
          <a:solidFill>
            <a:srgbClr val="4F703E"/>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3200"/>
          </a:p>
        </p:txBody>
      </p:sp>
      <p:sp>
        <p:nvSpPr>
          <p:cNvPr id="28" name="Rectangle 27">
            <a:extLst>
              <a:ext uri="{FF2B5EF4-FFF2-40B4-BE49-F238E27FC236}">
                <a16:creationId xmlns:a16="http://schemas.microsoft.com/office/drawing/2014/main" id="{30F4A79C-E6BA-29CA-7565-CBFBB7FB3D66}"/>
              </a:ext>
            </a:extLst>
          </p:cNvPr>
          <p:cNvSpPr/>
          <p:nvPr/>
        </p:nvSpPr>
        <p:spPr>
          <a:xfrm>
            <a:off x="8131207" y="2759448"/>
            <a:ext cx="2827490" cy="1631216"/>
          </a:xfrm>
          <a:prstGeom prst="rect">
            <a:avLst/>
          </a:prstGeom>
          <a:solidFill>
            <a:srgbClr val="4F703E"/>
          </a:solidFill>
        </p:spPr>
        <p:txBody>
          <a:bodyPr wrap="square">
            <a:spAutoFit/>
          </a:bodyPr>
          <a:lstStyle/>
          <a:p>
            <a:pPr>
              <a:spcAft>
                <a:spcPts val="600"/>
              </a:spcAft>
            </a:pPr>
            <a:r>
              <a:rPr lang="en-US" sz="1600">
                <a:solidFill>
                  <a:schemeClr val="bg1"/>
                </a:solidFill>
              </a:rPr>
              <a:t>Grant Application</a:t>
            </a:r>
          </a:p>
          <a:p>
            <a:pPr>
              <a:spcAft>
                <a:spcPts val="600"/>
              </a:spcAft>
            </a:pPr>
            <a:r>
              <a:rPr lang="en-US" sz="1600">
                <a:solidFill>
                  <a:schemeClr val="bg1"/>
                </a:solidFill>
              </a:rPr>
              <a:t>Grant Making</a:t>
            </a:r>
          </a:p>
          <a:p>
            <a:pPr>
              <a:spcAft>
                <a:spcPts val="600"/>
              </a:spcAft>
            </a:pPr>
            <a:r>
              <a:rPr lang="en-US" sz="1600">
                <a:solidFill>
                  <a:schemeClr val="bg1"/>
                </a:solidFill>
              </a:rPr>
              <a:t>Grant Awarding</a:t>
            </a:r>
          </a:p>
          <a:p>
            <a:pPr>
              <a:spcAft>
                <a:spcPts val="600"/>
              </a:spcAft>
            </a:pPr>
            <a:r>
              <a:rPr lang="en-US" sz="1600">
                <a:solidFill>
                  <a:schemeClr val="bg1"/>
                </a:solidFill>
              </a:rPr>
              <a:t>Grant Reporting</a:t>
            </a:r>
          </a:p>
          <a:p>
            <a:pPr>
              <a:spcAft>
                <a:spcPts val="600"/>
              </a:spcAft>
            </a:pPr>
            <a:r>
              <a:rPr lang="en-US" sz="1600">
                <a:solidFill>
                  <a:schemeClr val="bg1"/>
                </a:solidFill>
              </a:rPr>
              <a:t>Cumulative Grants Impact</a:t>
            </a:r>
          </a:p>
        </p:txBody>
      </p:sp>
      <p:sp>
        <p:nvSpPr>
          <p:cNvPr id="32" name="Left Brace 31">
            <a:extLst>
              <a:ext uri="{FF2B5EF4-FFF2-40B4-BE49-F238E27FC236}">
                <a16:creationId xmlns:a16="http://schemas.microsoft.com/office/drawing/2014/main" id="{EA9550DE-B7A9-2BA1-37DA-D1AF2E959743}"/>
              </a:ext>
            </a:extLst>
          </p:cNvPr>
          <p:cNvSpPr/>
          <p:nvPr/>
        </p:nvSpPr>
        <p:spPr>
          <a:xfrm>
            <a:off x="7851453" y="2768841"/>
            <a:ext cx="279753" cy="1621823"/>
          </a:xfrm>
          <a:prstGeom prst="leftBrace">
            <a:avLst>
              <a:gd name="adj1" fmla="val 41588"/>
              <a:gd name="adj2" fmla="val 50000"/>
            </a:avLst>
          </a:prstGeom>
          <a:solidFill>
            <a:srgbClr val="4F703E"/>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3200"/>
          </a:p>
        </p:txBody>
      </p:sp>
      <p:sp>
        <p:nvSpPr>
          <p:cNvPr id="33" name="Rectangle 32">
            <a:extLst>
              <a:ext uri="{FF2B5EF4-FFF2-40B4-BE49-F238E27FC236}">
                <a16:creationId xmlns:a16="http://schemas.microsoft.com/office/drawing/2014/main" id="{54EC1FAD-9BCD-7F40-FB48-6E0238620360}"/>
              </a:ext>
            </a:extLst>
          </p:cNvPr>
          <p:cNvSpPr/>
          <p:nvPr/>
        </p:nvSpPr>
        <p:spPr>
          <a:xfrm>
            <a:off x="8139795" y="4554631"/>
            <a:ext cx="2807473" cy="1631216"/>
          </a:xfrm>
          <a:prstGeom prst="rect">
            <a:avLst/>
          </a:prstGeom>
          <a:solidFill>
            <a:srgbClr val="4F703E"/>
          </a:solidFill>
        </p:spPr>
        <p:txBody>
          <a:bodyPr wrap="square">
            <a:spAutoFit/>
          </a:bodyPr>
          <a:lstStyle/>
          <a:p>
            <a:pPr>
              <a:spcAft>
                <a:spcPts val="600"/>
              </a:spcAft>
            </a:pPr>
            <a:r>
              <a:rPr lang="en-US" sz="1600">
                <a:solidFill>
                  <a:schemeClr val="bg1"/>
                </a:solidFill>
              </a:rPr>
              <a:t>Communications</a:t>
            </a:r>
          </a:p>
          <a:p>
            <a:pPr>
              <a:spcAft>
                <a:spcPts val="600"/>
              </a:spcAft>
            </a:pPr>
            <a:r>
              <a:rPr lang="en-US" sz="1600">
                <a:solidFill>
                  <a:schemeClr val="bg1"/>
                </a:solidFill>
              </a:rPr>
              <a:t>Convening &amp; Engagement</a:t>
            </a:r>
          </a:p>
          <a:p>
            <a:pPr>
              <a:spcAft>
                <a:spcPts val="600"/>
              </a:spcAft>
            </a:pPr>
            <a:r>
              <a:rPr lang="en-US" sz="1600">
                <a:solidFill>
                  <a:schemeClr val="bg1"/>
                </a:solidFill>
              </a:rPr>
              <a:t>Community Research</a:t>
            </a:r>
          </a:p>
          <a:p>
            <a:pPr>
              <a:spcAft>
                <a:spcPts val="600"/>
              </a:spcAft>
            </a:pPr>
            <a:r>
              <a:rPr lang="en-US" sz="1600">
                <a:solidFill>
                  <a:schemeClr val="bg1"/>
                </a:solidFill>
              </a:rPr>
              <a:t>Partnerships &amp; Collaboration</a:t>
            </a:r>
          </a:p>
          <a:p>
            <a:pPr>
              <a:spcAft>
                <a:spcPts val="600"/>
              </a:spcAft>
            </a:pPr>
            <a:r>
              <a:rPr lang="en-US" sz="1600">
                <a:solidFill>
                  <a:schemeClr val="bg1"/>
                </a:solidFill>
              </a:rPr>
              <a:t>Projects &amp; Programs</a:t>
            </a:r>
          </a:p>
        </p:txBody>
      </p:sp>
      <p:sp>
        <p:nvSpPr>
          <p:cNvPr id="39" name="Left Brace 38">
            <a:extLst>
              <a:ext uri="{FF2B5EF4-FFF2-40B4-BE49-F238E27FC236}">
                <a16:creationId xmlns:a16="http://schemas.microsoft.com/office/drawing/2014/main" id="{E761FDDC-233D-88AF-9D66-091268866F68}"/>
              </a:ext>
            </a:extLst>
          </p:cNvPr>
          <p:cNvSpPr/>
          <p:nvPr/>
        </p:nvSpPr>
        <p:spPr>
          <a:xfrm>
            <a:off x="7876684" y="4554630"/>
            <a:ext cx="279753" cy="1621823"/>
          </a:xfrm>
          <a:prstGeom prst="leftBrace">
            <a:avLst>
              <a:gd name="adj1" fmla="val 41588"/>
              <a:gd name="adj2" fmla="val 50000"/>
            </a:avLst>
          </a:prstGeom>
          <a:solidFill>
            <a:srgbClr val="4F703E"/>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3200"/>
          </a:p>
        </p:txBody>
      </p:sp>
      <p:sp>
        <p:nvSpPr>
          <p:cNvPr id="42" name="Rectangle 41">
            <a:extLst>
              <a:ext uri="{FF2B5EF4-FFF2-40B4-BE49-F238E27FC236}">
                <a16:creationId xmlns:a16="http://schemas.microsoft.com/office/drawing/2014/main" id="{26940BFD-2ED4-4349-DED8-8266E0EF87D3}"/>
              </a:ext>
            </a:extLst>
          </p:cNvPr>
          <p:cNvSpPr/>
          <p:nvPr/>
        </p:nvSpPr>
        <p:spPr>
          <a:xfrm>
            <a:off x="6098691" y="3158742"/>
            <a:ext cx="1567072" cy="707886"/>
          </a:xfrm>
          <a:prstGeom prst="rect">
            <a:avLst/>
          </a:prstGeom>
        </p:spPr>
        <p:txBody>
          <a:bodyPr wrap="square">
            <a:spAutoFit/>
          </a:bodyPr>
          <a:lstStyle/>
          <a:p>
            <a:pPr algn="r"/>
            <a:r>
              <a:rPr lang="en-CA" sz="2000" b="1">
                <a:solidFill>
                  <a:srgbClr val="4F703E"/>
                </a:solidFill>
              </a:rPr>
              <a:t>Grant Making</a:t>
            </a:r>
          </a:p>
        </p:txBody>
      </p:sp>
      <p:sp>
        <p:nvSpPr>
          <p:cNvPr id="43" name="Rectangle 42">
            <a:extLst>
              <a:ext uri="{FF2B5EF4-FFF2-40B4-BE49-F238E27FC236}">
                <a16:creationId xmlns:a16="http://schemas.microsoft.com/office/drawing/2014/main" id="{1DD35199-BA42-3239-FB67-9AC7F2B58A70}"/>
              </a:ext>
            </a:extLst>
          </p:cNvPr>
          <p:cNvSpPr/>
          <p:nvPr/>
        </p:nvSpPr>
        <p:spPr>
          <a:xfrm>
            <a:off x="6362343" y="4977821"/>
            <a:ext cx="1303961" cy="707886"/>
          </a:xfrm>
          <a:prstGeom prst="rect">
            <a:avLst/>
          </a:prstGeom>
        </p:spPr>
        <p:txBody>
          <a:bodyPr wrap="square">
            <a:spAutoFit/>
          </a:bodyPr>
          <a:lstStyle/>
          <a:p>
            <a:pPr algn="r"/>
            <a:r>
              <a:rPr lang="en-CA" sz="2000" b="1">
                <a:solidFill>
                  <a:srgbClr val="4F703E"/>
                </a:solidFill>
              </a:rPr>
              <a:t>Strategic Initiatives</a:t>
            </a:r>
          </a:p>
        </p:txBody>
      </p:sp>
      <p:sp>
        <p:nvSpPr>
          <p:cNvPr id="44" name="Rectangle 43">
            <a:extLst>
              <a:ext uri="{FF2B5EF4-FFF2-40B4-BE49-F238E27FC236}">
                <a16:creationId xmlns:a16="http://schemas.microsoft.com/office/drawing/2014/main" id="{1E317D7B-1FFF-24CD-AEFA-F7A48827607E}"/>
              </a:ext>
            </a:extLst>
          </p:cNvPr>
          <p:cNvSpPr/>
          <p:nvPr/>
        </p:nvSpPr>
        <p:spPr>
          <a:xfrm>
            <a:off x="6159251" y="1564541"/>
            <a:ext cx="1683286" cy="707886"/>
          </a:xfrm>
          <a:prstGeom prst="rect">
            <a:avLst/>
          </a:prstGeom>
        </p:spPr>
        <p:txBody>
          <a:bodyPr wrap="square">
            <a:spAutoFit/>
          </a:bodyPr>
          <a:lstStyle/>
          <a:p>
            <a:pPr algn="r"/>
            <a:r>
              <a:rPr lang="en-CA" sz="2000" b="1">
                <a:solidFill>
                  <a:srgbClr val="4F703E"/>
                </a:solidFill>
              </a:rPr>
              <a:t>Fund Development</a:t>
            </a:r>
          </a:p>
        </p:txBody>
      </p:sp>
      <p:cxnSp>
        <p:nvCxnSpPr>
          <p:cNvPr id="46" name="Straight Connector 45">
            <a:extLst>
              <a:ext uri="{FF2B5EF4-FFF2-40B4-BE49-F238E27FC236}">
                <a16:creationId xmlns:a16="http://schemas.microsoft.com/office/drawing/2014/main" id="{3FAC4B91-A03A-59C9-7810-5534C34DE8F5}"/>
              </a:ext>
            </a:extLst>
          </p:cNvPr>
          <p:cNvCxnSpPr>
            <a:cxnSpLocks/>
          </p:cNvCxnSpPr>
          <p:nvPr/>
        </p:nvCxnSpPr>
        <p:spPr>
          <a:xfrm>
            <a:off x="1154130" y="4274125"/>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B114CA5-2744-3FFB-5345-2CA00B3F5C54}"/>
              </a:ext>
            </a:extLst>
          </p:cNvPr>
          <p:cNvCxnSpPr>
            <a:cxnSpLocks/>
          </p:cNvCxnSpPr>
          <p:nvPr/>
        </p:nvCxnSpPr>
        <p:spPr>
          <a:xfrm>
            <a:off x="1154129" y="3902940"/>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583B518-D155-3993-FCBE-DCDAE4F1D336}"/>
              </a:ext>
            </a:extLst>
          </p:cNvPr>
          <p:cNvCxnSpPr>
            <a:cxnSpLocks/>
          </p:cNvCxnSpPr>
          <p:nvPr/>
        </p:nvCxnSpPr>
        <p:spPr>
          <a:xfrm>
            <a:off x="1154131" y="4919589"/>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BF4982-310F-A820-E941-047F27BB1733}"/>
              </a:ext>
            </a:extLst>
          </p:cNvPr>
          <p:cNvCxnSpPr>
            <a:cxnSpLocks/>
          </p:cNvCxnSpPr>
          <p:nvPr/>
        </p:nvCxnSpPr>
        <p:spPr>
          <a:xfrm>
            <a:off x="1154132" y="5230722"/>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A6C1F7-2D53-702D-0F85-1AB3F21FAB28}"/>
              </a:ext>
            </a:extLst>
          </p:cNvPr>
          <p:cNvCxnSpPr>
            <a:cxnSpLocks/>
          </p:cNvCxnSpPr>
          <p:nvPr/>
        </p:nvCxnSpPr>
        <p:spPr>
          <a:xfrm>
            <a:off x="1154133" y="5562607"/>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EE7D4EE-9215-CBD5-435D-28D7ED8187E4}"/>
              </a:ext>
            </a:extLst>
          </p:cNvPr>
          <p:cNvCxnSpPr>
            <a:cxnSpLocks/>
          </p:cNvCxnSpPr>
          <p:nvPr/>
        </p:nvCxnSpPr>
        <p:spPr>
          <a:xfrm>
            <a:off x="1146865" y="2942269"/>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22D2DB-735C-9C6D-B9F3-38B7528C5CD7}"/>
              </a:ext>
            </a:extLst>
          </p:cNvPr>
          <p:cNvCxnSpPr>
            <a:cxnSpLocks/>
          </p:cNvCxnSpPr>
          <p:nvPr/>
        </p:nvCxnSpPr>
        <p:spPr>
          <a:xfrm>
            <a:off x="1163616" y="2595009"/>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21DEBF-6CEE-174A-804C-46C1DFFCFB4A}"/>
              </a:ext>
            </a:extLst>
          </p:cNvPr>
          <p:cNvCxnSpPr>
            <a:cxnSpLocks/>
          </p:cNvCxnSpPr>
          <p:nvPr/>
        </p:nvCxnSpPr>
        <p:spPr>
          <a:xfrm>
            <a:off x="1214905" y="2246337"/>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0D88E9-E665-2BEE-DA2E-52FD0EDD05FB}"/>
              </a:ext>
            </a:extLst>
          </p:cNvPr>
          <p:cNvCxnSpPr>
            <a:cxnSpLocks/>
          </p:cNvCxnSpPr>
          <p:nvPr/>
        </p:nvCxnSpPr>
        <p:spPr>
          <a:xfrm>
            <a:off x="1214905" y="1954554"/>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674A11-3132-AF9C-BFE0-A8903CFC8972}"/>
              </a:ext>
            </a:extLst>
          </p:cNvPr>
          <p:cNvCxnSpPr>
            <a:cxnSpLocks/>
          </p:cNvCxnSpPr>
          <p:nvPr/>
        </p:nvCxnSpPr>
        <p:spPr>
          <a:xfrm>
            <a:off x="8784161" y="1557845"/>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31F610-9AEE-AACB-9CEC-DC4D4E20BECF}"/>
              </a:ext>
            </a:extLst>
          </p:cNvPr>
          <p:cNvCxnSpPr>
            <a:cxnSpLocks/>
          </p:cNvCxnSpPr>
          <p:nvPr/>
        </p:nvCxnSpPr>
        <p:spPr>
          <a:xfrm>
            <a:off x="8784161" y="1848949"/>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AA0B08-48D1-7DBD-E851-50771E4305D7}"/>
              </a:ext>
            </a:extLst>
          </p:cNvPr>
          <p:cNvCxnSpPr>
            <a:cxnSpLocks/>
          </p:cNvCxnSpPr>
          <p:nvPr/>
        </p:nvCxnSpPr>
        <p:spPr>
          <a:xfrm>
            <a:off x="8802095" y="2194962"/>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47BD20-75FC-0FA2-E6AC-D4C46319004C}"/>
              </a:ext>
            </a:extLst>
          </p:cNvPr>
          <p:cNvCxnSpPr>
            <a:cxnSpLocks/>
          </p:cNvCxnSpPr>
          <p:nvPr/>
        </p:nvCxnSpPr>
        <p:spPr>
          <a:xfrm>
            <a:off x="9249392" y="3064167"/>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BB4E06-2CAB-4943-7C82-D155F1DF9B5B}"/>
              </a:ext>
            </a:extLst>
          </p:cNvPr>
          <p:cNvCxnSpPr>
            <a:cxnSpLocks/>
          </p:cNvCxnSpPr>
          <p:nvPr/>
        </p:nvCxnSpPr>
        <p:spPr>
          <a:xfrm>
            <a:off x="9214467" y="3397542"/>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E332DF-BE00-51E2-F4D5-A556315710ED}"/>
              </a:ext>
            </a:extLst>
          </p:cNvPr>
          <p:cNvCxnSpPr>
            <a:cxnSpLocks/>
          </p:cNvCxnSpPr>
          <p:nvPr/>
        </p:nvCxnSpPr>
        <p:spPr>
          <a:xfrm>
            <a:off x="9249392" y="3715042"/>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A1AF8FA-A302-31DF-77C2-F3685527477E}"/>
              </a:ext>
            </a:extLst>
          </p:cNvPr>
          <p:cNvCxnSpPr>
            <a:cxnSpLocks/>
          </p:cNvCxnSpPr>
          <p:nvPr/>
        </p:nvCxnSpPr>
        <p:spPr>
          <a:xfrm>
            <a:off x="9214467" y="4051592"/>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E6D446-9C48-1FED-D912-BF8BED24A459}"/>
              </a:ext>
            </a:extLst>
          </p:cNvPr>
          <p:cNvCxnSpPr>
            <a:cxnSpLocks/>
          </p:cNvCxnSpPr>
          <p:nvPr/>
        </p:nvCxnSpPr>
        <p:spPr>
          <a:xfrm>
            <a:off x="9249392" y="4897451"/>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7D8382-5FBE-3806-A152-46FDFECD2CFF}"/>
              </a:ext>
            </a:extLst>
          </p:cNvPr>
          <p:cNvCxnSpPr>
            <a:cxnSpLocks/>
          </p:cNvCxnSpPr>
          <p:nvPr/>
        </p:nvCxnSpPr>
        <p:spPr>
          <a:xfrm>
            <a:off x="9249392" y="5232880"/>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8F55BE6-4A83-2B95-489C-7AED797CF209}"/>
              </a:ext>
            </a:extLst>
          </p:cNvPr>
          <p:cNvCxnSpPr>
            <a:cxnSpLocks/>
          </p:cNvCxnSpPr>
          <p:nvPr/>
        </p:nvCxnSpPr>
        <p:spPr>
          <a:xfrm>
            <a:off x="9249392" y="5538144"/>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BB518A-3985-7B16-F43A-4906DE232F42}"/>
              </a:ext>
            </a:extLst>
          </p:cNvPr>
          <p:cNvCxnSpPr>
            <a:cxnSpLocks/>
          </p:cNvCxnSpPr>
          <p:nvPr/>
        </p:nvCxnSpPr>
        <p:spPr>
          <a:xfrm>
            <a:off x="9249392" y="5901027"/>
            <a:ext cx="21393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D286014-C391-7004-935E-9C3599B5D27A}"/>
              </a:ext>
            </a:extLst>
          </p:cNvPr>
          <p:cNvSpPr>
            <a:spLocks noGrp="1"/>
          </p:cNvSpPr>
          <p:nvPr>
            <p:ph type="title"/>
          </p:nvPr>
        </p:nvSpPr>
        <p:spPr>
          <a:xfrm>
            <a:off x="145105" y="190838"/>
            <a:ext cx="12156667" cy="779463"/>
          </a:xfrm>
        </p:spPr>
        <p:txBody>
          <a:bodyPr/>
          <a:lstStyle/>
          <a:p>
            <a:r>
              <a:rPr lang="en-CA">
                <a:solidFill>
                  <a:srgbClr val="4F703E"/>
                </a:solidFill>
                <a:latin typeface="Segoe UI"/>
                <a:ea typeface="+mn-ea"/>
                <a:cs typeface="Calibri"/>
              </a:rPr>
              <a:t>Sustainability, Growth, and Impact Model</a:t>
            </a:r>
          </a:p>
        </p:txBody>
      </p:sp>
      <p:pic>
        <p:nvPicPr>
          <p:cNvPr id="2" name="Picture 1">
            <a:extLst>
              <a:ext uri="{FF2B5EF4-FFF2-40B4-BE49-F238E27FC236}">
                <a16:creationId xmlns:a16="http://schemas.microsoft.com/office/drawing/2014/main" id="{856A593E-4709-D157-2C8B-30A9213B978C}"/>
              </a:ext>
            </a:extLst>
          </p:cNvPr>
          <p:cNvPicPr>
            <a:picLocks noChangeAspect="1"/>
          </p:cNvPicPr>
          <p:nvPr/>
        </p:nvPicPr>
        <p:blipFill>
          <a:blip r:embed="rId3"/>
          <a:stretch>
            <a:fillRect/>
          </a:stretch>
        </p:blipFill>
        <p:spPr>
          <a:xfrm>
            <a:off x="2569958" y="2341974"/>
            <a:ext cx="6960747" cy="2577615"/>
          </a:xfrm>
          <a:prstGeom prst="rect">
            <a:avLst/>
          </a:prstGeom>
        </p:spPr>
      </p:pic>
      <p:sp>
        <p:nvSpPr>
          <p:cNvPr id="8" name="TextBox 7">
            <a:extLst>
              <a:ext uri="{FF2B5EF4-FFF2-40B4-BE49-F238E27FC236}">
                <a16:creationId xmlns:a16="http://schemas.microsoft.com/office/drawing/2014/main" id="{E1145D14-E8EC-8F8F-54A8-CD1E426EED9A}"/>
              </a:ext>
            </a:extLst>
          </p:cNvPr>
          <p:cNvSpPr txBox="1"/>
          <p:nvPr/>
        </p:nvSpPr>
        <p:spPr>
          <a:xfrm>
            <a:off x="3066755" y="1479692"/>
            <a:ext cx="6313366" cy="4247317"/>
          </a:xfrm>
          <a:prstGeom prst="rect">
            <a:avLst/>
          </a:prstGeom>
          <a:noFill/>
        </p:spPr>
        <p:txBody>
          <a:bodyPr wrap="square" rtlCol="0">
            <a:spAutoFit/>
          </a:bodyPr>
          <a:lstStyle/>
          <a:p>
            <a:pPr algn="ctr"/>
            <a:r>
              <a:rPr lang="en-CA" sz="5400" b="1">
                <a:solidFill>
                  <a:srgbClr val="4F703E"/>
                </a:solidFill>
                <a:latin typeface="Segoe UI"/>
                <a:ea typeface="+mj-ea"/>
                <a:cs typeface="+mj-cs"/>
              </a:rPr>
              <a:t>How do you define success?</a:t>
            </a:r>
          </a:p>
          <a:p>
            <a:pPr algn="ctr"/>
            <a:endParaRPr lang="en-CA" sz="5400" b="1">
              <a:solidFill>
                <a:srgbClr val="4F703E"/>
              </a:solidFill>
              <a:latin typeface="Segoe UI"/>
              <a:ea typeface="+mj-ea"/>
              <a:cs typeface="+mj-cs"/>
            </a:endParaRPr>
          </a:p>
          <a:p>
            <a:pPr algn="ctr"/>
            <a:r>
              <a:rPr lang="en-CA" sz="5400" b="1">
                <a:solidFill>
                  <a:srgbClr val="4F703E"/>
                </a:solidFill>
                <a:latin typeface="Segoe UI"/>
                <a:ea typeface="+mj-ea"/>
                <a:cs typeface="+mj-cs"/>
              </a:rPr>
              <a:t>What contributes to your success?</a:t>
            </a:r>
            <a:endParaRPr lang="en-US"/>
          </a:p>
        </p:txBody>
      </p:sp>
      <p:sp>
        <p:nvSpPr>
          <p:cNvPr id="11" name="Rectangle 10">
            <a:extLst>
              <a:ext uri="{FF2B5EF4-FFF2-40B4-BE49-F238E27FC236}">
                <a16:creationId xmlns:a16="http://schemas.microsoft.com/office/drawing/2014/main" id="{A2EE212B-0A14-FE80-12F2-E5C64745C1F6}"/>
              </a:ext>
            </a:extLst>
          </p:cNvPr>
          <p:cNvSpPr/>
          <p:nvPr/>
        </p:nvSpPr>
        <p:spPr>
          <a:xfrm>
            <a:off x="-4034670" y="1723898"/>
            <a:ext cx="3706438" cy="461665"/>
          </a:xfrm>
          <a:prstGeom prst="rect">
            <a:avLst/>
          </a:prstGeom>
        </p:spPr>
        <p:txBody>
          <a:bodyPr wrap="square">
            <a:spAutoFit/>
          </a:bodyPr>
          <a:lstStyle/>
          <a:p>
            <a:pPr algn="ctr"/>
            <a:r>
              <a:rPr lang="en-US" sz="2400" b="1">
                <a:solidFill>
                  <a:schemeClr val="accent4">
                    <a:lumMod val="50000"/>
                  </a:schemeClr>
                </a:solidFill>
              </a:rPr>
              <a:t>Finance &amp; Administration</a:t>
            </a:r>
          </a:p>
        </p:txBody>
      </p:sp>
      <p:sp>
        <p:nvSpPr>
          <p:cNvPr id="3" name="Oval 2">
            <a:extLst>
              <a:ext uri="{FF2B5EF4-FFF2-40B4-BE49-F238E27FC236}">
                <a16:creationId xmlns:a16="http://schemas.microsoft.com/office/drawing/2014/main" id="{70AB80E6-E507-CBC5-765E-9A5045D59AF5}"/>
              </a:ext>
            </a:extLst>
          </p:cNvPr>
          <p:cNvSpPr/>
          <p:nvPr/>
        </p:nvSpPr>
        <p:spPr>
          <a:xfrm>
            <a:off x="6159251" y="4141017"/>
            <a:ext cx="5352519" cy="2294824"/>
          </a:xfrm>
          <a:prstGeom prst="ellipse">
            <a:avLst/>
          </a:prstGeom>
          <a:noFill/>
          <a:ln w="1111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2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9" grpId="0"/>
      <p:bldP spid="21" grpId="0" animBg="1"/>
      <p:bldP spid="22" grpId="0" animBg="1"/>
      <p:bldP spid="23" grpId="0" animBg="1"/>
      <p:bldP spid="27" grpId="0" animBg="1"/>
      <p:bldP spid="28" grpId="0" animBg="1"/>
      <p:bldP spid="32" grpId="0" animBg="1"/>
      <p:bldP spid="33" grpId="0" animBg="1"/>
      <p:bldP spid="39" grpId="0" animBg="1"/>
      <p:bldP spid="42" grpId="0"/>
      <p:bldP spid="43" grpId="0"/>
      <p:bldP spid="44" grpId="0"/>
      <p:bldP spid="9" grpId="0"/>
      <p:bldP spid="8" grpId="0"/>
      <p:bldP spid="8" grpId="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BEBC15-4667-8201-42F5-0D290B5CB217}"/>
              </a:ext>
            </a:extLst>
          </p:cNvPr>
          <p:cNvSpPr txBox="1">
            <a:spLocks/>
          </p:cNvSpPr>
          <p:nvPr/>
        </p:nvSpPr>
        <p:spPr>
          <a:xfrm>
            <a:off x="35333" y="211873"/>
            <a:ext cx="12156667" cy="779463"/>
          </a:xfrm>
          <a:prstGeom prst="rect">
            <a:avLst/>
          </a:prstGeom>
        </p:spPr>
        <p:txBody>
          <a:bodyPr lIns="91440" tIns="45720" rIns="91440" bIns="45720" anchor="t"/>
          <a:lstStyle>
            <a:lvl1pPr algn="l" defTabSz="914400" rtl="0" eaLnBrk="1" latinLnBrk="0" hangingPunct="1">
              <a:lnSpc>
                <a:spcPct val="90000"/>
              </a:lnSpc>
              <a:spcBef>
                <a:spcPct val="0"/>
              </a:spcBef>
              <a:buNone/>
              <a:defRPr sz="4800" b="1" kern="1200">
                <a:solidFill>
                  <a:srgbClr val="2D441E"/>
                </a:solidFill>
                <a:latin typeface="+mn-lt"/>
                <a:ea typeface="+mj-ea"/>
                <a:cs typeface="+mj-cs"/>
              </a:defRPr>
            </a:lvl1pPr>
          </a:lstStyle>
          <a:p>
            <a:pPr algn="ctr"/>
            <a:r>
              <a:rPr lang="en-CA">
                <a:solidFill>
                  <a:srgbClr val="4F703E"/>
                </a:solidFill>
                <a:latin typeface="Segoe UI"/>
                <a:ea typeface="+mn-ea"/>
                <a:cs typeface="Calibri"/>
              </a:rPr>
              <a:t>Sustainability, Growth, and Impact Model</a:t>
            </a:r>
          </a:p>
          <a:p>
            <a:pPr algn="ctr"/>
            <a:r>
              <a:rPr lang="en-CA" sz="3600">
                <a:solidFill>
                  <a:srgbClr val="4F703E"/>
                </a:solidFill>
                <a:latin typeface="Segoe UI"/>
                <a:ea typeface="+mn-ea"/>
                <a:cs typeface="Calibri"/>
              </a:rPr>
              <a:t>“Capacity Stages”</a:t>
            </a:r>
          </a:p>
        </p:txBody>
      </p:sp>
      <p:sp>
        <p:nvSpPr>
          <p:cNvPr id="3" name="Freeform: Shape 2">
            <a:extLst>
              <a:ext uri="{FF2B5EF4-FFF2-40B4-BE49-F238E27FC236}">
                <a16:creationId xmlns:a16="http://schemas.microsoft.com/office/drawing/2014/main" id="{70CCC33B-CDA3-9ED0-8D3C-2580764E8C9D}"/>
              </a:ext>
            </a:extLst>
          </p:cNvPr>
          <p:cNvSpPr/>
          <p:nvPr/>
        </p:nvSpPr>
        <p:spPr>
          <a:xfrm rot="16200000">
            <a:off x="2517131" y="3992294"/>
            <a:ext cx="2260950" cy="1926981"/>
          </a:xfrm>
          <a:custGeom>
            <a:avLst/>
            <a:gdLst>
              <a:gd name="connsiteX0" fmla="*/ 0 w 1926980"/>
              <a:gd name="connsiteY0" fmla="*/ 0 h 2260949"/>
              <a:gd name="connsiteX1" fmla="*/ 1926980 w 1926980"/>
              <a:gd name="connsiteY1" fmla="*/ 0 h 2260949"/>
              <a:gd name="connsiteX2" fmla="*/ 1926980 w 1926980"/>
              <a:gd name="connsiteY2" fmla="*/ 2260949 h 2260949"/>
              <a:gd name="connsiteX3" fmla="*/ 0 w 1926980"/>
              <a:gd name="connsiteY3" fmla="*/ 2260949 h 2260949"/>
              <a:gd name="connsiteX4" fmla="*/ 0 w 1926980"/>
              <a:gd name="connsiteY4" fmla="*/ 0 h 226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80" h="2260949">
                <a:moveTo>
                  <a:pt x="1926980" y="1"/>
                </a:moveTo>
                <a:lnTo>
                  <a:pt x="1926980" y="2260948"/>
                </a:lnTo>
                <a:lnTo>
                  <a:pt x="0" y="2260948"/>
                </a:lnTo>
                <a:lnTo>
                  <a:pt x="0" y="1"/>
                </a:lnTo>
                <a:lnTo>
                  <a:pt x="1926980" y="1"/>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340394" tIns="1378383" rIns="171451" bIns="85682" numCol="1" spcCol="1270" anchor="ctr" anchorCtr="0">
            <a:noAutofit/>
          </a:bodyPr>
          <a:lstStyle/>
          <a:p>
            <a:pPr marL="0" lvl="0" indent="0" algn="r" defTabSz="1333500">
              <a:lnSpc>
                <a:spcPct val="90000"/>
              </a:lnSpc>
              <a:spcBef>
                <a:spcPct val="0"/>
              </a:spcBef>
              <a:spcAft>
                <a:spcPct val="35000"/>
              </a:spcAft>
              <a:buNone/>
            </a:pPr>
            <a:r>
              <a:rPr lang="en-US" sz="3000" b="1" kern="1200">
                <a:solidFill>
                  <a:schemeClr val="tx1"/>
                </a:solidFill>
                <a:latin typeface="Segoe UI"/>
                <a:cs typeface="Segoe UI"/>
              </a:rPr>
              <a:t>Emerging</a:t>
            </a:r>
          </a:p>
        </p:txBody>
      </p:sp>
      <p:sp>
        <p:nvSpPr>
          <p:cNvPr id="5" name="Freeform: Shape 4">
            <a:extLst>
              <a:ext uri="{FF2B5EF4-FFF2-40B4-BE49-F238E27FC236}">
                <a16:creationId xmlns:a16="http://schemas.microsoft.com/office/drawing/2014/main" id="{809345F3-3373-2225-CE96-88D848F7EF60}"/>
              </a:ext>
            </a:extLst>
          </p:cNvPr>
          <p:cNvSpPr/>
          <p:nvPr/>
        </p:nvSpPr>
        <p:spPr>
          <a:xfrm rot="16200000">
            <a:off x="4244233" y="3462187"/>
            <a:ext cx="3321148" cy="1926982"/>
          </a:xfrm>
          <a:custGeom>
            <a:avLst/>
            <a:gdLst>
              <a:gd name="connsiteX0" fmla="*/ 0 w 1926980"/>
              <a:gd name="connsiteY0" fmla="*/ 0 h 3321148"/>
              <a:gd name="connsiteX1" fmla="*/ 1926980 w 1926980"/>
              <a:gd name="connsiteY1" fmla="*/ 0 h 3321148"/>
              <a:gd name="connsiteX2" fmla="*/ 1926980 w 1926980"/>
              <a:gd name="connsiteY2" fmla="*/ 3321148 h 3321148"/>
              <a:gd name="connsiteX3" fmla="*/ 0 w 1926980"/>
              <a:gd name="connsiteY3" fmla="*/ 3321148 h 3321148"/>
              <a:gd name="connsiteX4" fmla="*/ 0 w 1926980"/>
              <a:gd name="connsiteY4" fmla="*/ 0 h 332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80" h="3321148">
                <a:moveTo>
                  <a:pt x="1926980" y="2"/>
                </a:moveTo>
                <a:lnTo>
                  <a:pt x="1926980" y="3321146"/>
                </a:lnTo>
                <a:lnTo>
                  <a:pt x="0" y="3321146"/>
                </a:lnTo>
                <a:lnTo>
                  <a:pt x="0" y="2"/>
                </a:lnTo>
                <a:lnTo>
                  <a:pt x="1926980" y="2"/>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446415" tIns="1378384" rIns="171450" bIns="85681" numCol="1" spcCol="1270" anchor="ctr" anchorCtr="0">
            <a:noAutofit/>
          </a:bodyPr>
          <a:lstStyle/>
          <a:p>
            <a:pPr marL="0" lvl="0" indent="0" algn="r" defTabSz="1333500">
              <a:lnSpc>
                <a:spcPct val="90000"/>
              </a:lnSpc>
              <a:spcBef>
                <a:spcPct val="0"/>
              </a:spcBef>
              <a:spcAft>
                <a:spcPct val="35000"/>
              </a:spcAft>
              <a:buNone/>
            </a:pPr>
            <a:r>
              <a:rPr lang="en-US" sz="3000" b="1" kern="1200">
                <a:solidFill>
                  <a:schemeClr val="tx1"/>
                </a:solidFill>
                <a:latin typeface="Segoe UI"/>
                <a:cs typeface="Segoe UI"/>
              </a:rPr>
              <a:t>Developing</a:t>
            </a:r>
          </a:p>
        </p:txBody>
      </p:sp>
      <p:sp>
        <p:nvSpPr>
          <p:cNvPr id="6" name="Freeform: Shape 5">
            <a:extLst>
              <a:ext uri="{FF2B5EF4-FFF2-40B4-BE49-F238E27FC236}">
                <a16:creationId xmlns:a16="http://schemas.microsoft.com/office/drawing/2014/main" id="{1EF9E852-7B9C-1CD2-C549-A26292AD6B78}"/>
              </a:ext>
            </a:extLst>
          </p:cNvPr>
          <p:cNvSpPr/>
          <p:nvPr/>
        </p:nvSpPr>
        <p:spPr>
          <a:xfrm rot="16200000">
            <a:off x="5940319" y="2926622"/>
            <a:ext cx="4435403" cy="1926981"/>
          </a:xfrm>
          <a:custGeom>
            <a:avLst/>
            <a:gdLst>
              <a:gd name="connsiteX0" fmla="*/ 0 w 1926980"/>
              <a:gd name="connsiteY0" fmla="*/ 0 h 4435402"/>
              <a:gd name="connsiteX1" fmla="*/ 1926980 w 1926980"/>
              <a:gd name="connsiteY1" fmla="*/ 0 h 4435402"/>
              <a:gd name="connsiteX2" fmla="*/ 1926980 w 1926980"/>
              <a:gd name="connsiteY2" fmla="*/ 4435402 h 4435402"/>
              <a:gd name="connsiteX3" fmla="*/ 0 w 1926980"/>
              <a:gd name="connsiteY3" fmla="*/ 4435402 h 4435402"/>
              <a:gd name="connsiteX4" fmla="*/ 0 w 1926980"/>
              <a:gd name="connsiteY4" fmla="*/ 0 h 443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80" h="4435402">
                <a:moveTo>
                  <a:pt x="1926980" y="2"/>
                </a:moveTo>
                <a:lnTo>
                  <a:pt x="1926980" y="4435400"/>
                </a:lnTo>
                <a:lnTo>
                  <a:pt x="0" y="4435400"/>
                </a:lnTo>
                <a:lnTo>
                  <a:pt x="0" y="2"/>
                </a:lnTo>
                <a:lnTo>
                  <a:pt x="1926980" y="2"/>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557840" tIns="1378385" rIns="171451" bIns="85680" numCol="1" spcCol="1270" anchor="ctr" anchorCtr="0">
            <a:noAutofit/>
          </a:bodyPr>
          <a:lstStyle/>
          <a:p>
            <a:pPr marL="0" lvl="0" indent="0" algn="r" defTabSz="1333500">
              <a:lnSpc>
                <a:spcPct val="90000"/>
              </a:lnSpc>
              <a:spcBef>
                <a:spcPct val="0"/>
              </a:spcBef>
              <a:spcAft>
                <a:spcPct val="35000"/>
              </a:spcAft>
              <a:buNone/>
            </a:pPr>
            <a:r>
              <a:rPr lang="en-US" sz="3000" b="1" kern="1200">
                <a:solidFill>
                  <a:schemeClr val="tx1"/>
                </a:solidFill>
                <a:latin typeface="Segoe UI"/>
                <a:cs typeface="Segoe UI"/>
              </a:rPr>
              <a:t>Accelerating</a:t>
            </a:r>
          </a:p>
        </p:txBody>
      </p:sp>
      <p:sp>
        <p:nvSpPr>
          <p:cNvPr id="8" name="Freeform: Shape 7">
            <a:extLst>
              <a:ext uri="{FF2B5EF4-FFF2-40B4-BE49-F238E27FC236}">
                <a16:creationId xmlns:a16="http://schemas.microsoft.com/office/drawing/2014/main" id="{D5680439-8E95-D477-1E28-B4FC1427D8DF}"/>
              </a:ext>
            </a:extLst>
          </p:cNvPr>
          <p:cNvSpPr/>
          <p:nvPr/>
        </p:nvSpPr>
        <p:spPr>
          <a:xfrm>
            <a:off x="2797703" y="3906693"/>
            <a:ext cx="1250754" cy="2070313"/>
          </a:xfrm>
          <a:custGeom>
            <a:avLst/>
            <a:gdLst>
              <a:gd name="connsiteX0" fmla="*/ 0 w 1250754"/>
              <a:gd name="connsiteY0" fmla="*/ 0 h 2070313"/>
              <a:gd name="connsiteX1" fmla="*/ 1250754 w 1250754"/>
              <a:gd name="connsiteY1" fmla="*/ 0 h 2070313"/>
              <a:gd name="connsiteX2" fmla="*/ 1250754 w 1250754"/>
              <a:gd name="connsiteY2" fmla="*/ 2070313 h 2070313"/>
              <a:gd name="connsiteX3" fmla="*/ 0 w 1250754"/>
              <a:gd name="connsiteY3" fmla="*/ 2070313 h 2070313"/>
              <a:gd name="connsiteX4" fmla="*/ 0 w 1250754"/>
              <a:gd name="connsiteY4" fmla="*/ 0 h 207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54" h="2070313">
                <a:moveTo>
                  <a:pt x="0" y="0"/>
                </a:moveTo>
                <a:lnTo>
                  <a:pt x="1250754" y="0"/>
                </a:lnTo>
                <a:lnTo>
                  <a:pt x="1250754" y="2070313"/>
                </a:lnTo>
                <a:lnTo>
                  <a:pt x="0" y="2070313"/>
                </a:lnTo>
                <a:lnTo>
                  <a:pt x="0" y="0"/>
                </a:lnTo>
                <a:close/>
              </a:path>
            </a:pathLst>
          </a:custGeom>
          <a:noFill/>
          <a:ln>
            <a:noFill/>
          </a:ln>
          <a:sp3d/>
        </p:spPr>
        <p:style>
          <a:lnRef idx="2">
            <a:scrgbClr r="0" g="0" b="0"/>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Volunteer working board</a:t>
            </a:r>
          </a:p>
          <a:p>
            <a:pPr marL="0" lvl="0" indent="0" algn="l" defTabSz="488950">
              <a:lnSpc>
                <a:spcPct val="90000"/>
              </a:lnSpc>
              <a:spcBef>
                <a:spcPct val="0"/>
              </a:spcBef>
              <a:spcAft>
                <a:spcPct val="35000"/>
              </a:spcAft>
              <a:buNone/>
            </a:pPr>
            <a:endParaRPr lang="en-US" sz="1100" b="1" kern="1200">
              <a:solidFill>
                <a:schemeClr val="tx1">
                  <a:lumMod val="65000"/>
                  <a:lumOff val="3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Foundational policies and processes</a:t>
            </a:r>
          </a:p>
          <a:p>
            <a:pPr marL="0" lvl="0" indent="0" algn="l" defTabSz="488950">
              <a:lnSpc>
                <a:spcPct val="90000"/>
              </a:lnSpc>
              <a:spcBef>
                <a:spcPct val="0"/>
              </a:spcBef>
              <a:spcAft>
                <a:spcPct val="35000"/>
              </a:spcAft>
              <a:buNone/>
            </a:pPr>
            <a:endParaRPr lang="en-US" sz="1100" kern="1200">
              <a:solidFill>
                <a:schemeClr val="tx1">
                  <a:lumMod val="65000"/>
                  <a:lumOff val="3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Passive and reactive</a:t>
            </a:r>
          </a:p>
        </p:txBody>
      </p:sp>
      <p:sp>
        <p:nvSpPr>
          <p:cNvPr id="9" name="Freeform: Shape 8">
            <a:extLst>
              <a:ext uri="{FF2B5EF4-FFF2-40B4-BE49-F238E27FC236}">
                <a16:creationId xmlns:a16="http://schemas.microsoft.com/office/drawing/2014/main" id="{0D331662-492B-C0BD-D79D-27476FD1A4BB}"/>
              </a:ext>
            </a:extLst>
          </p:cNvPr>
          <p:cNvSpPr/>
          <p:nvPr/>
        </p:nvSpPr>
        <p:spPr>
          <a:xfrm>
            <a:off x="5046622" y="2853729"/>
            <a:ext cx="1243695" cy="3340035"/>
          </a:xfrm>
          <a:custGeom>
            <a:avLst/>
            <a:gdLst>
              <a:gd name="connsiteX0" fmla="*/ 0 w 1243695"/>
              <a:gd name="connsiteY0" fmla="*/ 0 h 3340035"/>
              <a:gd name="connsiteX1" fmla="*/ 1243695 w 1243695"/>
              <a:gd name="connsiteY1" fmla="*/ 0 h 3340035"/>
              <a:gd name="connsiteX2" fmla="*/ 1243695 w 1243695"/>
              <a:gd name="connsiteY2" fmla="*/ 3340035 h 3340035"/>
              <a:gd name="connsiteX3" fmla="*/ 0 w 1243695"/>
              <a:gd name="connsiteY3" fmla="*/ 3340035 h 3340035"/>
              <a:gd name="connsiteX4" fmla="*/ 0 w 1243695"/>
              <a:gd name="connsiteY4" fmla="*/ 0 h 33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95" h="3340035">
                <a:moveTo>
                  <a:pt x="0" y="0"/>
                </a:moveTo>
                <a:lnTo>
                  <a:pt x="1243695" y="0"/>
                </a:lnTo>
                <a:lnTo>
                  <a:pt x="1243695" y="3340035"/>
                </a:lnTo>
                <a:lnTo>
                  <a:pt x="0" y="3340035"/>
                </a:lnTo>
                <a:lnTo>
                  <a:pt x="0" y="0"/>
                </a:lnTo>
                <a:close/>
              </a:path>
            </a:pathLst>
          </a:custGeom>
          <a:noFill/>
          <a:ln>
            <a:noFill/>
          </a:ln>
          <a:sp3d/>
        </p:spPr>
        <p:style>
          <a:lnRef idx="2">
            <a:scrgbClr r="0" g="0" b="0"/>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Staff supported by volunteer managing board</a:t>
            </a:r>
          </a:p>
          <a:p>
            <a:pPr marL="0" lvl="0" indent="0" algn="l" defTabSz="488950">
              <a:lnSpc>
                <a:spcPct val="90000"/>
              </a:lnSpc>
              <a:spcBef>
                <a:spcPct val="0"/>
              </a:spcBef>
              <a:spcAft>
                <a:spcPct val="35000"/>
              </a:spcAft>
              <a:buNone/>
            </a:pPr>
            <a:endParaRPr lang="en-US" sz="1100" kern="1200">
              <a:solidFill>
                <a:schemeClr val="tx1">
                  <a:lumMod val="65000"/>
                  <a:lumOff val="3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Review and refinement of policies and practices</a:t>
            </a:r>
          </a:p>
          <a:p>
            <a:pPr marL="0" lvl="0" indent="0" algn="l" defTabSz="488950">
              <a:lnSpc>
                <a:spcPct val="90000"/>
              </a:lnSpc>
              <a:spcBef>
                <a:spcPct val="0"/>
              </a:spcBef>
              <a:spcAft>
                <a:spcPct val="35000"/>
              </a:spcAft>
              <a:buNone/>
            </a:pPr>
            <a:endParaRPr lang="en-US" sz="1100" kern="1200">
              <a:solidFill>
                <a:schemeClr val="tx1">
                  <a:lumMod val="65000"/>
                  <a:lumOff val="3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65000"/>
                    <a:lumOff val="35000"/>
                  </a:schemeClr>
                </a:solidFill>
                <a:latin typeface="Segoe UI"/>
                <a:cs typeface="Segoe UI"/>
              </a:rPr>
              <a:t>Intentionality in building relationships and accessibility</a:t>
            </a:r>
          </a:p>
        </p:txBody>
      </p:sp>
      <p:sp>
        <p:nvSpPr>
          <p:cNvPr id="10" name="Freeform: Shape 9">
            <a:extLst>
              <a:ext uri="{FF2B5EF4-FFF2-40B4-BE49-F238E27FC236}">
                <a16:creationId xmlns:a16="http://schemas.microsoft.com/office/drawing/2014/main" id="{DEE947BF-D8CB-DC88-03B3-82278903E38C}"/>
              </a:ext>
            </a:extLst>
          </p:cNvPr>
          <p:cNvSpPr/>
          <p:nvPr/>
        </p:nvSpPr>
        <p:spPr>
          <a:xfrm>
            <a:off x="7274843" y="1772690"/>
            <a:ext cx="1368156" cy="3687717"/>
          </a:xfrm>
          <a:custGeom>
            <a:avLst/>
            <a:gdLst>
              <a:gd name="connsiteX0" fmla="*/ 0 w 1368156"/>
              <a:gd name="connsiteY0" fmla="*/ 0 h 3687717"/>
              <a:gd name="connsiteX1" fmla="*/ 1368156 w 1368156"/>
              <a:gd name="connsiteY1" fmla="*/ 0 h 3687717"/>
              <a:gd name="connsiteX2" fmla="*/ 1368156 w 1368156"/>
              <a:gd name="connsiteY2" fmla="*/ 3687717 h 3687717"/>
              <a:gd name="connsiteX3" fmla="*/ 0 w 1368156"/>
              <a:gd name="connsiteY3" fmla="*/ 3687717 h 3687717"/>
              <a:gd name="connsiteX4" fmla="*/ 0 w 1368156"/>
              <a:gd name="connsiteY4" fmla="*/ 0 h 368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6" h="3687717">
                <a:moveTo>
                  <a:pt x="0" y="0"/>
                </a:moveTo>
                <a:lnTo>
                  <a:pt x="1368156" y="0"/>
                </a:lnTo>
                <a:lnTo>
                  <a:pt x="1368156" y="3687717"/>
                </a:lnTo>
                <a:lnTo>
                  <a:pt x="0" y="3687717"/>
                </a:lnTo>
                <a:lnTo>
                  <a:pt x="0" y="0"/>
                </a:lnTo>
                <a:close/>
              </a:path>
            </a:pathLst>
          </a:custGeom>
          <a:noFill/>
          <a:ln>
            <a:noFill/>
          </a:ln>
          <a:sp3d/>
        </p:spPr>
        <p:style>
          <a:lnRef idx="2">
            <a:scrgbClr r="0" g="0" b="0"/>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85000"/>
                    <a:lumOff val="15000"/>
                  </a:schemeClr>
                </a:solidFill>
                <a:latin typeface="Segoe UI"/>
                <a:cs typeface="Segoe UI"/>
              </a:rPr>
              <a:t>Staff supported by volunteer 'policy' focused board</a:t>
            </a:r>
          </a:p>
          <a:p>
            <a:pPr marL="0" lvl="0" indent="0" algn="l" defTabSz="488950">
              <a:lnSpc>
                <a:spcPct val="90000"/>
              </a:lnSpc>
              <a:spcBef>
                <a:spcPct val="0"/>
              </a:spcBef>
              <a:spcAft>
                <a:spcPct val="35000"/>
              </a:spcAft>
              <a:buNone/>
            </a:pPr>
            <a:endParaRPr lang="en-US" sz="1100" kern="1200">
              <a:solidFill>
                <a:schemeClr val="tx1">
                  <a:lumMod val="85000"/>
                  <a:lumOff val="1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85000"/>
                    <a:lumOff val="15000"/>
                  </a:schemeClr>
                </a:solidFill>
                <a:latin typeface="Segoe UI"/>
                <a:cs typeface="Segoe UI"/>
              </a:rPr>
              <a:t>Review of polices and practices complemented by strategic planning</a:t>
            </a:r>
          </a:p>
          <a:p>
            <a:pPr marL="0" lvl="0" indent="0" algn="l" defTabSz="488950">
              <a:lnSpc>
                <a:spcPct val="90000"/>
              </a:lnSpc>
              <a:spcBef>
                <a:spcPct val="0"/>
              </a:spcBef>
              <a:spcAft>
                <a:spcPct val="35000"/>
              </a:spcAft>
              <a:buNone/>
            </a:pPr>
            <a:endParaRPr lang="en-US" sz="1100" kern="1200">
              <a:solidFill>
                <a:schemeClr val="tx1">
                  <a:lumMod val="85000"/>
                  <a:lumOff val="1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85000"/>
                    <a:lumOff val="15000"/>
                  </a:schemeClr>
                </a:solidFill>
                <a:latin typeface="Segoe UI"/>
                <a:cs typeface="Segoe UI"/>
              </a:rPr>
              <a:t>Decisions flow from evidence-based understanding of community</a:t>
            </a:r>
          </a:p>
          <a:p>
            <a:pPr marL="0" lvl="0" indent="0" algn="l" defTabSz="488950">
              <a:lnSpc>
                <a:spcPct val="90000"/>
              </a:lnSpc>
              <a:spcBef>
                <a:spcPct val="0"/>
              </a:spcBef>
              <a:spcAft>
                <a:spcPct val="35000"/>
              </a:spcAft>
              <a:buNone/>
            </a:pPr>
            <a:endParaRPr lang="en-US" sz="1100" kern="1200">
              <a:solidFill>
                <a:schemeClr val="tx1">
                  <a:lumMod val="85000"/>
                  <a:lumOff val="15000"/>
                </a:schemeClr>
              </a:solidFill>
              <a:latin typeface="Segoe UI" panose="020B0502040204020203" pitchFamily="34" charset="0"/>
              <a:cs typeface="Segoe UI" panose="020B0502040204020203" pitchFamily="34" charset="0"/>
            </a:endParaRPr>
          </a:p>
          <a:p>
            <a:pPr marL="0" lvl="0" indent="0" algn="l" defTabSz="488950">
              <a:lnSpc>
                <a:spcPct val="90000"/>
              </a:lnSpc>
              <a:spcBef>
                <a:spcPct val="0"/>
              </a:spcBef>
              <a:spcAft>
                <a:spcPct val="35000"/>
              </a:spcAft>
              <a:buNone/>
            </a:pPr>
            <a:r>
              <a:rPr lang="en-US" sz="1100" kern="1200">
                <a:solidFill>
                  <a:schemeClr val="tx1">
                    <a:lumMod val="85000"/>
                    <a:lumOff val="15000"/>
                  </a:schemeClr>
                </a:solidFill>
                <a:latin typeface="Segoe UI"/>
                <a:cs typeface="Segoe UI"/>
              </a:rPr>
              <a:t>Community partnerships and collaborations are sought</a:t>
            </a:r>
          </a:p>
        </p:txBody>
      </p:sp>
    </p:spTree>
    <p:extLst>
      <p:ext uri="{BB962C8B-B14F-4D97-AF65-F5344CB8AC3E}">
        <p14:creationId xmlns:p14="http://schemas.microsoft.com/office/powerpoint/2010/main" val="29343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46F99-CA5F-4331-A20F-B0F21EE8F573}"/>
              </a:ext>
            </a:extLst>
          </p:cNvPr>
          <p:cNvSpPr>
            <a:spLocks noGrp="1"/>
          </p:cNvSpPr>
          <p:nvPr>
            <p:ph sz="quarter" idx="10"/>
          </p:nvPr>
        </p:nvSpPr>
        <p:spPr>
          <a:xfrm>
            <a:off x="1301418" y="1319569"/>
            <a:ext cx="10076844" cy="3618191"/>
          </a:xfrm>
        </p:spPr>
        <p:txBody>
          <a:bodyPr lIns="91440" tIns="45720" rIns="91440" bIns="45720" anchor="t"/>
          <a:lstStyle/>
          <a:p>
            <a:pPr algn="ctr"/>
            <a:r>
              <a:rPr lang="en-US" b="1">
                <a:latin typeface="Segoe UI"/>
                <a:cs typeface="Calibri"/>
              </a:rPr>
              <a:t>How can we support and expand the community leadership work of community foundation?</a:t>
            </a:r>
          </a:p>
        </p:txBody>
      </p:sp>
    </p:spTree>
    <p:extLst>
      <p:ext uri="{BB962C8B-B14F-4D97-AF65-F5344CB8AC3E}">
        <p14:creationId xmlns:p14="http://schemas.microsoft.com/office/powerpoint/2010/main" val="186486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391722"/>
            <a:chOff x="0" y="0"/>
            <a:chExt cx="4816593" cy="154754"/>
          </a:xfrm>
        </p:grpSpPr>
        <p:sp>
          <p:nvSpPr>
            <p:cNvPr id="3" name="Freeform 3"/>
            <p:cNvSpPr/>
            <p:nvPr/>
          </p:nvSpPr>
          <p:spPr>
            <a:xfrm>
              <a:off x="0" y="0"/>
              <a:ext cx="4816592" cy="154754"/>
            </a:xfrm>
            <a:custGeom>
              <a:avLst/>
              <a:gdLst/>
              <a:ahLst/>
              <a:cxnLst/>
              <a:rect l="l" t="t" r="r" b="b"/>
              <a:pathLst>
                <a:path w="4816592" h="154754">
                  <a:moveTo>
                    <a:pt x="0" y="0"/>
                  </a:moveTo>
                  <a:lnTo>
                    <a:pt x="4816592" y="0"/>
                  </a:lnTo>
                  <a:lnTo>
                    <a:pt x="4816592" y="154754"/>
                  </a:lnTo>
                  <a:lnTo>
                    <a:pt x="0" y="154754"/>
                  </a:lnTo>
                  <a:close/>
                </a:path>
              </a:pathLst>
            </a:custGeom>
            <a:solidFill>
              <a:srgbClr val="0029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800"/>
            </a:p>
          </p:txBody>
        </p:sp>
      </p:grpSp>
      <p:pic>
        <p:nvPicPr>
          <p:cNvPr id="5" name="Picture 5"/>
          <p:cNvPicPr>
            <a:picLocks noChangeAspect="1"/>
          </p:cNvPicPr>
          <p:nvPr/>
        </p:nvPicPr>
        <p:blipFill>
          <a:blip r:embed="rId2"/>
          <a:srcRect/>
          <a:stretch>
            <a:fillRect/>
          </a:stretch>
        </p:blipFill>
        <p:spPr>
          <a:xfrm>
            <a:off x="11154106" y="-381"/>
            <a:ext cx="678513" cy="392103"/>
          </a:xfrm>
          <a:prstGeom prst="rect">
            <a:avLst/>
          </a:prstGeom>
        </p:spPr>
      </p:pic>
      <p:sp>
        <p:nvSpPr>
          <p:cNvPr id="6" name="TextBox 6"/>
          <p:cNvSpPr txBox="1"/>
          <p:nvPr/>
        </p:nvSpPr>
        <p:spPr>
          <a:xfrm>
            <a:off x="514384" y="9425"/>
            <a:ext cx="5151474" cy="292388"/>
          </a:xfrm>
          <a:prstGeom prst="rect">
            <a:avLst/>
          </a:prstGeom>
        </p:spPr>
        <p:txBody>
          <a:bodyPr lIns="0" tIns="0" rIns="0" bIns="0" rtlCol="0" anchor="t">
            <a:spAutoFit/>
          </a:bodyPr>
          <a:lstStyle/>
          <a:p>
            <a:pPr>
              <a:lnSpc>
                <a:spcPts val="2492"/>
              </a:lnSpc>
              <a:spcBef>
                <a:spcPct val="0"/>
              </a:spcBef>
            </a:pPr>
            <a:r>
              <a:rPr lang="en-US" sz="1780">
                <a:solidFill>
                  <a:srgbClr val="7E99AA"/>
                </a:solidFill>
                <a:latin typeface="Arial Bold"/>
              </a:rPr>
              <a:t>RURAL DEVELOPMENT INSTITUTE</a:t>
            </a:r>
          </a:p>
        </p:txBody>
      </p:sp>
      <p:sp>
        <p:nvSpPr>
          <p:cNvPr id="7" name="TextBox 7"/>
          <p:cNvSpPr txBox="1"/>
          <p:nvPr/>
        </p:nvSpPr>
        <p:spPr>
          <a:xfrm>
            <a:off x="514384" y="6459047"/>
            <a:ext cx="10179645" cy="263918"/>
          </a:xfrm>
          <a:prstGeom prst="rect">
            <a:avLst/>
          </a:prstGeom>
        </p:spPr>
        <p:txBody>
          <a:bodyPr lIns="0" tIns="0" rIns="0" bIns="0" rtlCol="0" anchor="t">
            <a:spAutoFit/>
          </a:bodyPr>
          <a:lstStyle/>
          <a:p>
            <a:pPr>
              <a:lnSpc>
                <a:spcPts val="2253"/>
              </a:lnSpc>
            </a:pPr>
            <a:r>
              <a:rPr lang="en-US" sz="1300" spc="66">
                <a:solidFill>
                  <a:srgbClr val="737373"/>
                </a:solidFill>
                <a:latin typeface="Arial"/>
              </a:rPr>
              <a:t>Nurturing Wellbeing in Rural Manitoba</a:t>
            </a:r>
            <a:endParaRPr lang="en-US"/>
          </a:p>
        </p:txBody>
      </p:sp>
      <p:sp>
        <p:nvSpPr>
          <p:cNvPr id="8" name="TextBox 8"/>
          <p:cNvSpPr txBox="1"/>
          <p:nvPr/>
        </p:nvSpPr>
        <p:spPr>
          <a:xfrm>
            <a:off x="514384" y="726656"/>
            <a:ext cx="10991816" cy="666849"/>
          </a:xfrm>
          <a:prstGeom prst="rect">
            <a:avLst/>
          </a:prstGeom>
        </p:spPr>
        <p:txBody>
          <a:bodyPr lIns="0" tIns="0" rIns="0" bIns="0" rtlCol="0" anchor="t">
            <a:spAutoFit/>
          </a:bodyPr>
          <a:lstStyle/>
          <a:p>
            <a:pPr>
              <a:lnSpc>
                <a:spcPts val="5227"/>
              </a:lnSpc>
              <a:spcBef>
                <a:spcPct val="0"/>
              </a:spcBef>
            </a:pPr>
            <a:r>
              <a:rPr lang="en-US" sz="4800" b="1">
                <a:solidFill>
                  <a:srgbClr val="013766"/>
                </a:solidFill>
                <a:latin typeface="Segoe UI" panose="020B0502040204020203" pitchFamily="34" charset="0"/>
                <a:cs typeface="Segoe UI" panose="020B0502040204020203" pitchFamily="34" charset="0"/>
              </a:rPr>
              <a:t>Methods and Process</a:t>
            </a:r>
          </a:p>
        </p:txBody>
      </p:sp>
      <p:sp>
        <p:nvSpPr>
          <p:cNvPr id="9" name="TextBox 9"/>
          <p:cNvSpPr txBox="1"/>
          <p:nvPr/>
        </p:nvSpPr>
        <p:spPr>
          <a:xfrm>
            <a:off x="514392" y="1252089"/>
            <a:ext cx="10858151" cy="2185231"/>
          </a:xfrm>
          <a:prstGeom prst="rect">
            <a:avLst/>
          </a:prstGeom>
        </p:spPr>
        <p:txBody>
          <a:bodyPr wrap="square" lIns="0" tIns="0" rIns="0" bIns="0" rtlCol="0" anchor="t">
            <a:spAutoFit/>
          </a:bodyPr>
          <a:lstStyle/>
          <a:p>
            <a:pPr>
              <a:lnSpc>
                <a:spcPts val="3734"/>
              </a:lnSpc>
              <a:spcBef>
                <a:spcPct val="0"/>
              </a:spcBef>
            </a:pPr>
            <a:endParaRPr lang="en-US" sz="2650">
              <a:solidFill>
                <a:srgbClr val="000000"/>
              </a:solidFill>
              <a:latin typeface="Crimson Roman"/>
            </a:endParaRPr>
          </a:p>
        </p:txBody>
      </p:sp>
      <p:sp>
        <p:nvSpPr>
          <p:cNvPr id="10" name="TextBox 9">
            <a:extLst>
              <a:ext uri="{FF2B5EF4-FFF2-40B4-BE49-F238E27FC236}">
                <a16:creationId xmlns:a16="http://schemas.microsoft.com/office/drawing/2014/main" id="{18E06EE4-9868-6F0D-00E0-B63A4A713845}"/>
              </a:ext>
            </a:extLst>
          </p:cNvPr>
          <p:cNvSpPr txBox="1"/>
          <p:nvPr/>
        </p:nvSpPr>
        <p:spPr>
          <a:xfrm>
            <a:off x="805974" y="1881980"/>
            <a:ext cx="1085411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tx2">
                    <a:lumMod val="75000"/>
                  </a:schemeClr>
                </a:solidFill>
                <a:latin typeface="Segoe UI"/>
                <a:cs typeface="Segoe UI"/>
              </a:rPr>
              <a:t>Scoping Review</a:t>
            </a:r>
          </a:p>
          <a:p>
            <a:endParaRPr lang="en-US" sz="2800" b="1">
              <a:solidFill>
                <a:schemeClr val="tx2">
                  <a:lumMod val="75000"/>
                </a:schemeClr>
              </a:solidFill>
              <a:latin typeface="Segoe UI"/>
              <a:cs typeface="Segoe UI"/>
            </a:endParaRPr>
          </a:p>
          <a:p>
            <a:pPr marL="285750" indent="-285750">
              <a:buFont typeface="Arial"/>
              <a:buChar char="•"/>
            </a:pPr>
            <a:r>
              <a:rPr lang="en-US" sz="2800">
                <a:latin typeface="Segoe UI"/>
                <a:cs typeface="Segoe UI"/>
              </a:rPr>
              <a:t>Mapping key concepts and themes associated with the Strategic Initiatives function</a:t>
            </a:r>
          </a:p>
          <a:p>
            <a:pPr marL="285750" indent="-285750">
              <a:buFont typeface="Arial"/>
              <a:buChar char="•"/>
            </a:pPr>
            <a:endParaRPr lang="en-US" sz="2800">
              <a:latin typeface="Segoe UI"/>
              <a:cs typeface="Segoe UI"/>
            </a:endParaRPr>
          </a:p>
          <a:p>
            <a:pPr marL="285750" indent="-285750">
              <a:buFont typeface="Arial"/>
              <a:buChar char="•"/>
            </a:pPr>
            <a:r>
              <a:rPr lang="en-US" sz="2800">
                <a:latin typeface="Segoe UI"/>
                <a:cs typeface="Segoe UI"/>
              </a:rPr>
              <a:t>Broadness of the scoping review</a:t>
            </a:r>
          </a:p>
          <a:p>
            <a:pPr marL="285750" indent="-285750">
              <a:buFont typeface="Arial"/>
              <a:buChar char="•"/>
            </a:pPr>
            <a:endParaRPr lang="en-US" sz="2800">
              <a:latin typeface="Segoe UI"/>
              <a:cs typeface="Segoe UI"/>
            </a:endParaRPr>
          </a:p>
          <a:p>
            <a:pPr marL="285750" indent="-285750">
              <a:buFont typeface="Arial"/>
              <a:buChar char="•"/>
            </a:pPr>
            <a:r>
              <a:rPr lang="en-US" sz="2800">
                <a:latin typeface="Segoe UI"/>
                <a:cs typeface="Segoe UI"/>
              </a:rPr>
              <a:t>Rural community foundations, are underrepresented in literature.</a:t>
            </a:r>
            <a:endParaRPr lang="en-US"/>
          </a:p>
          <a:p>
            <a:pPr marL="285750" indent="-285750">
              <a:buFont typeface="Arial"/>
              <a:buChar char="•"/>
            </a:pPr>
            <a:endParaRPr lang="en-US" sz="2800">
              <a:latin typeface="Segoe UI"/>
              <a:cs typeface="Segoe UI"/>
            </a:endParaRPr>
          </a:p>
          <a:p>
            <a:endParaRPr lang="en-US" sz="2800">
              <a:solidFill>
                <a:srgbClr val="000000"/>
              </a:solidFill>
              <a:latin typeface="Segoe UI" panose="020B0502040204020203" pitchFamily="34" charset="0"/>
              <a:cs typeface="Segoe UI" panose="020B0502040204020203" pitchFamily="34" charset="0"/>
            </a:endParaRPr>
          </a:p>
          <a:p>
            <a:pPr marL="285750" indent="-285750">
              <a:buFont typeface="Arial"/>
              <a:buChar char="•"/>
            </a:pPr>
            <a:endParaRPr lang="en-US" sz="2800">
              <a:solidFill>
                <a:srgbClr val="000000"/>
              </a:solidFill>
              <a:latin typeface="Segoe UI"/>
              <a:cs typeface="Segoe UI"/>
            </a:endParaRPr>
          </a:p>
          <a:p>
            <a:pPr marL="285750" indent="-285750">
              <a:buFont typeface="Arial"/>
              <a:buChar char="•"/>
            </a:pPr>
            <a:endParaRPr lang="en-US">
              <a:solidFill>
                <a:schemeClr val="tx2">
                  <a:lumMod val="75000"/>
                </a:schemeClr>
              </a:solidFill>
              <a:cs typeface="Calibri"/>
            </a:endParaRPr>
          </a:p>
        </p:txBody>
      </p:sp>
    </p:spTree>
    <p:extLst>
      <p:ext uri="{BB962C8B-B14F-4D97-AF65-F5344CB8AC3E}">
        <p14:creationId xmlns:p14="http://schemas.microsoft.com/office/powerpoint/2010/main" val="391921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9A5A-DA7C-AD53-30DA-1B736967E765}"/>
              </a:ext>
            </a:extLst>
          </p:cNvPr>
          <p:cNvSpPr>
            <a:spLocks noGrp="1"/>
          </p:cNvSpPr>
          <p:nvPr>
            <p:ph type="title"/>
          </p:nvPr>
        </p:nvSpPr>
        <p:spPr/>
        <p:txBody>
          <a:bodyPr lIns="91440" tIns="45720" rIns="91440" bIns="45720" anchor="t"/>
          <a:lstStyle/>
          <a:p>
            <a:r>
              <a:rPr lang="en-US">
                <a:solidFill>
                  <a:srgbClr val="4F703E"/>
                </a:solidFill>
                <a:latin typeface="Segoe UI"/>
                <a:ea typeface="+mn-ea"/>
                <a:cs typeface="Calibri"/>
              </a:rPr>
              <a:t>Key Findings</a:t>
            </a:r>
          </a:p>
        </p:txBody>
      </p:sp>
      <p:sp>
        <p:nvSpPr>
          <p:cNvPr id="9" name="Right Arrow 8">
            <a:extLst>
              <a:ext uri="{FF2B5EF4-FFF2-40B4-BE49-F238E27FC236}">
                <a16:creationId xmlns:a16="http://schemas.microsoft.com/office/drawing/2014/main" id="{31CDF000-9C12-CDAC-B674-9833BD3A7DD2}"/>
              </a:ext>
            </a:extLst>
          </p:cNvPr>
          <p:cNvSpPr/>
          <p:nvPr/>
        </p:nvSpPr>
        <p:spPr>
          <a:xfrm>
            <a:off x="3825240" y="5501426"/>
            <a:ext cx="5913120" cy="884042"/>
          </a:xfrm>
          <a:prstGeom prst="rightArrow">
            <a:avLst/>
          </a:prstGeom>
          <a:solidFill>
            <a:schemeClr val="accent4">
              <a:lumMod val="60000"/>
              <a:lumOff val="40000"/>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65000"/>
                    <a:lumOff val="35000"/>
                  </a:schemeClr>
                </a:solidFill>
              </a:rPr>
              <a:t>Capacity</a:t>
            </a:r>
            <a:r>
              <a:rPr lang="en-US" sz="3200">
                <a:solidFill>
                  <a:schemeClr val="tx1"/>
                </a:solidFill>
              </a:rPr>
              <a:t> </a:t>
            </a:r>
          </a:p>
        </p:txBody>
      </p:sp>
      <p:sp>
        <p:nvSpPr>
          <p:cNvPr id="8" name="Freeform 7">
            <a:extLst>
              <a:ext uri="{FF2B5EF4-FFF2-40B4-BE49-F238E27FC236}">
                <a16:creationId xmlns:a16="http://schemas.microsoft.com/office/drawing/2014/main" id="{EDCA8511-9DEB-4A6B-DA93-2D5C8A930502}"/>
              </a:ext>
            </a:extLst>
          </p:cNvPr>
          <p:cNvSpPr/>
          <p:nvPr/>
        </p:nvSpPr>
        <p:spPr>
          <a:xfrm>
            <a:off x="2985928" y="1245813"/>
            <a:ext cx="7179151" cy="1396105"/>
          </a:xfrm>
          <a:custGeom>
            <a:avLst/>
            <a:gdLst>
              <a:gd name="connsiteX0" fmla="*/ 0 w 7179151"/>
              <a:gd name="connsiteY0" fmla="*/ 139611 h 1396105"/>
              <a:gd name="connsiteX1" fmla="*/ 139611 w 7179151"/>
              <a:gd name="connsiteY1" fmla="*/ 0 h 1396105"/>
              <a:gd name="connsiteX2" fmla="*/ 7039541 w 7179151"/>
              <a:gd name="connsiteY2" fmla="*/ 0 h 1396105"/>
              <a:gd name="connsiteX3" fmla="*/ 7179152 w 7179151"/>
              <a:gd name="connsiteY3" fmla="*/ 139611 h 1396105"/>
              <a:gd name="connsiteX4" fmla="*/ 7179151 w 7179151"/>
              <a:gd name="connsiteY4" fmla="*/ 1256495 h 1396105"/>
              <a:gd name="connsiteX5" fmla="*/ 7039540 w 7179151"/>
              <a:gd name="connsiteY5" fmla="*/ 1396106 h 1396105"/>
              <a:gd name="connsiteX6" fmla="*/ 139611 w 7179151"/>
              <a:gd name="connsiteY6" fmla="*/ 1396105 h 1396105"/>
              <a:gd name="connsiteX7" fmla="*/ 0 w 7179151"/>
              <a:gd name="connsiteY7" fmla="*/ 1256494 h 1396105"/>
              <a:gd name="connsiteX8" fmla="*/ 0 w 7179151"/>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9151" h="1396105">
                <a:moveTo>
                  <a:pt x="0" y="139611"/>
                </a:moveTo>
                <a:cubicBezTo>
                  <a:pt x="0" y="62506"/>
                  <a:pt x="62506" y="0"/>
                  <a:pt x="139611" y="0"/>
                </a:cubicBezTo>
                <a:lnTo>
                  <a:pt x="7039541" y="0"/>
                </a:lnTo>
                <a:cubicBezTo>
                  <a:pt x="7116646" y="0"/>
                  <a:pt x="7179152" y="62506"/>
                  <a:pt x="7179152" y="139611"/>
                </a:cubicBezTo>
                <a:cubicBezTo>
                  <a:pt x="7179152" y="511906"/>
                  <a:pt x="7179151" y="884200"/>
                  <a:pt x="7179151" y="1256495"/>
                </a:cubicBezTo>
                <a:cubicBezTo>
                  <a:pt x="7179151" y="1333600"/>
                  <a:pt x="7116645" y="1396106"/>
                  <a:pt x="7039540"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9491" tIns="269491" rIns="269491" bIns="269491" numCol="1" spcCol="1270" anchor="ctr" anchorCtr="0">
            <a:noAutofit/>
          </a:bodyPr>
          <a:lstStyle/>
          <a:p>
            <a:pPr marL="0" lvl="0" indent="0" algn="ctr" defTabSz="2667000">
              <a:lnSpc>
                <a:spcPct val="90000"/>
              </a:lnSpc>
              <a:spcBef>
                <a:spcPct val="0"/>
              </a:spcBef>
              <a:spcAft>
                <a:spcPct val="35000"/>
              </a:spcAft>
              <a:buNone/>
            </a:pPr>
            <a:r>
              <a:rPr lang="en-US" sz="6000" kern="1200"/>
              <a:t>Wellbeing</a:t>
            </a:r>
          </a:p>
        </p:txBody>
      </p:sp>
      <p:sp>
        <p:nvSpPr>
          <p:cNvPr id="10" name="Freeform 9">
            <a:extLst>
              <a:ext uri="{FF2B5EF4-FFF2-40B4-BE49-F238E27FC236}">
                <a16:creationId xmlns:a16="http://schemas.microsoft.com/office/drawing/2014/main" id="{936E1416-478E-2DC2-C377-4A2E31B3D687}"/>
              </a:ext>
            </a:extLst>
          </p:cNvPr>
          <p:cNvSpPr/>
          <p:nvPr/>
        </p:nvSpPr>
        <p:spPr>
          <a:xfrm>
            <a:off x="3311396" y="2743143"/>
            <a:ext cx="3264106" cy="1396105"/>
          </a:xfrm>
          <a:custGeom>
            <a:avLst/>
            <a:gdLst>
              <a:gd name="connsiteX0" fmla="*/ 0 w 3264106"/>
              <a:gd name="connsiteY0" fmla="*/ 139611 h 1396105"/>
              <a:gd name="connsiteX1" fmla="*/ 139611 w 3264106"/>
              <a:gd name="connsiteY1" fmla="*/ 0 h 1396105"/>
              <a:gd name="connsiteX2" fmla="*/ 3124496 w 3264106"/>
              <a:gd name="connsiteY2" fmla="*/ 0 h 1396105"/>
              <a:gd name="connsiteX3" fmla="*/ 3264107 w 3264106"/>
              <a:gd name="connsiteY3" fmla="*/ 139611 h 1396105"/>
              <a:gd name="connsiteX4" fmla="*/ 3264106 w 3264106"/>
              <a:gd name="connsiteY4" fmla="*/ 1256495 h 1396105"/>
              <a:gd name="connsiteX5" fmla="*/ 3124495 w 3264106"/>
              <a:gd name="connsiteY5" fmla="*/ 1396106 h 1396105"/>
              <a:gd name="connsiteX6" fmla="*/ 139611 w 3264106"/>
              <a:gd name="connsiteY6" fmla="*/ 1396105 h 1396105"/>
              <a:gd name="connsiteX7" fmla="*/ 0 w 3264106"/>
              <a:gd name="connsiteY7" fmla="*/ 1256494 h 1396105"/>
              <a:gd name="connsiteX8" fmla="*/ 0 w 3264106"/>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4106" h="1396105">
                <a:moveTo>
                  <a:pt x="0" y="139611"/>
                </a:moveTo>
                <a:cubicBezTo>
                  <a:pt x="0" y="62506"/>
                  <a:pt x="62506" y="0"/>
                  <a:pt x="139611" y="0"/>
                </a:cubicBezTo>
                <a:lnTo>
                  <a:pt x="3124496" y="0"/>
                </a:lnTo>
                <a:cubicBezTo>
                  <a:pt x="3201601" y="0"/>
                  <a:pt x="3264107" y="62506"/>
                  <a:pt x="3264107" y="139611"/>
                </a:cubicBezTo>
                <a:cubicBezTo>
                  <a:pt x="3264107" y="511906"/>
                  <a:pt x="3264106" y="884200"/>
                  <a:pt x="3264106" y="1256495"/>
                </a:cubicBezTo>
                <a:cubicBezTo>
                  <a:pt x="3264106" y="1333600"/>
                  <a:pt x="3201600" y="1396106"/>
                  <a:pt x="3124495"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771" tIns="223771" rIns="223771" bIns="223771" numCol="1" spcCol="1270" anchor="ctr" anchorCtr="0">
            <a:noAutofit/>
          </a:bodyPr>
          <a:lstStyle/>
          <a:p>
            <a:pPr marL="0" lvl="0" indent="0" algn="ctr" defTabSz="2133600">
              <a:lnSpc>
                <a:spcPct val="90000"/>
              </a:lnSpc>
              <a:spcBef>
                <a:spcPct val="0"/>
              </a:spcBef>
              <a:spcAft>
                <a:spcPct val="35000"/>
              </a:spcAft>
              <a:buNone/>
            </a:pPr>
            <a:r>
              <a:rPr lang="en-US" sz="4800" kern="1200"/>
              <a:t>Leadership</a:t>
            </a:r>
          </a:p>
        </p:txBody>
      </p:sp>
      <p:sp>
        <p:nvSpPr>
          <p:cNvPr id="11" name="Freeform 10">
            <a:extLst>
              <a:ext uri="{FF2B5EF4-FFF2-40B4-BE49-F238E27FC236}">
                <a16:creationId xmlns:a16="http://schemas.microsoft.com/office/drawing/2014/main" id="{212ABA7F-961A-EF1C-33A9-F8676E0F9F39}"/>
              </a:ext>
            </a:extLst>
          </p:cNvPr>
          <p:cNvSpPr/>
          <p:nvPr/>
        </p:nvSpPr>
        <p:spPr>
          <a:xfrm>
            <a:off x="3931920" y="4227481"/>
            <a:ext cx="1625139" cy="1106519"/>
          </a:xfrm>
          <a:custGeom>
            <a:avLst/>
            <a:gdLst>
              <a:gd name="connsiteX0" fmla="*/ 0 w 2035249"/>
              <a:gd name="connsiteY0" fmla="*/ 139611 h 1396105"/>
              <a:gd name="connsiteX1" fmla="*/ 139611 w 2035249"/>
              <a:gd name="connsiteY1" fmla="*/ 0 h 1396105"/>
              <a:gd name="connsiteX2" fmla="*/ 1895639 w 2035249"/>
              <a:gd name="connsiteY2" fmla="*/ 0 h 1396105"/>
              <a:gd name="connsiteX3" fmla="*/ 2035250 w 2035249"/>
              <a:gd name="connsiteY3" fmla="*/ 139611 h 1396105"/>
              <a:gd name="connsiteX4" fmla="*/ 2035249 w 2035249"/>
              <a:gd name="connsiteY4" fmla="*/ 1256495 h 1396105"/>
              <a:gd name="connsiteX5" fmla="*/ 1895638 w 2035249"/>
              <a:gd name="connsiteY5" fmla="*/ 1396106 h 1396105"/>
              <a:gd name="connsiteX6" fmla="*/ 139611 w 2035249"/>
              <a:gd name="connsiteY6" fmla="*/ 1396105 h 1396105"/>
              <a:gd name="connsiteX7" fmla="*/ 0 w 2035249"/>
              <a:gd name="connsiteY7" fmla="*/ 1256494 h 1396105"/>
              <a:gd name="connsiteX8" fmla="*/ 0 w 2035249"/>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49" h="1396105">
                <a:moveTo>
                  <a:pt x="0" y="139611"/>
                </a:moveTo>
                <a:cubicBezTo>
                  <a:pt x="0" y="62506"/>
                  <a:pt x="62506" y="0"/>
                  <a:pt x="139611" y="0"/>
                </a:cubicBezTo>
                <a:lnTo>
                  <a:pt x="1895639" y="0"/>
                </a:lnTo>
                <a:cubicBezTo>
                  <a:pt x="1972744" y="0"/>
                  <a:pt x="2035250" y="62506"/>
                  <a:pt x="2035250" y="139611"/>
                </a:cubicBezTo>
                <a:cubicBezTo>
                  <a:pt x="2035250" y="511906"/>
                  <a:pt x="2035249" y="884200"/>
                  <a:pt x="2035249" y="1256495"/>
                </a:cubicBezTo>
                <a:cubicBezTo>
                  <a:pt x="2035249" y="1333600"/>
                  <a:pt x="1972743" y="1396106"/>
                  <a:pt x="1895638"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951" tIns="139951" rIns="139951" bIns="139951" numCol="1" spcCol="1270" anchor="ctr" anchorCtr="0">
            <a:noAutofit/>
          </a:bodyPr>
          <a:lstStyle/>
          <a:p>
            <a:pPr marL="0" lvl="0" indent="0" algn="ctr" defTabSz="1155700">
              <a:lnSpc>
                <a:spcPct val="90000"/>
              </a:lnSpc>
              <a:spcBef>
                <a:spcPct val="0"/>
              </a:spcBef>
              <a:spcAft>
                <a:spcPct val="35000"/>
              </a:spcAft>
              <a:buNone/>
            </a:pPr>
            <a:r>
              <a:rPr lang="en-US" sz="2600" kern="1200"/>
              <a:t>Emerging</a:t>
            </a:r>
          </a:p>
        </p:txBody>
      </p:sp>
      <p:sp>
        <p:nvSpPr>
          <p:cNvPr id="12" name="Freeform 11">
            <a:extLst>
              <a:ext uri="{FF2B5EF4-FFF2-40B4-BE49-F238E27FC236}">
                <a16:creationId xmlns:a16="http://schemas.microsoft.com/office/drawing/2014/main" id="{6B128DA6-B7D8-0866-30A7-E35EEF9388FC}"/>
              </a:ext>
            </a:extLst>
          </p:cNvPr>
          <p:cNvSpPr/>
          <p:nvPr/>
        </p:nvSpPr>
        <p:spPr>
          <a:xfrm>
            <a:off x="5661408" y="4227481"/>
            <a:ext cx="1828189" cy="1106520"/>
          </a:xfrm>
          <a:custGeom>
            <a:avLst/>
            <a:gdLst>
              <a:gd name="connsiteX0" fmla="*/ 0 w 2035249"/>
              <a:gd name="connsiteY0" fmla="*/ 139611 h 1396105"/>
              <a:gd name="connsiteX1" fmla="*/ 139611 w 2035249"/>
              <a:gd name="connsiteY1" fmla="*/ 0 h 1396105"/>
              <a:gd name="connsiteX2" fmla="*/ 1895639 w 2035249"/>
              <a:gd name="connsiteY2" fmla="*/ 0 h 1396105"/>
              <a:gd name="connsiteX3" fmla="*/ 2035250 w 2035249"/>
              <a:gd name="connsiteY3" fmla="*/ 139611 h 1396105"/>
              <a:gd name="connsiteX4" fmla="*/ 2035249 w 2035249"/>
              <a:gd name="connsiteY4" fmla="*/ 1256495 h 1396105"/>
              <a:gd name="connsiteX5" fmla="*/ 1895638 w 2035249"/>
              <a:gd name="connsiteY5" fmla="*/ 1396106 h 1396105"/>
              <a:gd name="connsiteX6" fmla="*/ 139611 w 2035249"/>
              <a:gd name="connsiteY6" fmla="*/ 1396105 h 1396105"/>
              <a:gd name="connsiteX7" fmla="*/ 0 w 2035249"/>
              <a:gd name="connsiteY7" fmla="*/ 1256494 h 1396105"/>
              <a:gd name="connsiteX8" fmla="*/ 0 w 2035249"/>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49" h="1396105">
                <a:moveTo>
                  <a:pt x="0" y="139611"/>
                </a:moveTo>
                <a:cubicBezTo>
                  <a:pt x="0" y="62506"/>
                  <a:pt x="62506" y="0"/>
                  <a:pt x="139611" y="0"/>
                </a:cubicBezTo>
                <a:lnTo>
                  <a:pt x="1895639" y="0"/>
                </a:lnTo>
                <a:cubicBezTo>
                  <a:pt x="1972744" y="0"/>
                  <a:pt x="2035250" y="62506"/>
                  <a:pt x="2035250" y="139611"/>
                </a:cubicBezTo>
                <a:cubicBezTo>
                  <a:pt x="2035250" y="511906"/>
                  <a:pt x="2035249" y="884200"/>
                  <a:pt x="2035249" y="1256495"/>
                </a:cubicBezTo>
                <a:cubicBezTo>
                  <a:pt x="2035249" y="1333600"/>
                  <a:pt x="1972743" y="1396106"/>
                  <a:pt x="1895638"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951" tIns="139951" rIns="139951" bIns="139951" numCol="1" spcCol="1270" anchor="ctr" anchorCtr="0">
            <a:noAutofit/>
          </a:bodyPr>
          <a:lstStyle/>
          <a:p>
            <a:pPr marL="0" lvl="0" indent="0" algn="ctr" defTabSz="1155700">
              <a:lnSpc>
                <a:spcPct val="90000"/>
              </a:lnSpc>
              <a:spcBef>
                <a:spcPct val="0"/>
              </a:spcBef>
              <a:spcAft>
                <a:spcPct val="35000"/>
              </a:spcAft>
              <a:buNone/>
            </a:pPr>
            <a:r>
              <a:rPr lang="en-US" sz="2600" kern="1200"/>
              <a:t>Developing</a:t>
            </a:r>
          </a:p>
        </p:txBody>
      </p:sp>
      <p:sp>
        <p:nvSpPr>
          <p:cNvPr id="13" name="Freeform 12">
            <a:extLst>
              <a:ext uri="{FF2B5EF4-FFF2-40B4-BE49-F238E27FC236}">
                <a16:creationId xmlns:a16="http://schemas.microsoft.com/office/drawing/2014/main" id="{54237B0C-A1CC-699D-D8EA-1A72EB90918F}"/>
              </a:ext>
            </a:extLst>
          </p:cNvPr>
          <p:cNvSpPr/>
          <p:nvPr/>
        </p:nvSpPr>
        <p:spPr>
          <a:xfrm>
            <a:off x="6781800" y="2730947"/>
            <a:ext cx="3051717" cy="1396105"/>
          </a:xfrm>
          <a:custGeom>
            <a:avLst/>
            <a:gdLst>
              <a:gd name="connsiteX0" fmla="*/ 0 w 2838196"/>
              <a:gd name="connsiteY0" fmla="*/ 139611 h 1396105"/>
              <a:gd name="connsiteX1" fmla="*/ 139611 w 2838196"/>
              <a:gd name="connsiteY1" fmla="*/ 0 h 1396105"/>
              <a:gd name="connsiteX2" fmla="*/ 2698586 w 2838196"/>
              <a:gd name="connsiteY2" fmla="*/ 0 h 1396105"/>
              <a:gd name="connsiteX3" fmla="*/ 2838197 w 2838196"/>
              <a:gd name="connsiteY3" fmla="*/ 139611 h 1396105"/>
              <a:gd name="connsiteX4" fmla="*/ 2838196 w 2838196"/>
              <a:gd name="connsiteY4" fmla="*/ 1256495 h 1396105"/>
              <a:gd name="connsiteX5" fmla="*/ 2698585 w 2838196"/>
              <a:gd name="connsiteY5" fmla="*/ 1396106 h 1396105"/>
              <a:gd name="connsiteX6" fmla="*/ 139611 w 2838196"/>
              <a:gd name="connsiteY6" fmla="*/ 1396105 h 1396105"/>
              <a:gd name="connsiteX7" fmla="*/ 0 w 2838196"/>
              <a:gd name="connsiteY7" fmla="*/ 1256494 h 1396105"/>
              <a:gd name="connsiteX8" fmla="*/ 0 w 2838196"/>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196" h="1396105">
                <a:moveTo>
                  <a:pt x="0" y="139611"/>
                </a:moveTo>
                <a:cubicBezTo>
                  <a:pt x="0" y="62506"/>
                  <a:pt x="62506" y="0"/>
                  <a:pt x="139611" y="0"/>
                </a:cubicBezTo>
                <a:lnTo>
                  <a:pt x="2698586" y="0"/>
                </a:lnTo>
                <a:cubicBezTo>
                  <a:pt x="2775691" y="0"/>
                  <a:pt x="2838197" y="62506"/>
                  <a:pt x="2838197" y="139611"/>
                </a:cubicBezTo>
                <a:cubicBezTo>
                  <a:pt x="2838197" y="511906"/>
                  <a:pt x="2838196" y="884200"/>
                  <a:pt x="2838196" y="1256495"/>
                </a:cubicBezTo>
                <a:cubicBezTo>
                  <a:pt x="2838196" y="1333600"/>
                  <a:pt x="2775690" y="1396106"/>
                  <a:pt x="2698585"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771" tIns="223771" rIns="223771" bIns="223771" numCol="1" spcCol="1270" anchor="ctr" anchorCtr="0">
            <a:noAutofit/>
          </a:bodyPr>
          <a:lstStyle/>
          <a:p>
            <a:pPr marL="0" lvl="0" indent="0" algn="ctr" defTabSz="2133600">
              <a:lnSpc>
                <a:spcPct val="90000"/>
              </a:lnSpc>
              <a:spcBef>
                <a:spcPct val="0"/>
              </a:spcBef>
              <a:spcAft>
                <a:spcPct val="35000"/>
              </a:spcAft>
              <a:buNone/>
            </a:pPr>
            <a:r>
              <a:rPr lang="en-US" sz="4800" kern="1200"/>
              <a:t>Inclusion</a:t>
            </a:r>
          </a:p>
        </p:txBody>
      </p:sp>
      <p:sp>
        <p:nvSpPr>
          <p:cNvPr id="14" name="Freeform 13">
            <a:extLst>
              <a:ext uri="{FF2B5EF4-FFF2-40B4-BE49-F238E27FC236}">
                <a16:creationId xmlns:a16="http://schemas.microsoft.com/office/drawing/2014/main" id="{E8FE098B-FFAD-6575-061A-45F720BA6304}"/>
              </a:ext>
            </a:extLst>
          </p:cNvPr>
          <p:cNvSpPr/>
          <p:nvPr/>
        </p:nvSpPr>
        <p:spPr>
          <a:xfrm>
            <a:off x="7593946" y="4260979"/>
            <a:ext cx="1994914" cy="1106520"/>
          </a:xfrm>
          <a:custGeom>
            <a:avLst/>
            <a:gdLst>
              <a:gd name="connsiteX0" fmla="*/ 0 w 2035249"/>
              <a:gd name="connsiteY0" fmla="*/ 139611 h 1396105"/>
              <a:gd name="connsiteX1" fmla="*/ 139611 w 2035249"/>
              <a:gd name="connsiteY1" fmla="*/ 0 h 1396105"/>
              <a:gd name="connsiteX2" fmla="*/ 1895639 w 2035249"/>
              <a:gd name="connsiteY2" fmla="*/ 0 h 1396105"/>
              <a:gd name="connsiteX3" fmla="*/ 2035250 w 2035249"/>
              <a:gd name="connsiteY3" fmla="*/ 139611 h 1396105"/>
              <a:gd name="connsiteX4" fmla="*/ 2035249 w 2035249"/>
              <a:gd name="connsiteY4" fmla="*/ 1256495 h 1396105"/>
              <a:gd name="connsiteX5" fmla="*/ 1895638 w 2035249"/>
              <a:gd name="connsiteY5" fmla="*/ 1396106 h 1396105"/>
              <a:gd name="connsiteX6" fmla="*/ 139611 w 2035249"/>
              <a:gd name="connsiteY6" fmla="*/ 1396105 h 1396105"/>
              <a:gd name="connsiteX7" fmla="*/ 0 w 2035249"/>
              <a:gd name="connsiteY7" fmla="*/ 1256494 h 1396105"/>
              <a:gd name="connsiteX8" fmla="*/ 0 w 2035249"/>
              <a:gd name="connsiteY8" fmla="*/ 139611 h 139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49" h="1396105">
                <a:moveTo>
                  <a:pt x="0" y="139611"/>
                </a:moveTo>
                <a:cubicBezTo>
                  <a:pt x="0" y="62506"/>
                  <a:pt x="62506" y="0"/>
                  <a:pt x="139611" y="0"/>
                </a:cubicBezTo>
                <a:lnTo>
                  <a:pt x="1895639" y="0"/>
                </a:lnTo>
                <a:cubicBezTo>
                  <a:pt x="1972744" y="0"/>
                  <a:pt x="2035250" y="62506"/>
                  <a:pt x="2035250" y="139611"/>
                </a:cubicBezTo>
                <a:cubicBezTo>
                  <a:pt x="2035250" y="511906"/>
                  <a:pt x="2035249" y="884200"/>
                  <a:pt x="2035249" y="1256495"/>
                </a:cubicBezTo>
                <a:cubicBezTo>
                  <a:pt x="2035249" y="1333600"/>
                  <a:pt x="1972743" y="1396106"/>
                  <a:pt x="1895638" y="1396106"/>
                </a:cubicBezTo>
                <a:lnTo>
                  <a:pt x="139611" y="1396105"/>
                </a:lnTo>
                <a:cubicBezTo>
                  <a:pt x="62506" y="1396105"/>
                  <a:pt x="0" y="1333599"/>
                  <a:pt x="0" y="1256494"/>
                </a:cubicBezTo>
                <a:lnTo>
                  <a:pt x="0" y="139611"/>
                </a:lnTo>
                <a:close/>
              </a:path>
            </a:pathLst>
          </a:custGeom>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951" tIns="139951" rIns="139951" bIns="139951" numCol="1" spcCol="1270" anchor="ctr" anchorCtr="0">
            <a:noAutofit/>
          </a:bodyPr>
          <a:lstStyle/>
          <a:p>
            <a:pPr marL="0" lvl="0" indent="0" algn="ctr" defTabSz="1155700">
              <a:lnSpc>
                <a:spcPct val="90000"/>
              </a:lnSpc>
              <a:spcBef>
                <a:spcPct val="0"/>
              </a:spcBef>
              <a:spcAft>
                <a:spcPct val="35000"/>
              </a:spcAft>
              <a:buNone/>
            </a:pPr>
            <a:r>
              <a:rPr lang="en-US" sz="2600" kern="1200"/>
              <a:t>Accelerating</a:t>
            </a:r>
          </a:p>
        </p:txBody>
      </p:sp>
    </p:spTree>
    <p:extLst>
      <p:ext uri="{BB962C8B-B14F-4D97-AF65-F5344CB8AC3E}">
        <p14:creationId xmlns:p14="http://schemas.microsoft.com/office/powerpoint/2010/main" val="32271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C72C-B01C-8845-420F-B8E20D263113}"/>
              </a:ext>
            </a:extLst>
          </p:cNvPr>
          <p:cNvSpPr>
            <a:spLocks noGrp="1"/>
          </p:cNvSpPr>
          <p:nvPr>
            <p:ph type="title"/>
          </p:nvPr>
        </p:nvSpPr>
        <p:spPr>
          <a:xfrm>
            <a:off x="838200" y="647252"/>
            <a:ext cx="10515600" cy="779463"/>
          </a:xfrm>
        </p:spPr>
        <p:txBody>
          <a:bodyPr/>
          <a:lstStyle/>
          <a:p>
            <a:r>
              <a:rPr lang="en-US">
                <a:solidFill>
                  <a:srgbClr val="4F703E"/>
                </a:solidFill>
                <a:latin typeface="Segoe UI"/>
                <a:ea typeface="+mn-ea"/>
                <a:cs typeface="Calibri"/>
              </a:rPr>
              <a:t>Implications</a:t>
            </a:r>
            <a:endParaRPr lang="en-US"/>
          </a:p>
        </p:txBody>
      </p:sp>
      <p:sp>
        <p:nvSpPr>
          <p:cNvPr id="5" name="Content Placeholder 1">
            <a:extLst>
              <a:ext uri="{FF2B5EF4-FFF2-40B4-BE49-F238E27FC236}">
                <a16:creationId xmlns:a16="http://schemas.microsoft.com/office/drawing/2014/main" id="{1E8C7547-1A94-CFAF-0908-0CDA9CE46F49}"/>
              </a:ext>
            </a:extLst>
          </p:cNvPr>
          <p:cNvSpPr txBox="1">
            <a:spLocks/>
          </p:cNvSpPr>
          <p:nvPr/>
        </p:nvSpPr>
        <p:spPr>
          <a:xfrm>
            <a:off x="2120921" y="2592558"/>
            <a:ext cx="7950158" cy="15705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rgbClr val="4F703E"/>
                </a:solidFill>
                <a:latin typeface="Segoe UI"/>
                <a:cs typeface="Calibri"/>
              </a:rPr>
              <a:t>We cannot grant our way out of social problems</a:t>
            </a:r>
          </a:p>
        </p:txBody>
      </p:sp>
      <p:sp>
        <p:nvSpPr>
          <p:cNvPr id="6" name="Oval 5">
            <a:extLst>
              <a:ext uri="{FF2B5EF4-FFF2-40B4-BE49-F238E27FC236}">
                <a16:creationId xmlns:a16="http://schemas.microsoft.com/office/drawing/2014/main" id="{2AA323FC-0511-397B-665C-F1091F9FB6EA}"/>
              </a:ext>
            </a:extLst>
          </p:cNvPr>
          <p:cNvSpPr/>
          <p:nvPr/>
        </p:nvSpPr>
        <p:spPr>
          <a:xfrm>
            <a:off x="4778188" y="1021977"/>
            <a:ext cx="2635624" cy="1570581"/>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Expanding view of community</a:t>
            </a:r>
          </a:p>
        </p:txBody>
      </p:sp>
      <p:sp>
        <p:nvSpPr>
          <p:cNvPr id="7" name="Oval 6">
            <a:extLst>
              <a:ext uri="{FF2B5EF4-FFF2-40B4-BE49-F238E27FC236}">
                <a16:creationId xmlns:a16="http://schemas.microsoft.com/office/drawing/2014/main" id="{53D55526-8589-5D8D-2FD5-DF5C1DEF7D69}"/>
              </a:ext>
            </a:extLst>
          </p:cNvPr>
          <p:cNvSpPr/>
          <p:nvPr/>
        </p:nvSpPr>
        <p:spPr>
          <a:xfrm>
            <a:off x="803109" y="4394430"/>
            <a:ext cx="2635624" cy="1570581"/>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Intentional convening with community</a:t>
            </a:r>
          </a:p>
        </p:txBody>
      </p:sp>
      <p:sp>
        <p:nvSpPr>
          <p:cNvPr id="8" name="Oval 7">
            <a:extLst>
              <a:ext uri="{FF2B5EF4-FFF2-40B4-BE49-F238E27FC236}">
                <a16:creationId xmlns:a16="http://schemas.microsoft.com/office/drawing/2014/main" id="{C759A2FA-2883-B020-B358-95F157D72D1F}"/>
              </a:ext>
            </a:extLst>
          </p:cNvPr>
          <p:cNvSpPr/>
          <p:nvPr/>
        </p:nvSpPr>
        <p:spPr>
          <a:xfrm>
            <a:off x="4577251" y="4394429"/>
            <a:ext cx="2635624" cy="1570581"/>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Raising awareness and understanding of social priorities</a:t>
            </a:r>
          </a:p>
        </p:txBody>
      </p:sp>
      <p:sp>
        <p:nvSpPr>
          <p:cNvPr id="9" name="Oval 8">
            <a:extLst>
              <a:ext uri="{FF2B5EF4-FFF2-40B4-BE49-F238E27FC236}">
                <a16:creationId xmlns:a16="http://schemas.microsoft.com/office/drawing/2014/main" id="{25ADECCC-CAC2-760F-A07E-508DC4CD6AA8}"/>
              </a:ext>
            </a:extLst>
          </p:cNvPr>
          <p:cNvSpPr/>
          <p:nvPr/>
        </p:nvSpPr>
        <p:spPr>
          <a:xfrm>
            <a:off x="8351393" y="4362087"/>
            <a:ext cx="2635624" cy="1570581"/>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Sparking collaborative action</a:t>
            </a:r>
          </a:p>
        </p:txBody>
      </p:sp>
    </p:spTree>
    <p:extLst>
      <p:ext uri="{BB962C8B-B14F-4D97-AF65-F5344CB8AC3E}">
        <p14:creationId xmlns:p14="http://schemas.microsoft.com/office/powerpoint/2010/main" val="32738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w Manitoba Redesign" id="{E91F5120-9E91-4D0C-8D51-F8B092DD4029}" vid="{CF6FA73B-F594-44A7-8778-E746BB97B11E}"/>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w Manitoba Redesign" id="{E91F5120-9E91-4D0C-8D51-F8B092DD4029}" vid="{27CFBA9B-BB7A-45A4-BB75-BD4BB9BDE58B}"/>
    </a:ext>
  </a:extLst>
</a:theme>
</file>

<file path=ppt/theme/theme3.xml><?xml version="1.0" encoding="utf-8"?>
<a:theme xmlns:a="http://schemas.openxmlformats.org/drawingml/2006/main" name="Exi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w Manitoba Redesign" id="{E91F5120-9E91-4D0C-8D51-F8B092DD4029}" vid="{0FFFCB5D-A55E-4D00-8A6F-F36EC61C8B9E}"/>
    </a:ext>
  </a:extLst>
</a:theme>
</file>

<file path=ppt/theme/theme4.xml><?xml version="1.0" encoding="utf-8"?>
<a:theme xmlns:a="http://schemas.openxmlformats.org/drawingml/2006/main" name="1_Transiti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w Manitoba Redesign" id="{E91F5120-9E91-4D0C-8D51-F8B092DD4029}" vid="{27CFBA9B-BB7A-45A4-BB75-BD4BB9BDE58B}"/>
    </a:ext>
  </a:extLst>
</a:theme>
</file>

<file path=ppt/theme/theme5.xml><?xml version="1.0" encoding="utf-8"?>
<a:theme xmlns:a="http://schemas.openxmlformats.org/drawingml/2006/main" name="5_Transiti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w Manitoba Redesign" id="{E91F5120-9E91-4D0C-8D51-F8B092DD4029}" vid="{27CFBA9B-BB7A-45A4-BB75-BD4BB9BDE58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8905A2796E642A9BD035C8CF01F15" ma:contentTypeVersion="19" ma:contentTypeDescription="Create a new document." ma:contentTypeScope="" ma:versionID="72ee35d9cd383285fbe8c97691129b5d">
  <xsd:schema xmlns:xsd="http://www.w3.org/2001/XMLSchema" xmlns:xs="http://www.w3.org/2001/XMLSchema" xmlns:p="http://schemas.microsoft.com/office/2006/metadata/properties" xmlns:ns1="http://schemas.microsoft.com/sharepoint/v3" xmlns:ns2="74a7aa6f-b0e0-43cd-bd53-1a68105c1951" xmlns:ns3="d2e2936b-f275-45ac-84d3-717cfbc77159" targetNamespace="http://schemas.microsoft.com/office/2006/metadata/properties" ma:root="true" ma:fieldsID="046838c1c12deb25597a8f01d050e3da" ns1:_="" ns2:_="" ns3:_="">
    <xsd:import namespace="http://schemas.microsoft.com/sharepoint/v3"/>
    <xsd:import namespace="74a7aa6f-b0e0-43cd-bd53-1a68105c1951"/>
    <xsd:import namespace="d2e2936b-f275-45ac-84d3-717cfbc771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a7aa6f-b0e0-43cd-bd53-1a68105c1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263325-d11e-4275-a0be-df2e66f1c74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e2936b-f275-45ac-84d3-717cfbc771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ce5eef-b896-4da2-9482-a9048536492f}" ma:internalName="TaxCatchAll" ma:showField="CatchAllData" ma:web="d2e2936b-f275-45ac-84d3-717cfbc771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e2936b-f275-45ac-84d3-717cfbc77159">
      <UserInfo>
        <DisplayName>Sonny Primolo</DisplayName>
        <AccountId>31</AccountId>
        <AccountType/>
      </UserInfo>
    </SharedWithUsers>
    <lcf76f155ced4ddcb4097134ff3c332f xmlns="74a7aa6f-b0e0-43cd-bd53-1a68105c1951">
      <Terms xmlns="http://schemas.microsoft.com/office/infopath/2007/PartnerControls"/>
    </lcf76f155ced4ddcb4097134ff3c332f>
    <TaxCatchAll xmlns="d2e2936b-f275-45ac-84d3-717cfbc7715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BE3E691-0C4E-4172-AE99-F60079E7E345}">
  <ds:schemaRefs>
    <ds:schemaRef ds:uri="http://schemas.microsoft.com/sharepoint/v3/contenttype/forms"/>
  </ds:schemaRefs>
</ds:datastoreItem>
</file>

<file path=customXml/itemProps2.xml><?xml version="1.0" encoding="utf-8"?>
<ds:datastoreItem xmlns:ds="http://schemas.openxmlformats.org/officeDocument/2006/customXml" ds:itemID="{A3173ED5-91FA-4C74-B558-5A2C8D9B3E16}">
  <ds:schemaRefs>
    <ds:schemaRef ds:uri="74a7aa6f-b0e0-43cd-bd53-1a68105c1951"/>
    <ds:schemaRef ds:uri="d2e2936b-f275-45ac-84d3-717cfbc771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CEECD8-E4A2-41F1-A9A4-AC76928C0842}">
  <ds:schemaRefs>
    <ds:schemaRef ds:uri="74a7aa6f-b0e0-43cd-bd53-1a68105c1951"/>
    <ds:schemaRef ds:uri="d2e2936b-f275-45ac-84d3-717cfbc771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Endow Manitoba Template</Template>
  <TotalTime>0</TotalTime>
  <Words>2245</Words>
  <Application>Microsoft Office PowerPoint</Application>
  <PresentationFormat>Widescreen</PresentationFormat>
  <Paragraphs>258</Paragraphs>
  <Slides>18</Slides>
  <Notes>12</Notes>
  <HiddenSlides>1</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Content Slides</vt:lpstr>
      <vt:lpstr>Transition Slides</vt:lpstr>
      <vt:lpstr>Exit Slide</vt:lpstr>
      <vt:lpstr>1_Transition Slides</vt:lpstr>
      <vt:lpstr>5_Transition Slides</vt:lpstr>
      <vt:lpstr>Office Theme</vt:lpstr>
      <vt:lpstr>Office Theme</vt:lpstr>
      <vt:lpstr>PowerPoint Presentation</vt:lpstr>
      <vt:lpstr>PowerPoint Presentation</vt:lpstr>
      <vt:lpstr>PowerPoint Presentation</vt:lpstr>
      <vt:lpstr>Sustainability, Growth, and Impact Model</vt:lpstr>
      <vt:lpstr>PowerPoint Presentation</vt:lpstr>
      <vt:lpstr>PowerPoint Presentation</vt:lpstr>
      <vt:lpstr>PowerPoint Presentation</vt:lpstr>
      <vt:lpstr>Key Findings</vt:lpstr>
      <vt:lpstr>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Feldman</dc:creator>
  <cp:lastModifiedBy>Courtney Feldman</cp:lastModifiedBy>
  <cp:revision>49</cp:revision>
  <dcterms:created xsi:type="dcterms:W3CDTF">2019-12-11T16:07:10Z</dcterms:created>
  <dcterms:modified xsi:type="dcterms:W3CDTF">2023-06-21T04:03:15Z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0x01010057D8905A2796E642A9BD035C8CF01F15</vt:lpwstr>
  </property>
  <property fmtid="{D5CDD505-2E9C-101B-9397-08002B2CF9AE}" pid="3" name="MediaServiceImageTags">
    <vt:lpwstr/>
  </property>
</Properties>
</file>