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9" r:id="rId5"/>
    <p:sldId id="259" r:id="rId6"/>
    <p:sldId id="271" r:id="rId7"/>
    <p:sldId id="268" r:id="rId8"/>
    <p:sldId id="267" r:id="rId9"/>
    <p:sldId id="272" r:id="rId10"/>
    <p:sldId id="273" r:id="rId11"/>
    <p:sldId id="274" r:id="rId12"/>
    <p:sldId id="261" r:id="rId13"/>
  </p:sldIdLst>
  <p:sldSz cx="18288000" cy="10287000"/>
  <p:notesSz cx="6858000" cy="9144000"/>
  <p:embeddedFontLst>
    <p:embeddedFont>
      <p:font typeface="Arial Bold" panose="020B0802020202020204" pitchFamily="34" charset="77"/>
      <p:regular r:id="rId15"/>
      <p:bold r:id="rId16"/>
    </p:embeddedFont>
    <p:embeddedFont>
      <p:font typeface="Crimson Roman" panose="020305030604060203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8C9"/>
    <a:srgbClr val="0C3667"/>
    <a:srgbClr val="253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89660" autoAdjust="0"/>
  </p:normalViewPr>
  <p:slideViewPr>
    <p:cSldViewPr>
      <p:cViewPr>
        <p:scale>
          <a:sx n="176" d="100"/>
          <a:sy n="176" d="100"/>
        </p:scale>
        <p:origin x="-6272" y="-6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AC130-4931-7B47-942A-31BDFA5A6295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515C-0DB6-C043-B564-18EE41A1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8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515C-0DB6-C043-B564-18EE41A1EB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37373"/>
                </a:solidFill>
                <a:latin typeface="Arial"/>
              </a:rPr>
              <a:t>Used to be a separate entity, RDI supported the creation of the Masters of Rural Development and is now part of the Faculty of Arts – Director is a member of the Department of Rural Development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515C-0DB6-C043-B564-18EE41A1EB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6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515C-0DB6-C043-B564-18EE41A1EB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0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515C-0DB6-C043-B564-18EE41A1EB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11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515C-0DB6-C043-B564-18EE41A1EB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515C-0DB6-C043-B564-18EE41A1EB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1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RDI_BU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hyperlink" Target="https://www.linkedin.com/in/rdi-brandon-university-10479b47/?originalSubdomain=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andonu.ca/rdi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www.facebook.com/RDIBrandonU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field with hay bales and sunset&#10;&#10;Description automatically generated">
            <a:extLst>
              <a:ext uri="{FF2B5EF4-FFF2-40B4-BE49-F238E27FC236}">
                <a16:creationId xmlns:a16="http://schemas.microsoft.com/office/drawing/2014/main" id="{82394E15-07A7-4C84-5F22-20D1A847C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44194"/>
          <a:stretch/>
        </p:blipFill>
        <p:spPr>
          <a:xfrm rot="5400000">
            <a:off x="6331813" y="-5744228"/>
            <a:ext cx="5622716" cy="18286346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800151" y="-21734"/>
            <a:ext cx="4013923" cy="5238309"/>
          </a:xfrm>
          <a:custGeom>
            <a:avLst/>
            <a:gdLst/>
            <a:ahLst/>
            <a:cxnLst/>
            <a:rect l="l" t="t" r="r" b="b"/>
            <a:pathLst>
              <a:path w="4013923" h="5238309">
                <a:moveTo>
                  <a:pt x="0" y="0"/>
                </a:moveTo>
                <a:lnTo>
                  <a:pt x="4013924" y="0"/>
                </a:lnTo>
                <a:lnTo>
                  <a:pt x="4013924" y="5238309"/>
                </a:lnTo>
                <a:lnTo>
                  <a:pt x="0" y="52383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8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-21734"/>
            <a:ext cx="18288000" cy="609317"/>
            <a:chOff x="0" y="0"/>
            <a:chExt cx="4816593" cy="1604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60479"/>
            </a:xfrm>
            <a:custGeom>
              <a:avLst/>
              <a:gdLst/>
              <a:ahLst/>
              <a:cxnLst/>
              <a:rect l="l" t="t" r="r" b="b"/>
              <a:pathLst>
                <a:path w="4816592" h="160479">
                  <a:moveTo>
                    <a:pt x="0" y="0"/>
                  </a:moveTo>
                  <a:lnTo>
                    <a:pt x="4816592" y="0"/>
                  </a:lnTo>
                  <a:lnTo>
                    <a:pt x="4816592" y="160479"/>
                  </a:lnTo>
                  <a:lnTo>
                    <a:pt x="0" y="160479"/>
                  </a:lnTo>
                  <a:close/>
                </a:path>
              </a:pathLst>
            </a:custGeom>
            <a:solidFill>
              <a:srgbClr val="0029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98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9072168"/>
            <a:ext cx="2768152" cy="637297"/>
          </a:xfrm>
          <a:custGeom>
            <a:avLst/>
            <a:gdLst/>
            <a:ahLst/>
            <a:cxnLst/>
            <a:rect l="l" t="t" r="r" b="b"/>
            <a:pathLst>
              <a:path w="2768152" h="637297">
                <a:moveTo>
                  <a:pt x="0" y="0"/>
                </a:moveTo>
                <a:lnTo>
                  <a:pt x="2768152" y="0"/>
                </a:lnTo>
                <a:lnTo>
                  <a:pt x="2768152" y="637297"/>
                </a:lnTo>
                <a:lnTo>
                  <a:pt x="0" y="6372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517" t="-6485" b="-64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hlinkClick r:id="rId6" tooltip="https://www.brandonu.ca/rdi/"/>
          </p:cNvPr>
          <p:cNvSpPr/>
          <p:nvPr/>
        </p:nvSpPr>
        <p:spPr>
          <a:xfrm>
            <a:off x="15103491" y="126254"/>
            <a:ext cx="313724" cy="313269"/>
          </a:xfrm>
          <a:custGeom>
            <a:avLst/>
            <a:gdLst/>
            <a:ahLst/>
            <a:cxnLst/>
            <a:rect l="l" t="t" r="r" b="b"/>
            <a:pathLst>
              <a:path w="313724" h="313269">
                <a:moveTo>
                  <a:pt x="0" y="0"/>
                </a:moveTo>
                <a:lnTo>
                  <a:pt x="313724" y="0"/>
                </a:lnTo>
                <a:lnTo>
                  <a:pt x="313724" y="313269"/>
                </a:lnTo>
                <a:lnTo>
                  <a:pt x="0" y="3132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hlinkClick r:id="rId8" tooltip="https://twitter.com/RDI_BU"/>
          </p:cNvPr>
          <p:cNvSpPr/>
          <p:nvPr/>
        </p:nvSpPr>
        <p:spPr>
          <a:xfrm>
            <a:off x="16312151" y="126254"/>
            <a:ext cx="357500" cy="294135"/>
          </a:xfrm>
          <a:custGeom>
            <a:avLst/>
            <a:gdLst/>
            <a:ahLst/>
            <a:cxnLst/>
            <a:rect l="l" t="t" r="r" b="b"/>
            <a:pathLst>
              <a:path w="357500" h="294135">
                <a:moveTo>
                  <a:pt x="0" y="0"/>
                </a:moveTo>
                <a:lnTo>
                  <a:pt x="357501" y="0"/>
                </a:lnTo>
                <a:lnTo>
                  <a:pt x="357501" y="294136"/>
                </a:lnTo>
                <a:lnTo>
                  <a:pt x="0" y="2941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hlinkClick r:id="rId10" tooltip="https://www.facebook.com/RDIBrandonU"/>
          </p:cNvPr>
          <p:cNvSpPr/>
          <p:nvPr/>
        </p:nvSpPr>
        <p:spPr>
          <a:xfrm>
            <a:off x="16951287" y="49931"/>
            <a:ext cx="246820" cy="466365"/>
          </a:xfrm>
          <a:custGeom>
            <a:avLst/>
            <a:gdLst/>
            <a:ahLst/>
            <a:cxnLst/>
            <a:rect l="l" t="t" r="r" b="b"/>
            <a:pathLst>
              <a:path w="246820" h="466365">
                <a:moveTo>
                  <a:pt x="0" y="0"/>
                </a:moveTo>
                <a:lnTo>
                  <a:pt x="246820" y="0"/>
                </a:lnTo>
                <a:lnTo>
                  <a:pt x="246820" y="466365"/>
                </a:lnTo>
                <a:lnTo>
                  <a:pt x="0" y="4663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hlinkClick r:id="rId12" tooltip="https://www.linkedin.com/in/rdi-brandon-university-10479b47/?originalSubdomain=ca"/>
          </p:cNvPr>
          <p:cNvSpPr/>
          <p:nvPr/>
        </p:nvSpPr>
        <p:spPr>
          <a:xfrm>
            <a:off x="15723613" y="92890"/>
            <a:ext cx="306904" cy="306197"/>
          </a:xfrm>
          <a:custGeom>
            <a:avLst/>
            <a:gdLst/>
            <a:ahLst/>
            <a:cxnLst/>
            <a:rect l="l" t="t" r="r" b="b"/>
            <a:pathLst>
              <a:path w="306904" h="306197">
                <a:moveTo>
                  <a:pt x="0" y="0"/>
                </a:moveTo>
                <a:lnTo>
                  <a:pt x="306903" y="0"/>
                </a:lnTo>
                <a:lnTo>
                  <a:pt x="306903" y="306197"/>
                </a:lnTo>
                <a:lnTo>
                  <a:pt x="0" y="30619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00151" y="4612"/>
            <a:ext cx="4394803" cy="51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38"/>
              </a:lnSpc>
              <a:spcBef>
                <a:spcPct val="0"/>
              </a:spcBef>
            </a:pPr>
            <a:r>
              <a:rPr lang="en-US" sz="2670">
                <a:solidFill>
                  <a:srgbClr val="7E99AA"/>
                </a:solidFill>
                <a:latin typeface="Arial Bold"/>
              </a:rPr>
              <a:t>BRANDON UNIVERSITY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499927"/>
            <a:ext cx="16230600" cy="91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5299" dirty="0">
                <a:solidFill>
                  <a:srgbClr val="013766"/>
                </a:solidFill>
                <a:latin typeface="Arial Bold"/>
              </a:rPr>
              <a:t>Leadership Brandon: Rural Development Institute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7534638"/>
            <a:ext cx="16230600" cy="1055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>
                <a:solidFill>
                  <a:srgbClr val="737373"/>
                </a:solidFill>
                <a:latin typeface="Arial"/>
              </a:rPr>
              <a:t>Dr. Wayne Kelly, Director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>
                <a:solidFill>
                  <a:srgbClr val="737373"/>
                </a:solidFill>
                <a:latin typeface="Arial"/>
              </a:rPr>
              <a:t>Rural Development Institute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B6AC6E-5610-46F3-2F8A-08F3F05E72C6}"/>
              </a:ext>
            </a:extLst>
          </p:cNvPr>
          <p:cNvSpPr txBox="1"/>
          <p:nvPr/>
        </p:nvSpPr>
        <p:spPr>
          <a:xfrm>
            <a:off x="8763000" y="7605223"/>
            <a:ext cx="8648700" cy="1055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340"/>
              </a:lnSpc>
              <a:spcBef>
                <a:spcPct val="0"/>
              </a:spcBef>
            </a:pPr>
            <a:r>
              <a:rPr lang="en-US" dirty="0">
                <a:solidFill>
                  <a:srgbClr val="737373"/>
                </a:solidFill>
                <a:latin typeface="Arial"/>
              </a:rPr>
              <a:t>February 23, 2024</a:t>
            </a:r>
          </a:p>
          <a:p>
            <a:pPr algn="r">
              <a:lnSpc>
                <a:spcPts val="4340"/>
              </a:lnSpc>
              <a:spcBef>
                <a:spcPct val="0"/>
              </a:spcBef>
            </a:pPr>
            <a:r>
              <a:rPr lang="en-US" dirty="0">
                <a:solidFill>
                  <a:srgbClr val="737373"/>
                </a:solidFill>
                <a:latin typeface="Arial"/>
              </a:rPr>
              <a:t>Knowles Douglas Centre, Brandon University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49A20B-0CCC-393D-EC8F-59A83AB860E2}"/>
              </a:ext>
            </a:extLst>
          </p:cNvPr>
          <p:cNvSpPr txBox="1"/>
          <p:nvPr/>
        </p:nvSpPr>
        <p:spPr>
          <a:xfrm>
            <a:off x="13487400" y="5863990"/>
            <a:ext cx="4798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Photo courtesy of Sean Kelly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C8392-74EE-7EBB-B09B-54DA1C177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A44714-330B-327E-4719-27A6CAC3C67B}"/>
              </a:ext>
            </a:extLst>
          </p:cNvPr>
          <p:cNvGrpSpPr/>
          <p:nvPr/>
        </p:nvGrpSpPr>
        <p:grpSpPr>
          <a:xfrm>
            <a:off x="0" y="0"/>
            <a:ext cx="18288000" cy="587583"/>
            <a:chOff x="0" y="0"/>
            <a:chExt cx="4816593" cy="1547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1248D6C-6604-2C8B-774F-7B3783FE0492}"/>
                </a:ext>
              </a:extLst>
            </p:cNvPr>
            <p:cNvSpPr/>
            <p:nvPr/>
          </p:nvSpPr>
          <p:spPr>
            <a:xfrm>
              <a:off x="0" y="0"/>
              <a:ext cx="4816592" cy="154754"/>
            </a:xfrm>
            <a:custGeom>
              <a:avLst/>
              <a:gdLst/>
              <a:ahLst/>
              <a:cxnLst/>
              <a:rect l="l" t="t" r="r" b="b"/>
              <a:pathLst>
                <a:path w="4816592" h="154754">
                  <a:moveTo>
                    <a:pt x="0" y="0"/>
                  </a:moveTo>
                  <a:lnTo>
                    <a:pt x="4816592" y="0"/>
                  </a:lnTo>
                  <a:lnTo>
                    <a:pt x="4816592" y="154754"/>
                  </a:lnTo>
                  <a:lnTo>
                    <a:pt x="0" y="154754"/>
                  </a:lnTo>
                  <a:close/>
                </a:path>
              </a:pathLst>
            </a:custGeom>
            <a:solidFill>
              <a:srgbClr val="0029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FB94C56-0A8C-B9A9-FCB0-5977C3F99646}"/>
                </a:ext>
              </a:extLst>
            </p:cNvPr>
            <p:cNvSpPr txBox="1"/>
            <p:nvPr/>
          </p:nvSpPr>
          <p:spPr>
            <a:xfrm>
              <a:off x="0" y="-38100"/>
              <a:ext cx="4816593" cy="192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3FE74C3F-E3DA-3A03-70F4-D114BC5C128D}"/>
              </a:ext>
            </a:extLst>
          </p:cNvPr>
          <p:cNvSpPr/>
          <p:nvPr/>
        </p:nvSpPr>
        <p:spPr>
          <a:xfrm>
            <a:off x="16041045" y="-571"/>
            <a:ext cx="1017769" cy="588154"/>
          </a:xfrm>
          <a:custGeom>
            <a:avLst/>
            <a:gdLst/>
            <a:ahLst/>
            <a:cxnLst/>
            <a:rect l="l" t="t" r="r" b="b"/>
            <a:pathLst>
              <a:path w="1017769" h="588154">
                <a:moveTo>
                  <a:pt x="0" y="0"/>
                </a:moveTo>
                <a:lnTo>
                  <a:pt x="1017769" y="0"/>
                </a:lnTo>
                <a:lnTo>
                  <a:pt x="1017769" y="588154"/>
                </a:lnTo>
                <a:lnTo>
                  <a:pt x="0" y="5881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4276833-9274-7912-D612-DF7CA3E683D9}"/>
              </a:ext>
            </a:extLst>
          </p:cNvPr>
          <p:cNvSpPr txBox="1"/>
          <p:nvPr/>
        </p:nvSpPr>
        <p:spPr>
          <a:xfrm>
            <a:off x="771576" y="14137"/>
            <a:ext cx="7727211" cy="51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38"/>
              </a:lnSpc>
              <a:spcBef>
                <a:spcPct val="0"/>
              </a:spcBef>
            </a:pPr>
            <a:r>
              <a:rPr lang="en-US" sz="2670">
                <a:solidFill>
                  <a:srgbClr val="7E99AA"/>
                </a:solidFill>
                <a:latin typeface="Arial Bold"/>
              </a:rPr>
              <a:t>RURAL DEVELOPMENT INSTITUTE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69A95-0C76-A405-99B5-98BEB0628EE2}"/>
              </a:ext>
            </a:extLst>
          </p:cNvPr>
          <p:cNvSpPr txBox="1"/>
          <p:nvPr/>
        </p:nvSpPr>
        <p:spPr>
          <a:xfrm>
            <a:off x="6893497" y="111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Arial Bold"/>
              </a:rPr>
              <a:t>WHERE ARE WE GOING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748DC-55D5-D0E5-E54A-26F55FC22828}"/>
              </a:ext>
            </a:extLst>
          </p:cNvPr>
          <p:cNvSpPr txBox="1"/>
          <p:nvPr/>
        </p:nvSpPr>
        <p:spPr>
          <a:xfrm>
            <a:off x="6893497" y="968274"/>
            <a:ext cx="1684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Rural Collaboration</a:t>
            </a:r>
            <a:endParaRPr lang="en-CA" sz="4000" kern="100" dirty="0">
              <a:solidFill>
                <a:srgbClr val="0C3667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BA9CE8-1CE7-CF16-3F14-9F6A31BAF64A}"/>
              </a:ext>
            </a:extLst>
          </p:cNvPr>
          <p:cNvSpPr txBox="1"/>
          <p:nvPr/>
        </p:nvSpPr>
        <p:spPr>
          <a:xfrm>
            <a:off x="6893497" y="2422680"/>
            <a:ext cx="17830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Rural Research</a:t>
            </a:r>
            <a:endParaRPr lang="en-CA" sz="4000" kern="100" dirty="0">
              <a:solidFill>
                <a:srgbClr val="0C3667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C31B32-16AB-6818-2861-6A44B5CAD52D}"/>
              </a:ext>
            </a:extLst>
          </p:cNvPr>
          <p:cNvSpPr txBox="1"/>
          <p:nvPr/>
        </p:nvSpPr>
        <p:spPr>
          <a:xfrm>
            <a:off x="6893497" y="3961896"/>
            <a:ext cx="1684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Rural Assessments and Data</a:t>
            </a:r>
            <a:endParaRPr lang="en-CA" sz="4000" kern="100" dirty="0">
              <a:solidFill>
                <a:srgbClr val="0C3667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CD1F58-85FF-74DF-7581-2A6D83D068FD}"/>
              </a:ext>
            </a:extLst>
          </p:cNvPr>
          <p:cNvSpPr txBox="1"/>
          <p:nvPr/>
        </p:nvSpPr>
        <p:spPr>
          <a:xfrm>
            <a:off x="6893497" y="5501112"/>
            <a:ext cx="1684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Rural Understanding &amp; Concepts</a:t>
            </a:r>
            <a:endParaRPr lang="en-CA" sz="4000" kern="100" dirty="0">
              <a:solidFill>
                <a:srgbClr val="0C3667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1A6929-F72A-3EBA-8601-5A6E4DEDFFCB}"/>
              </a:ext>
            </a:extLst>
          </p:cNvPr>
          <p:cNvSpPr txBox="1"/>
          <p:nvPr/>
        </p:nvSpPr>
        <p:spPr>
          <a:xfrm>
            <a:off x="6893497" y="7040328"/>
            <a:ext cx="1684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Rural Knowledge Mobilization</a:t>
            </a:r>
            <a:endParaRPr lang="en-CA" sz="4000" kern="100" dirty="0">
              <a:solidFill>
                <a:srgbClr val="0C3667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37A7D8-8E2A-1EFC-A70B-06480CC0F94A}"/>
              </a:ext>
            </a:extLst>
          </p:cNvPr>
          <p:cNvSpPr txBox="1"/>
          <p:nvPr/>
        </p:nvSpPr>
        <p:spPr>
          <a:xfrm>
            <a:off x="6893497" y="8724900"/>
            <a:ext cx="1760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Rural Capacity Building &amp; Training</a:t>
            </a:r>
            <a:endParaRPr lang="en-CA" sz="4000" kern="100" dirty="0">
              <a:solidFill>
                <a:srgbClr val="0C3667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28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34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3F6B9C5-4BAF-8605-CA04-C9BE7C413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6BA0338-B915-CF9C-E832-EDB64D08524A}"/>
              </a:ext>
            </a:extLst>
          </p:cNvPr>
          <p:cNvGrpSpPr/>
          <p:nvPr/>
        </p:nvGrpSpPr>
        <p:grpSpPr>
          <a:xfrm>
            <a:off x="0" y="0"/>
            <a:ext cx="18288000" cy="587583"/>
            <a:chOff x="0" y="0"/>
            <a:chExt cx="4816593" cy="1547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AD63CED-E37A-834D-6D65-D1864198909C}"/>
                </a:ext>
              </a:extLst>
            </p:cNvPr>
            <p:cNvSpPr/>
            <p:nvPr/>
          </p:nvSpPr>
          <p:spPr>
            <a:xfrm>
              <a:off x="0" y="0"/>
              <a:ext cx="4816592" cy="154754"/>
            </a:xfrm>
            <a:custGeom>
              <a:avLst/>
              <a:gdLst/>
              <a:ahLst/>
              <a:cxnLst/>
              <a:rect l="l" t="t" r="r" b="b"/>
              <a:pathLst>
                <a:path w="4816592" h="154754">
                  <a:moveTo>
                    <a:pt x="0" y="0"/>
                  </a:moveTo>
                  <a:lnTo>
                    <a:pt x="4816592" y="0"/>
                  </a:lnTo>
                  <a:lnTo>
                    <a:pt x="4816592" y="154754"/>
                  </a:lnTo>
                  <a:lnTo>
                    <a:pt x="0" y="154754"/>
                  </a:lnTo>
                  <a:close/>
                </a:path>
              </a:pathLst>
            </a:custGeom>
            <a:solidFill>
              <a:srgbClr val="0029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6E0DDB4-D2BD-6476-877B-CE83ADC50494}"/>
                </a:ext>
              </a:extLst>
            </p:cNvPr>
            <p:cNvSpPr txBox="1"/>
            <p:nvPr/>
          </p:nvSpPr>
          <p:spPr>
            <a:xfrm>
              <a:off x="0" y="-38100"/>
              <a:ext cx="4816593" cy="192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28F5578-DE49-D6F3-7A1D-49B971A607FA}"/>
              </a:ext>
            </a:extLst>
          </p:cNvPr>
          <p:cNvSpPr/>
          <p:nvPr/>
        </p:nvSpPr>
        <p:spPr>
          <a:xfrm>
            <a:off x="16041045" y="-571"/>
            <a:ext cx="1017769" cy="588154"/>
          </a:xfrm>
          <a:custGeom>
            <a:avLst/>
            <a:gdLst/>
            <a:ahLst/>
            <a:cxnLst/>
            <a:rect l="l" t="t" r="r" b="b"/>
            <a:pathLst>
              <a:path w="1017769" h="588154">
                <a:moveTo>
                  <a:pt x="0" y="0"/>
                </a:moveTo>
                <a:lnTo>
                  <a:pt x="1017769" y="0"/>
                </a:lnTo>
                <a:lnTo>
                  <a:pt x="1017769" y="588154"/>
                </a:lnTo>
                <a:lnTo>
                  <a:pt x="0" y="58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7EE69BC-AC9A-4682-31ED-97F42433A6FA}"/>
              </a:ext>
            </a:extLst>
          </p:cNvPr>
          <p:cNvSpPr txBox="1"/>
          <p:nvPr/>
        </p:nvSpPr>
        <p:spPr>
          <a:xfrm>
            <a:off x="771576" y="14137"/>
            <a:ext cx="7727211" cy="51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38"/>
              </a:lnSpc>
              <a:spcBef>
                <a:spcPct val="0"/>
              </a:spcBef>
            </a:pPr>
            <a:r>
              <a:rPr lang="en-US" sz="2670">
                <a:solidFill>
                  <a:srgbClr val="7E99AA"/>
                </a:solidFill>
                <a:latin typeface="Arial Bold"/>
              </a:rPr>
              <a:t>RURAL DEVELOPMENT INSTITUTE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F4785-6958-36EB-914A-284F00120336}"/>
              </a:ext>
            </a:extLst>
          </p:cNvPr>
          <p:cNvSpPr txBox="1"/>
          <p:nvPr/>
        </p:nvSpPr>
        <p:spPr>
          <a:xfrm>
            <a:off x="6893497" y="111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Arial Bold"/>
              </a:rPr>
              <a:t>WHERE ARE WE GOING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20562-B0CC-3791-66AA-FBE920A0F13A}"/>
              </a:ext>
            </a:extLst>
          </p:cNvPr>
          <p:cNvSpPr txBox="1"/>
          <p:nvPr/>
        </p:nvSpPr>
        <p:spPr>
          <a:xfrm>
            <a:off x="457200" y="934327"/>
            <a:ext cx="1684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Rural Collaboration </a:t>
            </a:r>
            <a:r>
              <a:rPr lang="en-CA" sz="4000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– build working research relationships with partners </a:t>
            </a:r>
            <a:r>
              <a:rPr lang="en-CA" sz="4000" b="1" i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at all levels</a:t>
            </a:r>
            <a:r>
              <a:rPr lang="en-CA" sz="4000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that are focused on rural community development/research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9C557A-DE31-16F7-107A-31BAAEE11DA2}"/>
              </a:ext>
            </a:extLst>
          </p:cNvPr>
          <p:cNvSpPr txBox="1"/>
          <p:nvPr/>
        </p:nvSpPr>
        <p:spPr>
          <a:xfrm>
            <a:off x="457200" y="2388733"/>
            <a:ext cx="17830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Rural Research </a:t>
            </a:r>
            <a:r>
              <a:rPr lang="en-CA" sz="4000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– continue to engage in a variety of rural </a:t>
            </a:r>
            <a:r>
              <a:rPr lang="en-CA" sz="4000" b="1" i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community-based</a:t>
            </a:r>
            <a:r>
              <a:rPr lang="en-CA" sz="4000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research projects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0C1135-D463-BE3E-CF7D-DB317A027009}"/>
              </a:ext>
            </a:extLst>
          </p:cNvPr>
          <p:cNvSpPr txBox="1"/>
          <p:nvPr/>
        </p:nvSpPr>
        <p:spPr>
          <a:xfrm>
            <a:off x="457200" y="3927949"/>
            <a:ext cx="1684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Rural Assessments and Data </a:t>
            </a:r>
            <a:r>
              <a:rPr lang="en-CA" sz="4000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– develop rural community measurement, assessment and data tools </a:t>
            </a:r>
            <a:r>
              <a:rPr lang="en-CA" sz="4000" b="1" i="1" u="sng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en-CA" sz="4000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repositories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B6D326-5CDC-8C43-44D1-C906AC997229}"/>
              </a:ext>
            </a:extLst>
          </p:cNvPr>
          <p:cNvSpPr txBox="1"/>
          <p:nvPr/>
        </p:nvSpPr>
        <p:spPr>
          <a:xfrm>
            <a:off x="457200" y="5467165"/>
            <a:ext cx="1684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Rural Analysis and Understanding </a:t>
            </a:r>
            <a:r>
              <a:rPr lang="en-CA" sz="4000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– continue to examine and identify </a:t>
            </a:r>
            <a:r>
              <a:rPr lang="en-CA" sz="4000" b="1" i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common &amp; critical </a:t>
            </a:r>
            <a:r>
              <a:rPr lang="en-CA" sz="4000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rural development  issues, challenges and opportunities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356A28-9C84-5BE0-45B2-CD3CBFF6664E}"/>
              </a:ext>
            </a:extLst>
          </p:cNvPr>
          <p:cNvSpPr txBox="1"/>
          <p:nvPr/>
        </p:nvSpPr>
        <p:spPr>
          <a:xfrm>
            <a:off x="457200" y="7006381"/>
            <a:ext cx="1684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Rural Knowledge Mobilization </a:t>
            </a:r>
            <a:r>
              <a:rPr lang="en-CA" sz="4000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– continue to share rural research findings, data and experiences </a:t>
            </a:r>
            <a:r>
              <a:rPr lang="en-CA" sz="4000" b="1" i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at all levels</a:t>
            </a:r>
            <a:r>
              <a:rPr lang="en-CA" sz="4000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57E723-773F-5B66-1008-84878565092E}"/>
              </a:ext>
            </a:extLst>
          </p:cNvPr>
          <p:cNvSpPr txBox="1"/>
          <p:nvPr/>
        </p:nvSpPr>
        <p:spPr>
          <a:xfrm>
            <a:off x="457200" y="8690953"/>
            <a:ext cx="1760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Rural Capacity Building </a:t>
            </a:r>
            <a:r>
              <a:rPr lang="en-CA" sz="4000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– continue to determine and develop the capacity requirements </a:t>
            </a:r>
            <a:r>
              <a:rPr lang="en-CA" sz="4000" b="1" u="sng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en-CA" sz="4000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gap training needed to support rural community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25577886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34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87583"/>
            <a:chOff x="0" y="0"/>
            <a:chExt cx="4816593" cy="154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54754"/>
            </a:xfrm>
            <a:custGeom>
              <a:avLst/>
              <a:gdLst/>
              <a:ahLst/>
              <a:cxnLst/>
              <a:rect l="l" t="t" r="r" b="b"/>
              <a:pathLst>
                <a:path w="4816592" h="154754">
                  <a:moveTo>
                    <a:pt x="0" y="0"/>
                  </a:moveTo>
                  <a:lnTo>
                    <a:pt x="4816592" y="0"/>
                  </a:lnTo>
                  <a:lnTo>
                    <a:pt x="4816592" y="154754"/>
                  </a:lnTo>
                  <a:lnTo>
                    <a:pt x="0" y="154754"/>
                  </a:lnTo>
                  <a:close/>
                </a:path>
              </a:pathLst>
            </a:custGeom>
            <a:solidFill>
              <a:srgbClr val="0029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92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41045" y="-571"/>
            <a:ext cx="1017769" cy="588154"/>
          </a:xfrm>
          <a:custGeom>
            <a:avLst/>
            <a:gdLst/>
            <a:ahLst/>
            <a:cxnLst/>
            <a:rect l="l" t="t" r="r" b="b"/>
            <a:pathLst>
              <a:path w="1017769" h="588154">
                <a:moveTo>
                  <a:pt x="0" y="0"/>
                </a:moveTo>
                <a:lnTo>
                  <a:pt x="1017769" y="0"/>
                </a:lnTo>
                <a:lnTo>
                  <a:pt x="1017769" y="588154"/>
                </a:lnTo>
                <a:lnTo>
                  <a:pt x="0" y="5881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71576" y="14137"/>
            <a:ext cx="7727211" cy="51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38"/>
              </a:lnSpc>
              <a:spcBef>
                <a:spcPct val="0"/>
              </a:spcBef>
            </a:pPr>
            <a:r>
              <a:rPr lang="en-US" sz="2670">
                <a:solidFill>
                  <a:srgbClr val="7E99AA"/>
                </a:solidFill>
                <a:latin typeface="Arial Bold"/>
              </a:rPr>
              <a:t>RURAL DEVELOPMENT INSTITUTE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1576" y="9688570"/>
            <a:ext cx="15269468" cy="38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9"/>
              </a:lnSpc>
            </a:pPr>
            <a:r>
              <a:rPr lang="en-US" sz="1999" spc="99" dirty="0">
                <a:solidFill>
                  <a:srgbClr val="737373"/>
                </a:solidFill>
                <a:latin typeface="Arial"/>
              </a:rPr>
              <a:t>Leadership Brandon: Rural Development Institute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0138" y="1959358"/>
            <a:ext cx="16487724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0"/>
              </a:lnSpc>
            </a:pPr>
            <a:r>
              <a:rPr lang="en-US" sz="11000">
                <a:solidFill>
                  <a:srgbClr val="013766"/>
                </a:solidFill>
                <a:latin typeface="Arial Bold"/>
              </a:rPr>
              <a:t>Any Questions or </a:t>
            </a:r>
          </a:p>
          <a:p>
            <a:pPr algn="ctr">
              <a:lnSpc>
                <a:spcPts val="11550"/>
              </a:lnSpc>
            </a:pPr>
            <a:r>
              <a:rPr lang="en-US" sz="11000">
                <a:solidFill>
                  <a:srgbClr val="013766"/>
                </a:solidFill>
                <a:latin typeface="Arial Bold"/>
              </a:rPr>
              <a:t>Comments?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0138" y="5251158"/>
            <a:ext cx="16265661" cy="1017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dirty="0">
                <a:solidFill>
                  <a:srgbClr val="737373"/>
                </a:solidFill>
                <a:latin typeface="Arial"/>
              </a:rPr>
              <a:t>Thank You</a:t>
            </a:r>
          </a:p>
        </p:txBody>
      </p:sp>
      <p:sp>
        <p:nvSpPr>
          <p:cNvPr id="10" name="Freeform 10"/>
          <p:cNvSpPr/>
          <p:nvPr/>
        </p:nvSpPr>
        <p:spPr>
          <a:xfrm>
            <a:off x="867830" y="7767742"/>
            <a:ext cx="2768152" cy="637297"/>
          </a:xfrm>
          <a:custGeom>
            <a:avLst/>
            <a:gdLst/>
            <a:ahLst/>
            <a:cxnLst/>
            <a:rect l="l" t="t" r="r" b="b"/>
            <a:pathLst>
              <a:path w="2768152" h="637297">
                <a:moveTo>
                  <a:pt x="0" y="0"/>
                </a:moveTo>
                <a:lnTo>
                  <a:pt x="2768152" y="0"/>
                </a:lnTo>
                <a:lnTo>
                  <a:pt x="2768152" y="637297"/>
                </a:lnTo>
                <a:lnTo>
                  <a:pt x="0" y="637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17" t="-6485" b="-648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87583"/>
            <a:chOff x="0" y="0"/>
            <a:chExt cx="4816593" cy="154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54754"/>
            </a:xfrm>
            <a:custGeom>
              <a:avLst/>
              <a:gdLst/>
              <a:ahLst/>
              <a:cxnLst/>
              <a:rect l="l" t="t" r="r" b="b"/>
              <a:pathLst>
                <a:path w="4816592" h="154754">
                  <a:moveTo>
                    <a:pt x="0" y="0"/>
                  </a:moveTo>
                  <a:lnTo>
                    <a:pt x="4816592" y="0"/>
                  </a:lnTo>
                  <a:lnTo>
                    <a:pt x="4816592" y="154754"/>
                  </a:lnTo>
                  <a:lnTo>
                    <a:pt x="0" y="154754"/>
                  </a:lnTo>
                  <a:close/>
                </a:path>
              </a:pathLst>
            </a:custGeom>
            <a:solidFill>
              <a:srgbClr val="0029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92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41045" y="-571"/>
            <a:ext cx="1017769" cy="588154"/>
          </a:xfrm>
          <a:custGeom>
            <a:avLst/>
            <a:gdLst/>
            <a:ahLst/>
            <a:cxnLst/>
            <a:rect l="l" t="t" r="r" b="b"/>
            <a:pathLst>
              <a:path w="1017769" h="588154">
                <a:moveTo>
                  <a:pt x="0" y="0"/>
                </a:moveTo>
                <a:lnTo>
                  <a:pt x="1017769" y="0"/>
                </a:lnTo>
                <a:lnTo>
                  <a:pt x="1017769" y="588154"/>
                </a:lnTo>
                <a:lnTo>
                  <a:pt x="0" y="58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71576" y="14137"/>
            <a:ext cx="7727211" cy="51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38"/>
              </a:lnSpc>
              <a:spcBef>
                <a:spcPct val="0"/>
              </a:spcBef>
            </a:pPr>
            <a:r>
              <a:rPr lang="en-US" sz="2670">
                <a:solidFill>
                  <a:srgbClr val="7E99AA"/>
                </a:solidFill>
                <a:latin typeface="Arial Bold"/>
              </a:rPr>
              <a:t>RURAL DEVELOPMENT INSTITUTE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1576" y="9688570"/>
            <a:ext cx="15269468" cy="43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9"/>
              </a:lnSpc>
            </a:pPr>
            <a:r>
              <a:rPr lang="en-US" sz="1999" spc="99">
                <a:solidFill>
                  <a:srgbClr val="737373"/>
                </a:solidFill>
                <a:latin typeface="Arial"/>
              </a:rPr>
              <a:t>PRESENTATION NAME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1576" y="809625"/>
            <a:ext cx="16487724" cy="965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013766"/>
                </a:solidFill>
                <a:latin typeface="Arial Bold"/>
              </a:rPr>
              <a:t>Outline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3153" y="1925758"/>
            <a:ext cx="16265661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4" lvl="1" indent="-431802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rimson Roman"/>
              </a:rPr>
              <a:t>What is RDI</a:t>
            </a:r>
          </a:p>
          <a:p>
            <a:pPr marL="863604" lvl="1" indent="-431802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rimson Roman"/>
              </a:rPr>
              <a:t>Where we come from</a:t>
            </a:r>
          </a:p>
          <a:p>
            <a:pPr marL="863604" lvl="1" indent="-431802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rimson Roman"/>
              </a:rPr>
              <a:t>Where we are now</a:t>
            </a:r>
          </a:p>
          <a:p>
            <a:pPr marL="863604" lvl="1" indent="-431802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rimson Roman"/>
              </a:rPr>
              <a:t>Where we are going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87583"/>
            <a:chOff x="0" y="0"/>
            <a:chExt cx="4816593" cy="154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54754"/>
            </a:xfrm>
            <a:custGeom>
              <a:avLst/>
              <a:gdLst/>
              <a:ahLst/>
              <a:cxnLst/>
              <a:rect l="l" t="t" r="r" b="b"/>
              <a:pathLst>
                <a:path w="4816592" h="154754">
                  <a:moveTo>
                    <a:pt x="0" y="0"/>
                  </a:moveTo>
                  <a:lnTo>
                    <a:pt x="4816592" y="0"/>
                  </a:lnTo>
                  <a:lnTo>
                    <a:pt x="4816592" y="154754"/>
                  </a:lnTo>
                  <a:lnTo>
                    <a:pt x="0" y="154754"/>
                  </a:lnTo>
                  <a:close/>
                </a:path>
              </a:pathLst>
            </a:custGeom>
            <a:solidFill>
              <a:srgbClr val="0029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92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41045" y="-571"/>
            <a:ext cx="1017769" cy="588154"/>
          </a:xfrm>
          <a:custGeom>
            <a:avLst/>
            <a:gdLst/>
            <a:ahLst/>
            <a:cxnLst/>
            <a:rect l="l" t="t" r="r" b="b"/>
            <a:pathLst>
              <a:path w="1017769" h="588154">
                <a:moveTo>
                  <a:pt x="0" y="0"/>
                </a:moveTo>
                <a:lnTo>
                  <a:pt x="1017769" y="0"/>
                </a:lnTo>
                <a:lnTo>
                  <a:pt x="1017769" y="588154"/>
                </a:lnTo>
                <a:lnTo>
                  <a:pt x="0" y="5881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71576" y="14137"/>
            <a:ext cx="7727211" cy="51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38"/>
              </a:lnSpc>
              <a:spcBef>
                <a:spcPct val="0"/>
              </a:spcBef>
            </a:pPr>
            <a:r>
              <a:rPr lang="en-US" sz="2670">
                <a:solidFill>
                  <a:srgbClr val="7E99AA"/>
                </a:solidFill>
                <a:latin typeface="Arial Bold"/>
              </a:rPr>
              <a:t>RURAL DEVELOPMENT INSTITUTE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1576" y="9688570"/>
            <a:ext cx="15269468" cy="38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9"/>
              </a:lnSpc>
            </a:pPr>
            <a:r>
              <a:rPr lang="en-US" sz="1999" spc="99" dirty="0">
                <a:solidFill>
                  <a:srgbClr val="737373"/>
                </a:solidFill>
                <a:latin typeface="Arial"/>
              </a:rPr>
              <a:t>Leadership Brandon: Rural Development Institute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2CC378-9965-2CDC-31C7-8A8514CBC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601719"/>
            <a:ext cx="10614378" cy="9671143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7CA98ABA-E814-74C7-9C8C-A3CEC17BE03C}"/>
              </a:ext>
            </a:extLst>
          </p:cNvPr>
          <p:cNvSpPr txBox="1"/>
          <p:nvPr/>
        </p:nvSpPr>
        <p:spPr>
          <a:xfrm>
            <a:off x="457200" y="824502"/>
            <a:ext cx="7371612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37373"/>
                </a:solidFill>
                <a:latin typeface="Arial"/>
              </a:rPr>
              <a:t>35</a:t>
            </a:r>
            <a:r>
              <a:rPr lang="en-US" sz="3200" baseline="30000" dirty="0">
                <a:solidFill>
                  <a:srgbClr val="737373"/>
                </a:solidFill>
                <a:latin typeface="Arial"/>
              </a:rPr>
              <a:t>th</a:t>
            </a:r>
            <a:r>
              <a:rPr lang="en-US" sz="3200" dirty="0">
                <a:solidFill>
                  <a:srgbClr val="737373"/>
                </a:solidFill>
                <a:latin typeface="Arial"/>
              </a:rPr>
              <a:t> year of operation, 5</a:t>
            </a:r>
            <a:r>
              <a:rPr lang="en-US" sz="3200" baseline="30000" dirty="0">
                <a:solidFill>
                  <a:srgbClr val="737373"/>
                </a:solidFill>
                <a:latin typeface="Arial"/>
              </a:rPr>
              <a:t>th</a:t>
            </a:r>
            <a:r>
              <a:rPr lang="en-US" sz="3200" dirty="0">
                <a:solidFill>
                  <a:srgbClr val="737373"/>
                </a:solidFill>
                <a:latin typeface="Arial"/>
              </a:rPr>
              <a:t> Director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737373"/>
              </a:solidFill>
              <a:latin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37373"/>
                </a:solidFill>
                <a:latin typeface="Arial"/>
              </a:rPr>
              <a:t>RDI is now part of the Faculty of Arts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737373"/>
              </a:solidFill>
              <a:latin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37373"/>
                </a:solidFill>
                <a:latin typeface="Arial"/>
              </a:rPr>
              <a:t>Project based rural development research – a wide range of topics: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37373"/>
                </a:solidFill>
                <a:latin typeface="Arial"/>
              </a:rPr>
              <a:t>economic development,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37373"/>
                </a:solidFill>
                <a:latin typeface="Arial"/>
              </a:rPr>
              <a:t>immigration,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37373"/>
                </a:solidFill>
                <a:latin typeface="Arial"/>
              </a:rPr>
              <a:t>digital rural,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37373"/>
                </a:solidFill>
                <a:latin typeface="Arial"/>
              </a:rPr>
              <a:t>tourism,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37373"/>
                </a:solidFill>
                <a:latin typeface="Arial"/>
              </a:rPr>
              <a:t>climate change,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37373"/>
                </a:solidFill>
                <a:latin typeface="Arial"/>
              </a:rPr>
              <a:t>population health,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37373"/>
                </a:solidFill>
                <a:latin typeface="Arial"/>
              </a:rPr>
              <a:t>rural policy,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37373"/>
                </a:solidFill>
                <a:latin typeface="Arial"/>
              </a:rPr>
              <a:t>CED,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37373"/>
                </a:solidFill>
                <a:latin typeface="Arial"/>
              </a:rPr>
              <a:t>well-being,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37373"/>
                </a:solidFill>
                <a:latin typeface="Arial"/>
              </a:rPr>
              <a:t>entrepreneurship,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37373"/>
                </a:solidFill>
                <a:latin typeface="Arial"/>
              </a:rPr>
              <a:t>rural data,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37373"/>
                </a:solidFill>
                <a:latin typeface="Arial"/>
              </a:rPr>
              <a:t>rural capacity building,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37373"/>
                </a:solidFill>
                <a:latin typeface="Arial"/>
              </a:rPr>
              <a:t>comparative research,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37373"/>
                </a:solidFill>
                <a:latin typeface="Arial"/>
              </a:rPr>
              <a:t>international rural research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6AC4C-877A-23C3-BA82-7EF100122D93}"/>
              </a:ext>
            </a:extLst>
          </p:cNvPr>
          <p:cNvSpPr txBox="1"/>
          <p:nvPr/>
        </p:nvSpPr>
        <p:spPr>
          <a:xfrm>
            <a:off x="6897041" y="-2240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Arial Bold"/>
              </a:rPr>
              <a:t>WHERE WE COME FROM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A2AFDD-6D7B-E14C-CA0E-3F5E3F17D852}"/>
              </a:ext>
            </a:extLst>
          </p:cNvPr>
          <p:cNvGrpSpPr/>
          <p:nvPr/>
        </p:nvGrpSpPr>
        <p:grpSpPr>
          <a:xfrm>
            <a:off x="5" y="-15063"/>
            <a:ext cx="18287995" cy="10439180"/>
            <a:chOff x="3886200" y="4076700"/>
            <a:chExt cx="18287995" cy="104391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7F7017-0939-80D5-CF15-63FD6AB59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200" y="4076700"/>
              <a:ext cx="18287995" cy="1043918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2929E6-706E-43BF-FFA0-6E3A2E5B7497}"/>
                </a:ext>
              </a:extLst>
            </p:cNvPr>
            <p:cNvSpPr txBox="1"/>
            <p:nvPr/>
          </p:nvSpPr>
          <p:spPr>
            <a:xfrm>
              <a:off x="6477001" y="5309655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2014 - 2021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1480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87583"/>
            <a:chOff x="0" y="0"/>
            <a:chExt cx="4816593" cy="154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54754"/>
            </a:xfrm>
            <a:custGeom>
              <a:avLst/>
              <a:gdLst/>
              <a:ahLst/>
              <a:cxnLst/>
              <a:rect l="l" t="t" r="r" b="b"/>
              <a:pathLst>
                <a:path w="4816592" h="154754">
                  <a:moveTo>
                    <a:pt x="0" y="0"/>
                  </a:moveTo>
                  <a:lnTo>
                    <a:pt x="4816592" y="0"/>
                  </a:lnTo>
                  <a:lnTo>
                    <a:pt x="4816592" y="154754"/>
                  </a:lnTo>
                  <a:lnTo>
                    <a:pt x="0" y="154754"/>
                  </a:lnTo>
                  <a:close/>
                </a:path>
              </a:pathLst>
            </a:custGeom>
            <a:solidFill>
              <a:srgbClr val="0029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92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41045" y="-571"/>
            <a:ext cx="1017769" cy="588154"/>
          </a:xfrm>
          <a:custGeom>
            <a:avLst/>
            <a:gdLst/>
            <a:ahLst/>
            <a:cxnLst/>
            <a:rect l="l" t="t" r="r" b="b"/>
            <a:pathLst>
              <a:path w="1017769" h="588154">
                <a:moveTo>
                  <a:pt x="0" y="0"/>
                </a:moveTo>
                <a:lnTo>
                  <a:pt x="1017769" y="0"/>
                </a:lnTo>
                <a:lnTo>
                  <a:pt x="1017769" y="588154"/>
                </a:lnTo>
                <a:lnTo>
                  <a:pt x="0" y="5881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71576" y="14137"/>
            <a:ext cx="7727211" cy="51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38"/>
              </a:lnSpc>
              <a:spcBef>
                <a:spcPct val="0"/>
              </a:spcBef>
            </a:pPr>
            <a:r>
              <a:rPr lang="en-US" sz="2670">
                <a:solidFill>
                  <a:srgbClr val="7E99AA"/>
                </a:solidFill>
                <a:latin typeface="Arial Bold"/>
              </a:rPr>
              <a:t>RURAL DEVELOPMENT INSTITUTE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A138B9-0F74-FB4B-DD31-9858FD79E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01" y="601720"/>
            <a:ext cx="16935100" cy="96208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9190B4B-B3E9-40DB-9D9F-B287185D74CC}"/>
              </a:ext>
            </a:extLst>
          </p:cNvPr>
          <p:cNvSpPr/>
          <p:nvPr/>
        </p:nvSpPr>
        <p:spPr>
          <a:xfrm>
            <a:off x="990600" y="9811173"/>
            <a:ext cx="6248400" cy="41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ABF617-C247-64F7-48A5-9E0654C2B2D5}"/>
              </a:ext>
            </a:extLst>
          </p:cNvPr>
          <p:cNvSpPr txBox="1"/>
          <p:nvPr/>
        </p:nvSpPr>
        <p:spPr>
          <a:xfrm>
            <a:off x="6907674" y="111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Arial Bold"/>
              </a:rPr>
              <a:t>WHERE WE ARE NOW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5726909-6E23-B9FA-6B45-6769FBEEC3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307" b="5022"/>
          <a:stretch/>
        </p:blipFill>
        <p:spPr>
          <a:xfrm>
            <a:off x="7621427" y="8971430"/>
            <a:ext cx="3427575" cy="83947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2A4860A-649F-06BB-69AE-6B5E281BFC8E}"/>
              </a:ext>
            </a:extLst>
          </p:cNvPr>
          <p:cNvSpPr/>
          <p:nvPr/>
        </p:nvSpPr>
        <p:spPr>
          <a:xfrm>
            <a:off x="8153402" y="9811173"/>
            <a:ext cx="2895600" cy="42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AA81A9-0361-8D4D-9243-9EB3A50552B4}"/>
              </a:ext>
            </a:extLst>
          </p:cNvPr>
          <p:cNvSpPr txBox="1"/>
          <p:nvPr/>
        </p:nvSpPr>
        <p:spPr>
          <a:xfrm>
            <a:off x="6905901" y="6446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Arial Bold"/>
              </a:rPr>
              <a:t>Where we are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A043C-5E6C-882B-DA18-AE0395C0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-35127"/>
            <a:ext cx="11353800" cy="104804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7CAFBC-323D-54A9-F62C-906EA02349F1}"/>
              </a:ext>
            </a:extLst>
          </p:cNvPr>
          <p:cNvSpPr/>
          <p:nvPr/>
        </p:nvSpPr>
        <p:spPr>
          <a:xfrm>
            <a:off x="8001000" y="-141215"/>
            <a:ext cx="6248400" cy="41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98471-F75B-7524-F65B-FAB83BF60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7D67A88-D8C4-4CED-C7A7-F2B1608014A0}"/>
              </a:ext>
            </a:extLst>
          </p:cNvPr>
          <p:cNvGrpSpPr/>
          <p:nvPr/>
        </p:nvGrpSpPr>
        <p:grpSpPr>
          <a:xfrm>
            <a:off x="0" y="0"/>
            <a:ext cx="18288000" cy="587583"/>
            <a:chOff x="0" y="0"/>
            <a:chExt cx="4816593" cy="1547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1A8AF0E-5F22-8CC4-7457-1DBF48616AC8}"/>
                </a:ext>
              </a:extLst>
            </p:cNvPr>
            <p:cNvSpPr/>
            <p:nvPr/>
          </p:nvSpPr>
          <p:spPr>
            <a:xfrm>
              <a:off x="0" y="0"/>
              <a:ext cx="4816592" cy="154754"/>
            </a:xfrm>
            <a:custGeom>
              <a:avLst/>
              <a:gdLst/>
              <a:ahLst/>
              <a:cxnLst/>
              <a:rect l="l" t="t" r="r" b="b"/>
              <a:pathLst>
                <a:path w="4816592" h="154754">
                  <a:moveTo>
                    <a:pt x="0" y="0"/>
                  </a:moveTo>
                  <a:lnTo>
                    <a:pt x="4816592" y="0"/>
                  </a:lnTo>
                  <a:lnTo>
                    <a:pt x="4816592" y="154754"/>
                  </a:lnTo>
                  <a:lnTo>
                    <a:pt x="0" y="154754"/>
                  </a:lnTo>
                  <a:close/>
                </a:path>
              </a:pathLst>
            </a:custGeom>
            <a:solidFill>
              <a:srgbClr val="0029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0F1A15B-042C-66C9-A25E-2783082E3B40}"/>
                </a:ext>
              </a:extLst>
            </p:cNvPr>
            <p:cNvSpPr txBox="1"/>
            <p:nvPr/>
          </p:nvSpPr>
          <p:spPr>
            <a:xfrm>
              <a:off x="0" y="-38100"/>
              <a:ext cx="4816593" cy="192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C6470E0-0E1D-A358-7CEE-AC3EAF4AAB5B}"/>
              </a:ext>
            </a:extLst>
          </p:cNvPr>
          <p:cNvSpPr/>
          <p:nvPr/>
        </p:nvSpPr>
        <p:spPr>
          <a:xfrm>
            <a:off x="16041045" y="-571"/>
            <a:ext cx="1017769" cy="588154"/>
          </a:xfrm>
          <a:custGeom>
            <a:avLst/>
            <a:gdLst/>
            <a:ahLst/>
            <a:cxnLst/>
            <a:rect l="l" t="t" r="r" b="b"/>
            <a:pathLst>
              <a:path w="1017769" h="588154">
                <a:moveTo>
                  <a:pt x="0" y="0"/>
                </a:moveTo>
                <a:lnTo>
                  <a:pt x="1017769" y="0"/>
                </a:lnTo>
                <a:lnTo>
                  <a:pt x="1017769" y="588154"/>
                </a:lnTo>
                <a:lnTo>
                  <a:pt x="0" y="58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79E1B10-E8CF-3978-4F25-C5A9CF38A149}"/>
              </a:ext>
            </a:extLst>
          </p:cNvPr>
          <p:cNvSpPr txBox="1"/>
          <p:nvPr/>
        </p:nvSpPr>
        <p:spPr>
          <a:xfrm>
            <a:off x="771576" y="14137"/>
            <a:ext cx="7727211" cy="51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38"/>
              </a:lnSpc>
              <a:spcBef>
                <a:spcPct val="0"/>
              </a:spcBef>
            </a:pPr>
            <a:r>
              <a:rPr lang="en-US" sz="2670">
                <a:solidFill>
                  <a:srgbClr val="7E99AA"/>
                </a:solidFill>
                <a:latin typeface="Arial Bold"/>
              </a:rPr>
              <a:t>RURAL DEVELOPMENT INSTITUTE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937CEC-F12C-B462-4561-65C1BBCB86F0}"/>
              </a:ext>
            </a:extLst>
          </p:cNvPr>
          <p:cNvSpPr txBox="1"/>
          <p:nvPr/>
        </p:nvSpPr>
        <p:spPr>
          <a:xfrm>
            <a:off x="10953017" y="986675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www.brandonu.ca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rdi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/projects/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7EC30D-7818-520F-46C9-3FDC9ED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41130"/>
            <a:ext cx="9364646" cy="7813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CC746E-6C13-D609-2AAE-8F44AA6A1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130" y="1859083"/>
            <a:ext cx="8596470" cy="8007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3011E1-264B-F255-2490-E8AB30A3E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9" y="624186"/>
            <a:ext cx="9394707" cy="919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E5A405-25A3-A1FB-0602-2FF4E368648D}"/>
              </a:ext>
            </a:extLst>
          </p:cNvPr>
          <p:cNvSpPr txBox="1"/>
          <p:nvPr/>
        </p:nvSpPr>
        <p:spPr>
          <a:xfrm>
            <a:off x="6907674" y="111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Arial Bold"/>
              </a:rPr>
              <a:t>WHERE WE ARE NOW</a:t>
            </a:r>
          </a:p>
        </p:txBody>
      </p:sp>
    </p:spTree>
    <p:extLst>
      <p:ext uri="{BB962C8B-B14F-4D97-AF65-F5344CB8AC3E}">
        <p14:creationId xmlns:p14="http://schemas.microsoft.com/office/powerpoint/2010/main" val="422925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BE5A4-9158-FA05-D294-89F6B52FB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58C1020-BF4C-D1A3-BD34-26B37D8A5A23}"/>
              </a:ext>
            </a:extLst>
          </p:cNvPr>
          <p:cNvGrpSpPr/>
          <p:nvPr/>
        </p:nvGrpSpPr>
        <p:grpSpPr>
          <a:xfrm>
            <a:off x="0" y="0"/>
            <a:ext cx="18288000" cy="587583"/>
            <a:chOff x="0" y="0"/>
            <a:chExt cx="4816593" cy="1547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F08CD74-31F4-8D41-AD90-0ADD4425454C}"/>
                </a:ext>
              </a:extLst>
            </p:cNvPr>
            <p:cNvSpPr/>
            <p:nvPr/>
          </p:nvSpPr>
          <p:spPr>
            <a:xfrm>
              <a:off x="0" y="0"/>
              <a:ext cx="4816592" cy="154754"/>
            </a:xfrm>
            <a:custGeom>
              <a:avLst/>
              <a:gdLst/>
              <a:ahLst/>
              <a:cxnLst/>
              <a:rect l="l" t="t" r="r" b="b"/>
              <a:pathLst>
                <a:path w="4816592" h="154754">
                  <a:moveTo>
                    <a:pt x="0" y="0"/>
                  </a:moveTo>
                  <a:lnTo>
                    <a:pt x="4816592" y="0"/>
                  </a:lnTo>
                  <a:lnTo>
                    <a:pt x="4816592" y="154754"/>
                  </a:lnTo>
                  <a:lnTo>
                    <a:pt x="0" y="154754"/>
                  </a:lnTo>
                  <a:close/>
                </a:path>
              </a:pathLst>
            </a:custGeom>
            <a:solidFill>
              <a:srgbClr val="0029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732F95C-5548-0193-BBB9-5E05746C24BF}"/>
                </a:ext>
              </a:extLst>
            </p:cNvPr>
            <p:cNvSpPr txBox="1"/>
            <p:nvPr/>
          </p:nvSpPr>
          <p:spPr>
            <a:xfrm>
              <a:off x="0" y="-38100"/>
              <a:ext cx="4816593" cy="192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A79202B-59A6-6D0E-7854-1DEAED631B12}"/>
              </a:ext>
            </a:extLst>
          </p:cNvPr>
          <p:cNvSpPr/>
          <p:nvPr/>
        </p:nvSpPr>
        <p:spPr>
          <a:xfrm>
            <a:off x="16041045" y="-571"/>
            <a:ext cx="1017769" cy="588154"/>
          </a:xfrm>
          <a:custGeom>
            <a:avLst/>
            <a:gdLst/>
            <a:ahLst/>
            <a:cxnLst/>
            <a:rect l="l" t="t" r="r" b="b"/>
            <a:pathLst>
              <a:path w="1017769" h="588154">
                <a:moveTo>
                  <a:pt x="0" y="0"/>
                </a:moveTo>
                <a:lnTo>
                  <a:pt x="1017769" y="0"/>
                </a:lnTo>
                <a:lnTo>
                  <a:pt x="1017769" y="588154"/>
                </a:lnTo>
                <a:lnTo>
                  <a:pt x="0" y="58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89951E1-C904-73FB-B528-184D1D085B92}"/>
              </a:ext>
            </a:extLst>
          </p:cNvPr>
          <p:cNvSpPr txBox="1"/>
          <p:nvPr/>
        </p:nvSpPr>
        <p:spPr>
          <a:xfrm>
            <a:off x="771576" y="14137"/>
            <a:ext cx="7727211" cy="51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38"/>
              </a:lnSpc>
              <a:spcBef>
                <a:spcPct val="0"/>
              </a:spcBef>
            </a:pPr>
            <a:r>
              <a:rPr lang="en-US" sz="2670">
                <a:solidFill>
                  <a:srgbClr val="7E99AA"/>
                </a:solidFill>
                <a:latin typeface="Arial Bold"/>
              </a:rPr>
              <a:t>RURAL DEVELOPMENT INSTITUTE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34AD1E-AB9D-522D-BCF9-605C7C9AB187}"/>
              </a:ext>
            </a:extLst>
          </p:cNvPr>
          <p:cNvSpPr txBox="1"/>
          <p:nvPr/>
        </p:nvSpPr>
        <p:spPr>
          <a:xfrm>
            <a:off x="1650929" y="3924300"/>
            <a:ext cx="15414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VISION: </a:t>
            </a:r>
            <a:r>
              <a:rPr lang="en-CA" sz="5400" kern="100" dirty="0">
                <a:solidFill>
                  <a:srgbClr val="0C3667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RDI’s research and collaboration support a vibrant southwestern region and rural Manitoba.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2588A1-AD50-FDC7-19C7-E11F12BDD6F4}"/>
              </a:ext>
            </a:extLst>
          </p:cNvPr>
          <p:cNvSpPr txBox="1"/>
          <p:nvPr/>
        </p:nvSpPr>
        <p:spPr>
          <a:xfrm>
            <a:off x="6893497" y="111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Arial Bold"/>
              </a:rPr>
              <a:t>WHERE ARE WE GOING</a:t>
            </a:r>
          </a:p>
        </p:txBody>
      </p:sp>
    </p:spTree>
    <p:extLst>
      <p:ext uri="{BB962C8B-B14F-4D97-AF65-F5344CB8AC3E}">
        <p14:creationId xmlns:p14="http://schemas.microsoft.com/office/powerpoint/2010/main" val="2979089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39A5E-DD54-AE18-4020-DED2C635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F7AE3B9-28B8-3047-45A0-D8E710EF39E6}"/>
              </a:ext>
            </a:extLst>
          </p:cNvPr>
          <p:cNvGrpSpPr/>
          <p:nvPr/>
        </p:nvGrpSpPr>
        <p:grpSpPr>
          <a:xfrm>
            <a:off x="0" y="0"/>
            <a:ext cx="18288000" cy="587583"/>
            <a:chOff x="0" y="0"/>
            <a:chExt cx="4816593" cy="15475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9C18E52-BBAD-7960-90FF-6DC59BE8DB9D}"/>
                </a:ext>
              </a:extLst>
            </p:cNvPr>
            <p:cNvSpPr/>
            <p:nvPr/>
          </p:nvSpPr>
          <p:spPr>
            <a:xfrm>
              <a:off x="0" y="0"/>
              <a:ext cx="4816592" cy="154754"/>
            </a:xfrm>
            <a:custGeom>
              <a:avLst/>
              <a:gdLst/>
              <a:ahLst/>
              <a:cxnLst/>
              <a:rect l="l" t="t" r="r" b="b"/>
              <a:pathLst>
                <a:path w="4816592" h="154754">
                  <a:moveTo>
                    <a:pt x="0" y="0"/>
                  </a:moveTo>
                  <a:lnTo>
                    <a:pt x="4816592" y="0"/>
                  </a:lnTo>
                  <a:lnTo>
                    <a:pt x="4816592" y="154754"/>
                  </a:lnTo>
                  <a:lnTo>
                    <a:pt x="0" y="154754"/>
                  </a:lnTo>
                  <a:close/>
                </a:path>
              </a:pathLst>
            </a:custGeom>
            <a:solidFill>
              <a:srgbClr val="0029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9CD395E-1E35-FAC0-66E2-0FD2DADC482C}"/>
                </a:ext>
              </a:extLst>
            </p:cNvPr>
            <p:cNvSpPr txBox="1"/>
            <p:nvPr/>
          </p:nvSpPr>
          <p:spPr>
            <a:xfrm>
              <a:off x="0" y="-38100"/>
              <a:ext cx="4816593" cy="192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7E58E4A-8990-4D5E-D3BC-6A6B7A8AC54C}"/>
              </a:ext>
            </a:extLst>
          </p:cNvPr>
          <p:cNvSpPr/>
          <p:nvPr/>
        </p:nvSpPr>
        <p:spPr>
          <a:xfrm>
            <a:off x="16041045" y="-571"/>
            <a:ext cx="1017769" cy="588154"/>
          </a:xfrm>
          <a:custGeom>
            <a:avLst/>
            <a:gdLst/>
            <a:ahLst/>
            <a:cxnLst/>
            <a:rect l="l" t="t" r="r" b="b"/>
            <a:pathLst>
              <a:path w="1017769" h="588154">
                <a:moveTo>
                  <a:pt x="0" y="0"/>
                </a:moveTo>
                <a:lnTo>
                  <a:pt x="1017769" y="0"/>
                </a:lnTo>
                <a:lnTo>
                  <a:pt x="1017769" y="588154"/>
                </a:lnTo>
                <a:lnTo>
                  <a:pt x="0" y="58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A325643-DE63-65CD-CC26-216FDF76E47A}"/>
              </a:ext>
            </a:extLst>
          </p:cNvPr>
          <p:cNvSpPr txBox="1"/>
          <p:nvPr/>
        </p:nvSpPr>
        <p:spPr>
          <a:xfrm>
            <a:off x="771576" y="14137"/>
            <a:ext cx="7727211" cy="51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38"/>
              </a:lnSpc>
              <a:spcBef>
                <a:spcPct val="0"/>
              </a:spcBef>
            </a:pPr>
            <a:r>
              <a:rPr lang="en-US" sz="2670">
                <a:solidFill>
                  <a:srgbClr val="7E99AA"/>
                </a:solidFill>
                <a:latin typeface="Arial Bold"/>
              </a:rPr>
              <a:t>RURAL DEVELOPMENT INSTITUTE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864E582-9414-8CF4-2203-93C2653EAB4F}"/>
              </a:ext>
            </a:extLst>
          </p:cNvPr>
          <p:cNvSpPr/>
          <p:nvPr/>
        </p:nvSpPr>
        <p:spPr>
          <a:xfrm>
            <a:off x="7683366" y="3292033"/>
            <a:ext cx="3373555" cy="353644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53582C-08BC-C32B-19FB-34B725B19A4B}"/>
              </a:ext>
            </a:extLst>
          </p:cNvPr>
          <p:cNvGrpSpPr/>
          <p:nvPr/>
        </p:nvGrpSpPr>
        <p:grpSpPr>
          <a:xfrm>
            <a:off x="10851280" y="2379372"/>
            <a:ext cx="6446120" cy="6818195"/>
            <a:chOff x="10410593" y="2954739"/>
            <a:chExt cx="5557432" cy="5239371"/>
          </a:xfrm>
        </p:grpSpPr>
        <p:sp>
          <p:nvSpPr>
            <p:cNvPr id="8" name="Round Diagonal Corner Rectangle 7">
              <a:extLst>
                <a:ext uri="{FF2B5EF4-FFF2-40B4-BE49-F238E27FC236}">
                  <a16:creationId xmlns:a16="http://schemas.microsoft.com/office/drawing/2014/main" id="{1CA95D95-9B64-772B-CB98-1CF7E8F90BBE}"/>
                </a:ext>
              </a:extLst>
            </p:cNvPr>
            <p:cNvSpPr/>
            <p:nvPr/>
          </p:nvSpPr>
          <p:spPr>
            <a:xfrm>
              <a:off x="10410593" y="5892645"/>
              <a:ext cx="5410200" cy="838200"/>
            </a:xfrm>
            <a:prstGeom prst="round2DiagRect">
              <a:avLst/>
            </a:prstGeom>
            <a:solidFill>
              <a:srgbClr val="7F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MEASURING THE STATE OF RURAL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3C37FA-084B-52D8-BFAD-64857E3762F2}"/>
                </a:ext>
              </a:extLst>
            </p:cNvPr>
            <p:cNvSpPr txBox="1"/>
            <p:nvPr/>
          </p:nvSpPr>
          <p:spPr>
            <a:xfrm>
              <a:off x="10410593" y="6987921"/>
              <a:ext cx="5410200" cy="1206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b="0" i="1" u="none" strike="noStrike" dirty="0">
                  <a:solidFill>
                    <a:srgbClr val="7F9AAB"/>
                  </a:solidFill>
                  <a:effectLst/>
                </a:rPr>
                <a:t>Determine the rural community strengths, assets and wellbeing. Work with partners,</a:t>
              </a:r>
              <a:r>
                <a:rPr lang="en-CA" sz="2400" i="1" dirty="0">
                  <a:solidFill>
                    <a:srgbClr val="7F9AAB"/>
                  </a:solidFill>
                </a:rPr>
                <a:t> faculty and communities to </a:t>
              </a:r>
              <a:r>
                <a:rPr lang="en-CA" sz="2400" b="0" i="1" u="none" strike="noStrike" dirty="0">
                  <a:solidFill>
                    <a:srgbClr val="7F9AAB"/>
                  </a:solidFill>
                  <a:effectLst/>
                </a:rPr>
                <a:t>design, adapt and implement assessment and well-being tools.</a:t>
              </a:r>
              <a:endParaRPr lang="en-US" sz="2400" dirty="0">
                <a:solidFill>
                  <a:srgbClr val="7F9AAB"/>
                </a:solidFill>
              </a:endParaRP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121E9EEA-A3B3-9542-9674-4B753A89301E}"/>
                </a:ext>
              </a:extLst>
            </p:cNvPr>
            <p:cNvCxnSpPr>
              <a:cxnSpLocks/>
            </p:cNvCxnSpPr>
            <p:nvPr/>
          </p:nvCxnSpPr>
          <p:spPr>
            <a:xfrm>
              <a:off x="15815625" y="2954739"/>
              <a:ext cx="152400" cy="3339946"/>
            </a:xfrm>
            <a:prstGeom prst="curvedConnector3">
              <a:avLst>
                <a:gd name="adj1" fmla="val 524575"/>
              </a:avLst>
            </a:prstGeom>
            <a:ln w="57150">
              <a:solidFill>
                <a:srgbClr val="00376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A4AA2-1CD2-D668-155A-7A1DC54B028F}"/>
              </a:ext>
            </a:extLst>
          </p:cNvPr>
          <p:cNvGrpSpPr/>
          <p:nvPr/>
        </p:nvGrpSpPr>
        <p:grpSpPr>
          <a:xfrm>
            <a:off x="10674510" y="1856182"/>
            <a:ext cx="6275344" cy="3247481"/>
            <a:chOff x="10258193" y="2552699"/>
            <a:chExt cx="5410200" cy="2495493"/>
          </a:xfrm>
        </p:grpSpPr>
        <p:sp>
          <p:nvSpPr>
            <p:cNvPr id="17" name="Round Diagonal Corner Rectangle 16">
              <a:extLst>
                <a:ext uri="{FF2B5EF4-FFF2-40B4-BE49-F238E27FC236}">
                  <a16:creationId xmlns:a16="http://schemas.microsoft.com/office/drawing/2014/main" id="{610CA8EA-959E-1C7D-A468-440F9410327D}"/>
                </a:ext>
              </a:extLst>
            </p:cNvPr>
            <p:cNvSpPr/>
            <p:nvPr/>
          </p:nvSpPr>
          <p:spPr>
            <a:xfrm>
              <a:off x="10258193" y="2552699"/>
              <a:ext cx="5410200" cy="838200"/>
            </a:xfrm>
            <a:prstGeom prst="round2DiagRect">
              <a:avLst/>
            </a:prstGeom>
            <a:solidFill>
              <a:srgbClr val="003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BUILD RURAL RESEARCH THROUGH COLLABORATION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E7EDCC-3E72-F223-1327-6FD5D3F00BCC}"/>
                </a:ext>
              </a:extLst>
            </p:cNvPr>
            <p:cNvSpPr txBox="1"/>
            <p:nvPr/>
          </p:nvSpPr>
          <p:spPr>
            <a:xfrm>
              <a:off x="10410593" y="3558194"/>
              <a:ext cx="5257798" cy="1489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2400" b="0" i="1" u="none" strike="noStrike" dirty="0">
                  <a:solidFill>
                    <a:srgbClr val="0E3667"/>
                  </a:solidFill>
                  <a:effectLst/>
                </a:rPr>
                <a:t>Collaborate internally at BU and externally to build the relationships needed for community-based research. Build on RDI's experience with Regional Round Tables to build rural research networks.</a:t>
              </a:r>
              <a:endParaRPr lang="en-US" sz="2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93090D-3C34-F828-D703-0267281BD6A2}"/>
              </a:ext>
            </a:extLst>
          </p:cNvPr>
          <p:cNvGrpSpPr/>
          <p:nvPr/>
        </p:nvGrpSpPr>
        <p:grpSpPr>
          <a:xfrm>
            <a:off x="1809238" y="6193338"/>
            <a:ext cx="9460456" cy="3414590"/>
            <a:chOff x="2615123" y="5885542"/>
            <a:chExt cx="8156200" cy="2623906"/>
          </a:xfrm>
        </p:grpSpPr>
        <p:sp>
          <p:nvSpPr>
            <p:cNvPr id="20" name="Round Diagonal Corner Rectangle 19">
              <a:extLst>
                <a:ext uri="{FF2B5EF4-FFF2-40B4-BE49-F238E27FC236}">
                  <a16:creationId xmlns:a16="http://schemas.microsoft.com/office/drawing/2014/main" id="{D3D43618-6006-6E6E-7C11-BB8C09F1659E}"/>
                </a:ext>
              </a:extLst>
            </p:cNvPr>
            <p:cNvSpPr/>
            <p:nvPr/>
          </p:nvSpPr>
          <p:spPr>
            <a:xfrm>
              <a:off x="2657243" y="5885542"/>
              <a:ext cx="5410200" cy="838200"/>
            </a:xfrm>
            <a:prstGeom prst="round2Diag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UNDERSTANDING THE FUTURE OF RURAL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D20E47-2921-515E-1DD1-D6BA8B79F54B}"/>
                </a:ext>
              </a:extLst>
            </p:cNvPr>
            <p:cNvSpPr txBox="1"/>
            <p:nvPr/>
          </p:nvSpPr>
          <p:spPr>
            <a:xfrm>
              <a:off x="2615123" y="7019450"/>
              <a:ext cx="5410200" cy="1489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2400" b="0" i="1" u="none" strike="noStrike" dirty="0">
                  <a:solidFill>
                    <a:schemeClr val="accent3">
                      <a:lumMod val="75000"/>
                    </a:schemeClr>
                  </a:solidFill>
                  <a:effectLst/>
                </a:rPr>
                <a:t>Identify changing realities of rural communities to guide community-driven research and actions. </a:t>
              </a:r>
              <a:r>
                <a:rPr lang="en-CA" sz="2400" i="1" dirty="0">
                  <a:solidFill>
                    <a:schemeClr val="accent3">
                      <a:lumMod val="75000"/>
                    </a:schemeClr>
                  </a:solidFill>
                </a:rPr>
                <a:t>I</a:t>
              </a:r>
              <a:r>
                <a:rPr lang="en-CA" sz="2400" b="0" i="1" u="none" strike="noStrike" dirty="0">
                  <a:solidFill>
                    <a:schemeClr val="accent3">
                      <a:lumMod val="75000"/>
                    </a:schemeClr>
                  </a:solidFill>
                  <a:effectLst/>
                </a:rPr>
                <a:t>dentify priorities with community partners and BU colleagues to carry out strategic and specific rural research projects.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1FB56F7A-9EC5-2528-04F2-3689C778F02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37651" y="6613140"/>
              <a:ext cx="12700" cy="3254644"/>
            </a:xfrm>
            <a:prstGeom prst="curvedConnector3">
              <a:avLst>
                <a:gd name="adj1" fmla="val 5583047"/>
              </a:avLst>
            </a:prstGeom>
            <a:ln w="57150">
              <a:solidFill>
                <a:srgbClr val="7F9A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4B5427-1CBB-23E9-2523-F347C7FAC3E1}"/>
              </a:ext>
            </a:extLst>
          </p:cNvPr>
          <p:cNvGrpSpPr/>
          <p:nvPr/>
        </p:nvGrpSpPr>
        <p:grpSpPr>
          <a:xfrm>
            <a:off x="1752600" y="1485900"/>
            <a:ext cx="9500569" cy="5269050"/>
            <a:chOff x="2566293" y="2268160"/>
            <a:chExt cx="8190783" cy="4048947"/>
          </a:xfrm>
        </p:grpSpPr>
        <p:sp>
          <p:nvSpPr>
            <p:cNvPr id="24" name="Round Diagonal Corner Rectangle 23">
              <a:extLst>
                <a:ext uri="{FF2B5EF4-FFF2-40B4-BE49-F238E27FC236}">
                  <a16:creationId xmlns:a16="http://schemas.microsoft.com/office/drawing/2014/main" id="{535BC1F3-01B0-D179-3FD4-B68AB6480D32}"/>
                </a:ext>
              </a:extLst>
            </p:cNvPr>
            <p:cNvSpPr/>
            <p:nvPr/>
          </p:nvSpPr>
          <p:spPr>
            <a:xfrm>
              <a:off x="2674033" y="2552699"/>
              <a:ext cx="5410200" cy="838200"/>
            </a:xfrm>
            <a:prstGeom prst="round2DiagRect">
              <a:avLst/>
            </a:prstGeom>
            <a:solidFill>
              <a:srgbClr val="EFB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MOBILIZE RURAL KNOWLEDGE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24300D-914C-65E0-141C-59B08D7B44CD}"/>
                </a:ext>
              </a:extLst>
            </p:cNvPr>
            <p:cNvSpPr txBox="1"/>
            <p:nvPr/>
          </p:nvSpPr>
          <p:spPr>
            <a:xfrm>
              <a:off x="2627480" y="3619748"/>
              <a:ext cx="5213542" cy="1206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2400" b="0" i="1" u="none" strike="noStrike" dirty="0">
                  <a:solidFill>
                    <a:srgbClr val="EFB20F"/>
                  </a:solidFill>
                  <a:effectLst/>
                </a:rPr>
                <a:t>Sharing rural knowledge </a:t>
              </a:r>
              <a:r>
                <a:rPr lang="en-CA" sz="2400" i="1" kern="100" dirty="0">
                  <a:solidFill>
                    <a:srgbClr val="EFB20F"/>
                  </a:solidFill>
                  <a:effectLst/>
                  <a:ea typeface="Helvetica Neue" panose="02000503000000020004" pitchFamily="2" charset="0"/>
                  <a:cs typeface="Calibri" panose="020F0502020204030204" pitchFamily="34" charset="0"/>
                </a:rPr>
                <a:t>to academic and non-academic audiences </a:t>
              </a:r>
              <a:r>
                <a:rPr lang="en-CA" sz="2400" i="1" kern="100" dirty="0">
                  <a:solidFill>
                    <a:srgbClr val="EFB20F"/>
                  </a:solidFill>
                  <a:ea typeface="Helvetica Neue" panose="02000503000000020004" pitchFamily="2" charset="0"/>
                  <a:cs typeface="Calibri" panose="020F0502020204030204" pitchFamily="34" charset="0"/>
                </a:rPr>
                <a:t>at the regional, provincial, national and international levels</a:t>
              </a:r>
              <a:r>
                <a:rPr lang="en-CA" sz="2400" i="1" u="none" strike="noStrike" dirty="0">
                  <a:solidFill>
                    <a:srgbClr val="EFB20F"/>
                  </a:solidFill>
                  <a:effectLst/>
                </a:rPr>
                <a:t> </a:t>
              </a:r>
              <a:r>
                <a:rPr lang="en-CA" sz="2400" b="0" i="1" u="none" strike="noStrike" dirty="0">
                  <a:solidFill>
                    <a:srgbClr val="EFB20F"/>
                  </a:solidFill>
                  <a:effectLst/>
                </a:rPr>
                <a:t>Build on RDI's experience with KM in the RPLC project.</a:t>
              </a:r>
              <a:endParaRPr lang="en-US" sz="2400" dirty="0">
                <a:solidFill>
                  <a:srgbClr val="EFB20F"/>
                </a:solidFill>
              </a:endParaRPr>
            </a:p>
          </p:txBody>
        </p: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F05C5F41-69DA-3152-B486-95A37278E35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566293" y="2984264"/>
              <a:ext cx="16790" cy="3332843"/>
            </a:xfrm>
            <a:prstGeom prst="curvedConnector3">
              <a:avLst>
                <a:gd name="adj1" fmla="val -5515331"/>
              </a:avLst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B4E5739A-54A7-176C-ED23-50876E1D72D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072494" y="707178"/>
              <a:ext cx="123600" cy="3245564"/>
            </a:xfrm>
            <a:prstGeom prst="curvedConnector3">
              <a:avLst>
                <a:gd name="adj1" fmla="val 523193"/>
              </a:avLst>
            </a:prstGeom>
            <a:ln w="57150">
              <a:solidFill>
                <a:srgbClr val="EFB2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0FDFCB-6351-9E41-D2EE-5552EDECDEDC}"/>
              </a:ext>
            </a:extLst>
          </p:cNvPr>
          <p:cNvGrpSpPr/>
          <p:nvPr/>
        </p:nvGrpSpPr>
        <p:grpSpPr>
          <a:xfrm>
            <a:off x="8219457" y="3799915"/>
            <a:ext cx="2342348" cy="2683495"/>
            <a:chOff x="8189643" y="4111507"/>
            <a:chExt cx="2019423" cy="206210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9DE44A-B1F3-4042-F251-BA37DC777142}"/>
                </a:ext>
              </a:extLst>
            </p:cNvPr>
            <p:cNvSpPr txBox="1"/>
            <p:nvPr/>
          </p:nvSpPr>
          <p:spPr>
            <a:xfrm>
              <a:off x="8239379" y="4115994"/>
              <a:ext cx="1891119" cy="205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BUILD CAPACITY</a:t>
              </a:r>
            </a:p>
            <a:p>
              <a:pPr algn="ctr"/>
              <a:r>
                <a:rPr lang="en-US" sz="2400" dirty="0"/>
                <a:t>of RDI, faculty, students, partners </a:t>
              </a:r>
            </a:p>
            <a:p>
              <a:pPr algn="ctr"/>
              <a:r>
                <a:rPr lang="en-US" sz="2400" dirty="0"/>
                <a:t>&amp;</a:t>
              </a:r>
            </a:p>
            <a:p>
              <a:pPr algn="ctr"/>
              <a:r>
                <a:rPr lang="en-US" sz="2400" dirty="0"/>
                <a:t>communities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C85D78E-E61E-DD90-5663-BAA0238E2117}"/>
                </a:ext>
              </a:extLst>
            </p:cNvPr>
            <p:cNvCxnSpPr/>
            <p:nvPr/>
          </p:nvCxnSpPr>
          <p:spPr>
            <a:xfrm flipV="1">
              <a:off x="9828068" y="4115994"/>
              <a:ext cx="380998" cy="29250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CD99AA2-E137-48BB-7DC5-E7C24A402633}"/>
                </a:ext>
              </a:extLst>
            </p:cNvPr>
            <p:cNvCxnSpPr>
              <a:cxnSpLocks/>
            </p:cNvCxnSpPr>
            <p:nvPr/>
          </p:nvCxnSpPr>
          <p:spPr>
            <a:xfrm>
              <a:off x="9828068" y="5500987"/>
              <a:ext cx="380998" cy="35496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6F22682-4823-F485-CFFA-746441CF4B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9379" y="5500987"/>
              <a:ext cx="333425" cy="35496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6D2BC1F-FAE6-E950-A7DB-03555D9088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89643" y="4111507"/>
              <a:ext cx="376339" cy="29698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C2AD7F0-9E45-E655-A6E6-93FCF34E0A87}"/>
              </a:ext>
            </a:extLst>
          </p:cNvPr>
          <p:cNvSpPr txBox="1"/>
          <p:nvPr/>
        </p:nvSpPr>
        <p:spPr>
          <a:xfrm>
            <a:off x="6893497" y="111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Arial Bold"/>
              </a:rPr>
              <a:t>WHERE ARE WE GOING</a:t>
            </a:r>
          </a:p>
        </p:txBody>
      </p:sp>
    </p:spTree>
    <p:extLst>
      <p:ext uri="{BB962C8B-B14F-4D97-AF65-F5344CB8AC3E}">
        <p14:creationId xmlns:p14="http://schemas.microsoft.com/office/powerpoint/2010/main" val="2490962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27F50D70D2040A2257BC1ECF75E99" ma:contentTypeVersion="11" ma:contentTypeDescription="Create a new document." ma:contentTypeScope="" ma:versionID="c07eaec246c90ec1dc178d61fd3ebb0e">
  <xsd:schema xmlns:xsd="http://www.w3.org/2001/XMLSchema" xmlns:xs="http://www.w3.org/2001/XMLSchema" xmlns:p="http://schemas.microsoft.com/office/2006/metadata/properties" xmlns:ns2="174f02fd-fa26-4874-83d9-4e6392f86e02" xmlns:ns3="bb8230e0-bb81-4de8-83f0-233a215dd94c" targetNamespace="http://schemas.microsoft.com/office/2006/metadata/properties" ma:root="true" ma:fieldsID="35fd6a91c68b0450ce3af7fa7f45e2b2" ns2:_="" ns3:_="">
    <xsd:import namespace="174f02fd-fa26-4874-83d9-4e6392f86e02"/>
    <xsd:import namespace="bb8230e0-bb81-4de8-83f0-233a215dd9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f02fd-fa26-4874-83d9-4e6392f86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4803c84-36eb-4d94-abd8-a817868c28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230e0-bb81-4de8-83f0-233a215dd94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4f02fd-fa26-4874-83d9-4e6392f86e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B4B106-8860-498D-9944-1EE891F542D5}"/>
</file>

<file path=customXml/itemProps2.xml><?xml version="1.0" encoding="utf-8"?>
<ds:datastoreItem xmlns:ds="http://schemas.openxmlformats.org/officeDocument/2006/customXml" ds:itemID="{29C4B9FC-7BB7-4A50-A3D9-77C85AC68EED}"/>
</file>

<file path=customXml/itemProps3.xml><?xml version="1.0" encoding="utf-8"?>
<ds:datastoreItem xmlns:ds="http://schemas.openxmlformats.org/officeDocument/2006/customXml" ds:itemID="{004730E2-0086-48BC-8C98-E1C90A3F6D4D}"/>
</file>

<file path=docProps/app.xml><?xml version="1.0" encoding="utf-8"?>
<Properties xmlns="http://schemas.openxmlformats.org/officeDocument/2006/extended-properties" xmlns:vt="http://schemas.openxmlformats.org/officeDocument/2006/docPropsVTypes">
  <TotalTime>7177</TotalTime>
  <Words>543</Words>
  <Application>Microsoft Macintosh PowerPoint</Application>
  <PresentationFormat>Custom</PresentationFormat>
  <Paragraphs>88</Paragraphs>
  <Slides>12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Helvetica Neue</vt:lpstr>
      <vt:lpstr>Calibri</vt:lpstr>
      <vt:lpstr>Crimson Roman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RDI Presentation </dc:title>
  <cp:lastModifiedBy>Wayne Kelly</cp:lastModifiedBy>
  <cp:revision>6</cp:revision>
  <dcterms:created xsi:type="dcterms:W3CDTF">2006-08-16T00:00:00Z</dcterms:created>
  <dcterms:modified xsi:type="dcterms:W3CDTF">2024-02-27T14:34:21Z</dcterms:modified>
  <dc:identifier>DAFj7WFLnB4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0x01010049127F50D70D2040A2257BC1ECF75E99</vt:lpwstr>
  </property>
</Properties>
</file>